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1" r:id="rId15"/>
    <p:sldId id="269" r:id="rId16"/>
    <p:sldId id="270" r:id="rId17"/>
    <p:sldId id="272" r:id="rId18"/>
    <p:sldId id="273" r:id="rId19"/>
    <p:sldId id="278" r:id="rId20"/>
    <p:sldId id="276" r:id="rId21"/>
    <p:sldId id="277" r:id="rId22"/>
    <p:sldId id="275" r:id="rId23"/>
    <p:sldId id="279" r:id="rId24"/>
    <p:sldId id="281" r:id="rId25"/>
    <p:sldId id="282" r:id="rId26"/>
    <p:sldId id="280" r:id="rId27"/>
    <p:sldId id="283" r:id="rId28"/>
    <p:sldId id="284" r:id="rId29"/>
    <p:sldId id="286" r:id="rId30"/>
    <p:sldId id="285"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89" d="100"/>
          <a:sy n="89" d="100"/>
        </p:scale>
        <p:origin x="466"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A676836-396A-4CEA-A23B-0F2764C24471}" type="datetimeFigureOut">
              <a:rPr lang="en-GB" smtClean="0"/>
              <a:t>08/04/2020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0388D4-F47F-49BD-9B71-463138A58F29}" type="slidenum">
              <a:rPr lang="en-GB" smtClean="0"/>
              <a:t>‹#›</a:t>
            </a:fld>
            <a:endParaRPr lang="en-GB"/>
          </a:p>
        </p:txBody>
      </p:sp>
    </p:spTree>
    <p:extLst>
      <p:ext uri="{BB962C8B-B14F-4D97-AF65-F5344CB8AC3E}">
        <p14:creationId xmlns:p14="http://schemas.microsoft.com/office/powerpoint/2010/main" val="2656291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A676836-396A-4CEA-A23B-0F2764C24471}" type="datetimeFigureOut">
              <a:rPr lang="en-GB" smtClean="0"/>
              <a:t>08/04/2020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0388D4-F47F-49BD-9B71-463138A58F29}" type="slidenum">
              <a:rPr lang="en-GB" smtClean="0"/>
              <a:t>‹#›</a:t>
            </a:fld>
            <a:endParaRPr lang="en-GB"/>
          </a:p>
        </p:txBody>
      </p:sp>
    </p:spTree>
    <p:extLst>
      <p:ext uri="{BB962C8B-B14F-4D97-AF65-F5344CB8AC3E}">
        <p14:creationId xmlns:p14="http://schemas.microsoft.com/office/powerpoint/2010/main" val="2624152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A676836-396A-4CEA-A23B-0F2764C24471}" type="datetimeFigureOut">
              <a:rPr lang="en-GB" smtClean="0"/>
              <a:t>08/04/2020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0388D4-F47F-49BD-9B71-463138A58F29}" type="slidenum">
              <a:rPr lang="en-GB" smtClean="0"/>
              <a:t>‹#›</a:t>
            </a:fld>
            <a:endParaRPr lang="en-GB"/>
          </a:p>
        </p:txBody>
      </p:sp>
    </p:spTree>
    <p:extLst>
      <p:ext uri="{BB962C8B-B14F-4D97-AF65-F5344CB8AC3E}">
        <p14:creationId xmlns:p14="http://schemas.microsoft.com/office/powerpoint/2010/main" val="2826992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A676836-396A-4CEA-A23B-0F2764C24471}" type="datetimeFigureOut">
              <a:rPr lang="en-GB" smtClean="0"/>
              <a:t>08/04/2020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0388D4-F47F-49BD-9B71-463138A58F29}" type="slidenum">
              <a:rPr lang="en-GB" smtClean="0"/>
              <a:t>‹#›</a:t>
            </a:fld>
            <a:endParaRPr lang="en-GB"/>
          </a:p>
        </p:txBody>
      </p:sp>
    </p:spTree>
    <p:extLst>
      <p:ext uri="{BB962C8B-B14F-4D97-AF65-F5344CB8AC3E}">
        <p14:creationId xmlns:p14="http://schemas.microsoft.com/office/powerpoint/2010/main" val="2689765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676836-396A-4CEA-A23B-0F2764C24471}" type="datetimeFigureOut">
              <a:rPr lang="en-GB" smtClean="0"/>
              <a:t>08/04/2020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0388D4-F47F-49BD-9B71-463138A58F29}" type="slidenum">
              <a:rPr lang="en-GB" smtClean="0"/>
              <a:t>‹#›</a:t>
            </a:fld>
            <a:endParaRPr lang="en-GB"/>
          </a:p>
        </p:txBody>
      </p:sp>
    </p:spTree>
    <p:extLst>
      <p:ext uri="{BB962C8B-B14F-4D97-AF65-F5344CB8AC3E}">
        <p14:creationId xmlns:p14="http://schemas.microsoft.com/office/powerpoint/2010/main" val="5737668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A676836-396A-4CEA-A23B-0F2764C24471}" type="datetimeFigureOut">
              <a:rPr lang="en-GB" smtClean="0"/>
              <a:t>08/04/2020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30388D4-F47F-49BD-9B71-463138A58F29}" type="slidenum">
              <a:rPr lang="en-GB" smtClean="0"/>
              <a:t>‹#›</a:t>
            </a:fld>
            <a:endParaRPr lang="en-GB"/>
          </a:p>
        </p:txBody>
      </p:sp>
    </p:spTree>
    <p:extLst>
      <p:ext uri="{BB962C8B-B14F-4D97-AF65-F5344CB8AC3E}">
        <p14:creationId xmlns:p14="http://schemas.microsoft.com/office/powerpoint/2010/main" val="391809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A676836-396A-4CEA-A23B-0F2764C24471}" type="datetimeFigureOut">
              <a:rPr lang="en-GB" smtClean="0"/>
              <a:t>08/04/2020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30388D4-F47F-49BD-9B71-463138A58F29}" type="slidenum">
              <a:rPr lang="en-GB" smtClean="0"/>
              <a:t>‹#›</a:t>
            </a:fld>
            <a:endParaRPr lang="en-GB"/>
          </a:p>
        </p:txBody>
      </p:sp>
    </p:spTree>
    <p:extLst>
      <p:ext uri="{BB962C8B-B14F-4D97-AF65-F5344CB8AC3E}">
        <p14:creationId xmlns:p14="http://schemas.microsoft.com/office/powerpoint/2010/main" val="3239607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A676836-396A-4CEA-A23B-0F2764C24471}" type="datetimeFigureOut">
              <a:rPr lang="en-GB" smtClean="0"/>
              <a:t>08/04/2020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30388D4-F47F-49BD-9B71-463138A58F29}" type="slidenum">
              <a:rPr lang="en-GB" smtClean="0"/>
              <a:t>‹#›</a:t>
            </a:fld>
            <a:endParaRPr lang="en-GB"/>
          </a:p>
        </p:txBody>
      </p:sp>
    </p:spTree>
    <p:extLst>
      <p:ext uri="{BB962C8B-B14F-4D97-AF65-F5344CB8AC3E}">
        <p14:creationId xmlns:p14="http://schemas.microsoft.com/office/powerpoint/2010/main" val="351202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676836-396A-4CEA-A23B-0F2764C24471}" type="datetimeFigureOut">
              <a:rPr lang="en-GB" smtClean="0"/>
              <a:t>08/04/2020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30388D4-F47F-49BD-9B71-463138A58F29}" type="slidenum">
              <a:rPr lang="en-GB" smtClean="0"/>
              <a:t>‹#›</a:t>
            </a:fld>
            <a:endParaRPr lang="en-GB"/>
          </a:p>
        </p:txBody>
      </p:sp>
    </p:spTree>
    <p:extLst>
      <p:ext uri="{BB962C8B-B14F-4D97-AF65-F5344CB8AC3E}">
        <p14:creationId xmlns:p14="http://schemas.microsoft.com/office/powerpoint/2010/main" val="2484684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676836-396A-4CEA-A23B-0F2764C24471}" type="datetimeFigureOut">
              <a:rPr lang="en-GB" smtClean="0"/>
              <a:t>08/04/2020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30388D4-F47F-49BD-9B71-463138A58F29}" type="slidenum">
              <a:rPr lang="en-GB" smtClean="0"/>
              <a:t>‹#›</a:t>
            </a:fld>
            <a:endParaRPr lang="en-GB"/>
          </a:p>
        </p:txBody>
      </p:sp>
    </p:spTree>
    <p:extLst>
      <p:ext uri="{BB962C8B-B14F-4D97-AF65-F5344CB8AC3E}">
        <p14:creationId xmlns:p14="http://schemas.microsoft.com/office/powerpoint/2010/main" val="2194342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676836-396A-4CEA-A23B-0F2764C24471}" type="datetimeFigureOut">
              <a:rPr lang="en-GB" smtClean="0"/>
              <a:t>08/04/2020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30388D4-F47F-49BD-9B71-463138A58F29}" type="slidenum">
              <a:rPr lang="en-GB" smtClean="0"/>
              <a:t>‹#›</a:t>
            </a:fld>
            <a:endParaRPr lang="en-GB"/>
          </a:p>
        </p:txBody>
      </p:sp>
    </p:spTree>
    <p:extLst>
      <p:ext uri="{BB962C8B-B14F-4D97-AF65-F5344CB8AC3E}">
        <p14:creationId xmlns:p14="http://schemas.microsoft.com/office/powerpoint/2010/main" val="2896429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676836-396A-4CEA-A23B-0F2764C24471}" type="datetimeFigureOut">
              <a:rPr lang="en-GB" smtClean="0"/>
              <a:t>08/04/2020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0388D4-F47F-49BD-9B71-463138A58F29}" type="slidenum">
              <a:rPr lang="en-GB" smtClean="0"/>
              <a:t>‹#›</a:t>
            </a:fld>
            <a:endParaRPr lang="en-GB"/>
          </a:p>
        </p:txBody>
      </p:sp>
    </p:spTree>
    <p:extLst>
      <p:ext uri="{BB962C8B-B14F-4D97-AF65-F5344CB8AC3E}">
        <p14:creationId xmlns:p14="http://schemas.microsoft.com/office/powerpoint/2010/main" val="11843109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	Problem solving </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1727977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Insight in Problem Solving</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The Gestalt psychologists also introduced the idea that restructuring is associated with </a:t>
            </a:r>
            <a:r>
              <a:rPr lang="en-GB" b="1" dirty="0" smtClean="0"/>
              <a:t>insight—a sudden realization of a problem’s solution.</a:t>
            </a:r>
          </a:p>
          <a:p>
            <a:r>
              <a:rPr lang="en-GB" dirty="0" smtClean="0"/>
              <a:t> Gestalt psychologists’ emphasis on insight is reflected in the types of problems they posed.</a:t>
            </a:r>
          </a:p>
          <a:p>
            <a:r>
              <a:rPr lang="en-GB" dirty="0" smtClean="0"/>
              <a:t> The solution to most of their problems involves discovering a crucial element that leads to solution of the problem.</a:t>
            </a:r>
          </a:p>
          <a:p>
            <a:r>
              <a:rPr lang="en-GB" dirty="0" smtClean="0"/>
              <a:t>The Gestalt psychologists assumed that people solving their problems were experiencing insight because the solutions usually seemed to come to them all of a sudden.</a:t>
            </a:r>
          </a:p>
          <a:p>
            <a:r>
              <a:rPr lang="en-GB" dirty="0" smtClean="0"/>
              <a:t> Modern researchers have debated whether insight actually exists, with some pointing to the fact that people often experience problem solving as an “Aha!” experience—at one point they don’t have the answer, and then next minute they have solved the problem—which is one of the characteristics associated with insight problems.</a:t>
            </a:r>
          </a:p>
          <a:p>
            <a:r>
              <a:rPr lang="en-GB" dirty="0" smtClean="0"/>
              <a:t> However, other researchers have emphasized the lack of evidence, other than untrustworthy reports, to support the specialness of the insight experience.</a:t>
            </a:r>
          </a:p>
        </p:txBody>
      </p:sp>
    </p:spTree>
    <p:extLst>
      <p:ext uri="{BB962C8B-B14F-4D97-AF65-F5344CB8AC3E}">
        <p14:creationId xmlns:p14="http://schemas.microsoft.com/office/powerpoint/2010/main" val="30575215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Experiment </a:t>
            </a:r>
            <a:endParaRPr lang="en-GB" dirty="0"/>
          </a:p>
        </p:txBody>
      </p:sp>
      <p:sp>
        <p:nvSpPr>
          <p:cNvPr id="3" name="Content Placeholder 2"/>
          <p:cNvSpPr>
            <a:spLocks noGrp="1"/>
          </p:cNvSpPr>
          <p:nvPr>
            <p:ph idx="1"/>
          </p:nvPr>
        </p:nvSpPr>
        <p:spPr/>
        <p:txBody>
          <a:bodyPr>
            <a:normAutofit fontScale="92500"/>
          </a:bodyPr>
          <a:lstStyle/>
          <a:p>
            <a:r>
              <a:rPr lang="en-GB" dirty="0" smtClean="0"/>
              <a:t>Janet Metcalfe and David Wiebe (1987) did an experiment designed to distinguish between insight problems and </a:t>
            </a:r>
            <a:r>
              <a:rPr lang="en-GB" dirty="0" err="1" smtClean="0"/>
              <a:t>noninsight</a:t>
            </a:r>
            <a:r>
              <a:rPr lang="en-GB" dirty="0" smtClean="0"/>
              <a:t> problems.</a:t>
            </a:r>
          </a:p>
          <a:p>
            <a:r>
              <a:rPr lang="en-GB" dirty="0" smtClean="0"/>
              <a:t> Their starting point was the idea that there should be a basic difference between how participants feel they are progressing toward a solution as they are working on an insight problem, and how they feel as they are working on a </a:t>
            </a:r>
            <a:r>
              <a:rPr lang="en-GB" dirty="0" err="1" smtClean="0"/>
              <a:t>noninsight</a:t>
            </a:r>
            <a:r>
              <a:rPr lang="en-GB" dirty="0" smtClean="0"/>
              <a:t> problem.</a:t>
            </a:r>
          </a:p>
          <a:p>
            <a:r>
              <a:rPr lang="en-GB" dirty="0" smtClean="0"/>
              <a:t> They predicted that participants working on an insight problem, in which the answer appears suddenly, should not be very good at predicting how near they are to a solution, but that participants working on a </a:t>
            </a:r>
            <a:r>
              <a:rPr lang="en-GB" dirty="0" err="1" smtClean="0"/>
              <a:t>noninsight</a:t>
            </a:r>
            <a:r>
              <a:rPr lang="en-GB" dirty="0" smtClean="0"/>
              <a:t> problem, which involves a more methodical process, would have some knowledge that they are getting closer to the solution.</a:t>
            </a:r>
            <a:endParaRPr lang="en-GB" dirty="0"/>
          </a:p>
        </p:txBody>
      </p:sp>
    </p:spTree>
    <p:extLst>
      <p:ext uri="{BB962C8B-B14F-4D97-AF65-F5344CB8AC3E}">
        <p14:creationId xmlns:p14="http://schemas.microsoft.com/office/powerpoint/2010/main" val="19453241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To test this hypothesis, Metcalfe and Wiebe gave participants insight problems, like the ones in the demonstration below, and </a:t>
            </a:r>
            <a:r>
              <a:rPr lang="en-GB" dirty="0" err="1" smtClean="0"/>
              <a:t>noninsight</a:t>
            </a:r>
            <a:r>
              <a:rPr lang="en-GB" dirty="0" smtClean="0"/>
              <a:t> problems and had them make “warmth” judgments every 15 seconds, as they were working on the problems. </a:t>
            </a:r>
          </a:p>
          <a:p>
            <a:r>
              <a:rPr lang="en-GB" dirty="0" smtClean="0"/>
              <a:t>Ratings closer to “hot” (7 on a 7-point scale) were used when they felt they were getting close to a solution, and ratings closer to “cold” (1 on the scale) were used when they felt that they were far from a solution. </a:t>
            </a:r>
          </a:p>
        </p:txBody>
      </p:sp>
    </p:spTree>
    <p:extLst>
      <p:ext uri="{BB962C8B-B14F-4D97-AF65-F5344CB8AC3E}">
        <p14:creationId xmlns:p14="http://schemas.microsoft.com/office/powerpoint/2010/main" val="40574142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Here are some examples of insight problems.</a:t>
            </a:r>
            <a:endParaRPr lang="en-GB" b="1" dirty="0"/>
          </a:p>
        </p:txBody>
      </p:sp>
      <p:sp>
        <p:nvSpPr>
          <p:cNvPr id="3" name="Content Placeholder 2"/>
          <p:cNvSpPr>
            <a:spLocks noGrp="1"/>
          </p:cNvSpPr>
          <p:nvPr>
            <p:ph idx="1"/>
          </p:nvPr>
        </p:nvSpPr>
        <p:spPr/>
        <p:txBody>
          <a:bodyPr>
            <a:normAutofit/>
          </a:bodyPr>
          <a:lstStyle/>
          <a:p>
            <a:r>
              <a:rPr lang="en-GB" b="1" dirty="0" smtClean="0"/>
              <a:t>1-Triangle Problem</a:t>
            </a:r>
          </a:p>
          <a:p>
            <a:r>
              <a:rPr lang="en-GB" dirty="0" smtClean="0"/>
              <a:t> The triangle shown in Figure 11.3a points to the top of the page. </a:t>
            </a:r>
          </a:p>
          <a:p>
            <a:r>
              <a:rPr lang="en-GB" dirty="0" smtClean="0"/>
              <a:t>Show how you can move three of the circles to get the triangle to point to the bottom of the page. </a:t>
            </a:r>
            <a:endParaRPr lang="en-GB" dirty="0"/>
          </a:p>
          <a:p>
            <a:endParaRPr lang="en-GB" dirty="0" smtClean="0"/>
          </a:p>
        </p:txBody>
      </p:sp>
      <p:pic>
        <p:nvPicPr>
          <p:cNvPr id="4" name="Picture 3"/>
          <p:cNvPicPr>
            <a:picLocks noChangeAspect="1"/>
          </p:cNvPicPr>
          <p:nvPr/>
        </p:nvPicPr>
        <p:blipFill>
          <a:blip r:embed="rId2"/>
          <a:stretch>
            <a:fillRect/>
          </a:stretch>
        </p:blipFill>
        <p:spPr>
          <a:xfrm>
            <a:off x="2027209" y="3683478"/>
            <a:ext cx="6970142" cy="3174521"/>
          </a:xfrm>
          <a:prstGeom prst="rect">
            <a:avLst/>
          </a:prstGeom>
        </p:spPr>
      </p:pic>
    </p:spTree>
    <p:extLst>
      <p:ext uri="{BB962C8B-B14F-4D97-AF65-F5344CB8AC3E}">
        <p14:creationId xmlns:p14="http://schemas.microsoft.com/office/powerpoint/2010/main" val="12922058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Solution to triangle problem </a:t>
            </a:r>
            <a:endParaRPr lang="en-GB" dirty="0"/>
          </a:p>
        </p:txBody>
      </p:sp>
      <p:pic>
        <p:nvPicPr>
          <p:cNvPr id="4" name="Content Placeholder 3"/>
          <p:cNvPicPr>
            <a:picLocks noGrp="1" noChangeAspect="1"/>
          </p:cNvPicPr>
          <p:nvPr>
            <p:ph idx="1"/>
          </p:nvPr>
        </p:nvPicPr>
        <p:blipFill>
          <a:blip r:embed="rId2"/>
          <a:stretch>
            <a:fillRect/>
          </a:stretch>
        </p:blipFill>
        <p:spPr>
          <a:xfrm>
            <a:off x="1768415" y="1785668"/>
            <a:ext cx="8505645" cy="5072332"/>
          </a:xfrm>
          <a:prstGeom prst="rect">
            <a:avLst/>
          </a:prstGeom>
        </p:spPr>
      </p:pic>
    </p:spTree>
    <p:extLst>
      <p:ext uri="{BB962C8B-B14F-4D97-AF65-F5344CB8AC3E}">
        <p14:creationId xmlns:p14="http://schemas.microsoft.com/office/powerpoint/2010/main" val="600002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3410" y="365125"/>
            <a:ext cx="10370389" cy="1325563"/>
          </a:xfrm>
        </p:spPr>
        <p:txBody>
          <a:bodyPr/>
          <a:lstStyle/>
          <a:p>
            <a:r>
              <a:rPr lang="en-GB" b="1" dirty="0" smtClean="0"/>
              <a:t>2. Chain Problem</a:t>
            </a:r>
            <a:endParaRPr lang="en-GB" dirty="0"/>
          </a:p>
        </p:txBody>
      </p:sp>
      <p:sp>
        <p:nvSpPr>
          <p:cNvPr id="3" name="Content Placeholder 2"/>
          <p:cNvSpPr>
            <a:spLocks noGrp="1"/>
          </p:cNvSpPr>
          <p:nvPr>
            <p:ph idx="1"/>
          </p:nvPr>
        </p:nvSpPr>
        <p:spPr/>
        <p:txBody>
          <a:bodyPr>
            <a:normAutofit/>
          </a:bodyPr>
          <a:lstStyle/>
          <a:p>
            <a:r>
              <a:rPr lang="en-GB" dirty="0" smtClean="0"/>
              <a:t>A woman has four pieces of chain. Each piece is made up of three links, as shown in Figure 11.3b.</a:t>
            </a:r>
          </a:p>
          <a:p>
            <a:r>
              <a:rPr lang="en-GB" dirty="0" smtClean="0"/>
              <a:t> She wants to join the pieces into a single closed loop of chain. To open a link costs 2 cents and to close a link costs 3 cents.</a:t>
            </a:r>
          </a:p>
          <a:p>
            <a:r>
              <a:rPr lang="en-GB" dirty="0" smtClean="0"/>
              <a:t> She only has 15 cents. </a:t>
            </a:r>
          </a:p>
          <a:p>
            <a:r>
              <a:rPr lang="en-GB" dirty="0" smtClean="0"/>
              <a:t>How does she do it?</a:t>
            </a:r>
          </a:p>
          <a:p>
            <a:r>
              <a:rPr lang="en-GB" dirty="0" smtClean="0"/>
              <a:t> As you work on these problems, see whether you can monitor your progress. Do you feel as though you are making steady progress toward a solution, until eventually it all adds up. </a:t>
            </a:r>
          </a:p>
        </p:txBody>
      </p:sp>
    </p:spTree>
    <p:extLst>
      <p:ext uri="{BB962C8B-B14F-4D97-AF65-F5344CB8AC3E}">
        <p14:creationId xmlns:p14="http://schemas.microsoft.com/office/powerpoint/2010/main" val="27015419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120770"/>
            <a:ext cx="5960853" cy="6737229"/>
          </a:xfrm>
          <a:prstGeom prst="rect">
            <a:avLst/>
          </a:prstGeom>
        </p:spPr>
      </p:pic>
      <p:pic>
        <p:nvPicPr>
          <p:cNvPr id="3" name="Picture 2"/>
          <p:cNvPicPr>
            <a:picLocks noChangeAspect="1"/>
          </p:cNvPicPr>
          <p:nvPr/>
        </p:nvPicPr>
        <p:blipFill>
          <a:blip r:embed="rId3"/>
          <a:stretch>
            <a:fillRect/>
          </a:stretch>
        </p:blipFill>
        <p:spPr>
          <a:xfrm>
            <a:off x="6564702" y="1"/>
            <a:ext cx="5555411" cy="6857998"/>
          </a:xfrm>
          <a:prstGeom prst="rect">
            <a:avLst/>
          </a:prstGeom>
        </p:spPr>
      </p:pic>
    </p:spTree>
    <p:extLst>
      <p:ext uri="{BB962C8B-B14F-4D97-AF65-F5344CB8AC3E}">
        <p14:creationId xmlns:p14="http://schemas.microsoft.com/office/powerpoint/2010/main" val="36736169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a:bodyPr>
          <a:lstStyle/>
          <a:p>
            <a:r>
              <a:rPr lang="en-GB" dirty="0"/>
              <a:t>T</a:t>
            </a:r>
            <a:r>
              <a:rPr lang="en-GB" dirty="0" smtClean="0"/>
              <a:t>o the answer, or as though you were not really making much progress, but, if you did solve the problem, you experienced the solution all of a sudden, like an “Aha!” experience? </a:t>
            </a:r>
          </a:p>
          <a:p>
            <a:r>
              <a:rPr lang="en-GB" dirty="0" smtClean="0"/>
              <a:t>For </a:t>
            </a:r>
            <a:r>
              <a:rPr lang="en-GB" dirty="0" err="1" smtClean="0"/>
              <a:t>noninsight</a:t>
            </a:r>
            <a:r>
              <a:rPr lang="en-GB" dirty="0" smtClean="0"/>
              <a:t> problems, Metcalfe and Wiebe used algebra problems like the following, which were taken from a high school mathematics text.</a:t>
            </a:r>
          </a:p>
          <a:p>
            <a:r>
              <a:rPr lang="en-GB" dirty="0" smtClean="0"/>
              <a:t>● Solve for x: (1/5)x 10 + 25 </a:t>
            </a:r>
          </a:p>
          <a:p>
            <a:r>
              <a:rPr lang="en-GB" dirty="0" smtClean="0"/>
              <a:t>● Factor 16y2 -40yz +25z2</a:t>
            </a:r>
          </a:p>
          <a:p>
            <a:r>
              <a:rPr lang="en-GB" dirty="0" smtClean="0"/>
              <a:t>The results of their experiment are shown in Figure 11.4, which indicates the median warmth ratings for all of the participants for the minute just before the participants solved the two kinds of problems.</a:t>
            </a:r>
            <a:endParaRPr lang="en-GB" dirty="0"/>
          </a:p>
        </p:txBody>
      </p:sp>
    </p:spTree>
    <p:extLst>
      <p:ext uri="{BB962C8B-B14F-4D97-AF65-F5344CB8AC3E}">
        <p14:creationId xmlns:p14="http://schemas.microsoft.com/office/powerpoint/2010/main" val="2052238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13896114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smtClean="0"/>
              <a:t>The results of their experiment are shown in Figure 11.4, which indicates the median warmth ratings for all of the participants for the minute just before the participants solved the two kinds of problems.</a:t>
            </a:r>
          </a:p>
          <a:p>
            <a:r>
              <a:rPr lang="en-GB" dirty="0" smtClean="0"/>
              <a:t> For the insight problems (solid line), warmth ratings remain low at 2 or 3 until just before the problem is solved.</a:t>
            </a:r>
          </a:p>
          <a:p>
            <a:r>
              <a:rPr lang="en-GB" dirty="0" smtClean="0"/>
              <a:t> Notice that 15 seconds before the solution, the medium rating is a relatively cold 3. </a:t>
            </a:r>
          </a:p>
          <a:p>
            <a:r>
              <a:rPr lang="en-GB" dirty="0" smtClean="0"/>
              <a:t>In contrast, for the algebra problems (dashed line), the ratings gradually increased until the problem was solved. Thus, Metcalfe and Wiebe demonstrated a difference between insight and </a:t>
            </a:r>
            <a:r>
              <a:rPr lang="en-GB" dirty="0" err="1" smtClean="0"/>
              <a:t>noninsight</a:t>
            </a:r>
            <a:r>
              <a:rPr lang="en-GB" dirty="0" smtClean="0"/>
              <a:t> problems. </a:t>
            </a:r>
            <a:endParaRPr lang="en-GB" dirty="0"/>
          </a:p>
        </p:txBody>
      </p:sp>
    </p:spTree>
    <p:extLst>
      <p:ext uri="{BB962C8B-B14F-4D97-AF65-F5344CB8AC3E}">
        <p14:creationId xmlns:p14="http://schemas.microsoft.com/office/powerpoint/2010/main" val="223990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Questions We Will Consider</a:t>
            </a:r>
            <a:endParaRPr lang="en-GB" dirty="0"/>
          </a:p>
        </p:txBody>
      </p:sp>
      <p:sp>
        <p:nvSpPr>
          <p:cNvPr id="3" name="Content Placeholder 2"/>
          <p:cNvSpPr>
            <a:spLocks noGrp="1"/>
          </p:cNvSpPr>
          <p:nvPr>
            <p:ph idx="1"/>
          </p:nvPr>
        </p:nvSpPr>
        <p:spPr/>
        <p:txBody>
          <a:bodyPr/>
          <a:lstStyle/>
          <a:p>
            <a:r>
              <a:rPr lang="en-GB" dirty="0" smtClean="0"/>
              <a:t>How does the ability to solve a problem depend on how the problem is represented in the mind? </a:t>
            </a:r>
          </a:p>
          <a:p>
            <a:r>
              <a:rPr lang="en-GB" dirty="0" smtClean="0"/>
              <a:t> Is there anything special about “insight” problems? </a:t>
            </a:r>
            <a:endParaRPr lang="en-GB" dirty="0"/>
          </a:p>
          <a:p>
            <a:r>
              <a:rPr lang="en-GB" dirty="0" smtClean="0"/>
              <a:t> How can analogies be used to help solve problems? </a:t>
            </a:r>
          </a:p>
          <a:p>
            <a:r>
              <a:rPr lang="en-GB" dirty="0" smtClean="0"/>
              <a:t>What is the difference between how experts in a field solve problems and how non experts solve problems?</a:t>
            </a:r>
            <a:endParaRPr lang="en-GB" dirty="0"/>
          </a:p>
        </p:txBody>
      </p:sp>
    </p:spTree>
    <p:extLst>
      <p:ext uri="{BB962C8B-B14F-4D97-AF65-F5344CB8AC3E}">
        <p14:creationId xmlns:p14="http://schemas.microsoft.com/office/powerpoint/2010/main" val="42072770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Obstacles to Problem Solving</a:t>
            </a:r>
            <a:endParaRPr lang="en-GB" b="1" dirty="0"/>
          </a:p>
        </p:txBody>
      </p:sp>
      <p:sp>
        <p:nvSpPr>
          <p:cNvPr id="3" name="Content Placeholder 2"/>
          <p:cNvSpPr>
            <a:spLocks noGrp="1"/>
          </p:cNvSpPr>
          <p:nvPr>
            <p:ph idx="1"/>
          </p:nvPr>
        </p:nvSpPr>
        <p:spPr/>
        <p:txBody>
          <a:bodyPr>
            <a:normAutofit/>
          </a:bodyPr>
          <a:lstStyle/>
          <a:p>
            <a:r>
              <a:rPr lang="en-GB" dirty="0" smtClean="0"/>
              <a:t>One of the major obstacles to problem solving, according to the Gestalt psychologists, is </a:t>
            </a:r>
          </a:p>
          <a:p>
            <a:r>
              <a:rPr lang="en-GB" b="1" dirty="0" smtClean="0"/>
              <a:t>fixation</a:t>
            </a:r>
            <a:r>
              <a:rPr lang="en-GB" dirty="0" smtClean="0"/>
              <a:t>—people’s tendency to focus on a specific characteristic of the problem that keeps them from arriving at a solution. </a:t>
            </a:r>
          </a:p>
          <a:p>
            <a:r>
              <a:rPr lang="en-GB" dirty="0" smtClean="0"/>
              <a:t>One type of fixation that can work against solving a problem is focusing on familiar uses of an object. </a:t>
            </a:r>
          </a:p>
          <a:p>
            <a:r>
              <a:rPr lang="en-GB" dirty="0" smtClean="0"/>
              <a:t>Restricting the use of an object to its familiar functions is called </a:t>
            </a:r>
            <a:r>
              <a:rPr lang="en-GB" b="1" dirty="0" smtClean="0"/>
              <a:t>functional fixedness.</a:t>
            </a:r>
          </a:p>
        </p:txBody>
      </p:sp>
    </p:spTree>
    <p:extLst>
      <p:ext uri="{BB962C8B-B14F-4D97-AF65-F5344CB8AC3E}">
        <p14:creationId xmlns:p14="http://schemas.microsoft.com/office/powerpoint/2010/main" val="42013844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r>
              <a:rPr lang="en-GB" dirty="0" smtClean="0"/>
              <a:t>The candle problem, first described by Karl </a:t>
            </a:r>
            <a:r>
              <a:rPr lang="en-GB" dirty="0" err="1" smtClean="0"/>
              <a:t>Duncker</a:t>
            </a:r>
            <a:r>
              <a:rPr lang="en-GB" dirty="0" smtClean="0"/>
              <a:t> (1945), illustrates how functional fixedness can hinder problem solving. </a:t>
            </a:r>
          </a:p>
          <a:p>
            <a:r>
              <a:rPr lang="en-GB" dirty="0" smtClean="0"/>
              <a:t>In his experiment, he asked participants to use various objects to complete a task. The following demonstration asks you to try to solve </a:t>
            </a:r>
            <a:r>
              <a:rPr lang="en-GB" dirty="0" err="1" smtClean="0"/>
              <a:t>Duncker’s</a:t>
            </a:r>
            <a:r>
              <a:rPr lang="en-GB" dirty="0" smtClean="0"/>
              <a:t> problem by imagining that you have the specified objects.</a:t>
            </a:r>
          </a:p>
          <a:p>
            <a:r>
              <a:rPr lang="en-GB" b="1" u="sng" dirty="0" smtClean="0"/>
              <a:t>  Demonstration </a:t>
            </a:r>
            <a:r>
              <a:rPr lang="en-GB" dirty="0" smtClean="0"/>
              <a:t>The Candle Problem You are in a room with a corkboard on the wall.</a:t>
            </a:r>
          </a:p>
          <a:p>
            <a:r>
              <a:rPr lang="en-GB" dirty="0" smtClean="0"/>
              <a:t> You are given the materials— some candles, matches in a matchbox, and some tacks.</a:t>
            </a:r>
          </a:p>
          <a:p>
            <a:r>
              <a:rPr lang="en-GB" dirty="0" smtClean="0"/>
              <a:t> Your task is to stand a candle on the corkboard so it will burn without dripping wax on the ﬂoor. </a:t>
            </a:r>
          </a:p>
        </p:txBody>
      </p:sp>
    </p:spTree>
    <p:extLst>
      <p:ext uri="{BB962C8B-B14F-4D97-AF65-F5344CB8AC3E}">
        <p14:creationId xmlns:p14="http://schemas.microsoft.com/office/powerpoint/2010/main" val="4007318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p:cNvPicPr>
            <a:picLocks noGrp="1" noChangeAspect="1"/>
          </p:cNvPicPr>
          <p:nvPr>
            <p:ph idx="1"/>
          </p:nvPr>
        </p:nvPicPr>
        <p:blipFill>
          <a:blip r:embed="rId2"/>
          <a:stretch>
            <a:fillRect/>
          </a:stretch>
        </p:blipFill>
        <p:spPr>
          <a:xfrm>
            <a:off x="838200" y="1690688"/>
            <a:ext cx="11353800" cy="5167312"/>
          </a:xfrm>
          <a:prstGeom prst="rect">
            <a:avLst/>
          </a:prstGeom>
        </p:spPr>
      </p:pic>
    </p:spTree>
    <p:extLst>
      <p:ext uri="{BB962C8B-B14F-4D97-AF65-F5344CB8AC3E}">
        <p14:creationId xmlns:p14="http://schemas.microsoft.com/office/powerpoint/2010/main" val="27233607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The solution to the problem occurs when the person realizes that the matchbox can be used as a support rather than as a container.</a:t>
            </a:r>
          </a:p>
          <a:p>
            <a:r>
              <a:rPr lang="en-GB" dirty="0" smtClean="0"/>
              <a:t> When </a:t>
            </a:r>
            <a:r>
              <a:rPr lang="en-GB" dirty="0" err="1" smtClean="0"/>
              <a:t>Duncker</a:t>
            </a:r>
            <a:r>
              <a:rPr lang="en-GB" dirty="0" smtClean="0"/>
              <a:t> did this experiment, he presented one group of participants with small cardboard boxes containing the materials (candles, tacks, and matches) and presented another group with the same materials, but outside the boxes, so the boxes were empty. </a:t>
            </a:r>
          </a:p>
          <a:p>
            <a:r>
              <a:rPr lang="en-GB" dirty="0" smtClean="0"/>
              <a:t>When he compared the performance of the two groups, he found that the group that had been presented with the boxes as containers found the problem more difficult than did the group that was presented with empty boxes.</a:t>
            </a:r>
            <a:endParaRPr lang="en-GB" dirty="0"/>
          </a:p>
        </p:txBody>
      </p:sp>
    </p:spTree>
    <p:extLst>
      <p:ext uri="{BB962C8B-B14F-4D97-AF65-F5344CB8AC3E}">
        <p14:creationId xmlns:p14="http://schemas.microsoft.com/office/powerpoint/2010/main" val="30332083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60386"/>
            <a:ext cx="12192000" cy="6797614"/>
          </a:xfrm>
          <a:prstGeom prst="rect">
            <a:avLst/>
          </a:prstGeom>
        </p:spPr>
      </p:pic>
    </p:spTree>
    <p:extLst>
      <p:ext uri="{BB962C8B-B14F-4D97-AF65-F5344CB8AC3E}">
        <p14:creationId xmlns:p14="http://schemas.microsoft.com/office/powerpoint/2010/main" val="29295341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The fact that seeing the boxes as containers inhibited using them as supports is an example of functional fixedness. </a:t>
            </a:r>
          </a:p>
        </p:txBody>
      </p:sp>
      <p:pic>
        <p:nvPicPr>
          <p:cNvPr id="4" name="Picture 3"/>
          <p:cNvPicPr>
            <a:picLocks noChangeAspect="1"/>
          </p:cNvPicPr>
          <p:nvPr/>
        </p:nvPicPr>
        <p:blipFill>
          <a:blip r:embed="rId2"/>
          <a:stretch>
            <a:fillRect/>
          </a:stretch>
        </p:blipFill>
        <p:spPr>
          <a:xfrm>
            <a:off x="2208362" y="2760452"/>
            <a:ext cx="6297283" cy="4097547"/>
          </a:xfrm>
          <a:prstGeom prst="rect">
            <a:avLst/>
          </a:prstGeom>
        </p:spPr>
      </p:pic>
    </p:spTree>
    <p:extLst>
      <p:ext uri="{BB962C8B-B14F-4D97-AF65-F5344CB8AC3E}">
        <p14:creationId xmlns:p14="http://schemas.microsoft.com/office/powerpoint/2010/main" val="40708354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Robert Adamson (1952) repeated </a:t>
            </a:r>
            <a:r>
              <a:rPr lang="en-GB" dirty="0" err="1" smtClean="0"/>
              <a:t>Duncker’s</a:t>
            </a:r>
            <a:r>
              <a:rPr lang="en-GB" dirty="0" smtClean="0"/>
              <a:t> experiment and obtained the same result: Participants who were presented with empty boxes were twice as likely to solve the problem as participants who were presented with boxes that were used as containers (Figure 11.6).</a:t>
            </a:r>
            <a:endParaRPr lang="en-GB" dirty="0"/>
          </a:p>
        </p:txBody>
      </p:sp>
    </p:spTree>
    <p:extLst>
      <p:ext uri="{BB962C8B-B14F-4D97-AF65-F5344CB8AC3E}">
        <p14:creationId xmlns:p14="http://schemas.microsoft.com/office/powerpoint/2010/main" val="31939243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two-string problem</a:t>
            </a:r>
            <a:endParaRPr lang="en-GB" b="1" dirty="0"/>
          </a:p>
        </p:txBody>
      </p:sp>
      <p:sp>
        <p:nvSpPr>
          <p:cNvPr id="3" name="Content Placeholder 2"/>
          <p:cNvSpPr>
            <a:spLocks noGrp="1"/>
          </p:cNvSpPr>
          <p:nvPr>
            <p:ph idx="1"/>
          </p:nvPr>
        </p:nvSpPr>
        <p:spPr/>
        <p:txBody>
          <a:bodyPr/>
          <a:lstStyle/>
          <a:p>
            <a:r>
              <a:rPr lang="en-GB" dirty="0" smtClean="0"/>
              <a:t>The fact that seeing the boxes as containers inhibited using them as supports is an example of functional fixedness. Another demonstration of functional fixedness is provided by Maier’s (1931) two-string problem, in which the participants’ task was to tie together two strings that were hanging from the ceiling. </a:t>
            </a:r>
          </a:p>
          <a:p>
            <a:r>
              <a:rPr lang="en-GB" dirty="0" smtClean="0"/>
              <a:t>This is difficult because the strings are separated, so it is impossible to reach one of them while holding the other (Figure 11.7).</a:t>
            </a:r>
          </a:p>
          <a:p>
            <a:r>
              <a:rPr lang="en-GB" dirty="0" smtClean="0"/>
              <a:t> Other objects available for solving this problem were a chair and a pair of pliers.</a:t>
            </a:r>
            <a:endParaRPr lang="en-GB" dirty="0"/>
          </a:p>
        </p:txBody>
      </p:sp>
    </p:spTree>
    <p:extLst>
      <p:ext uri="{BB962C8B-B14F-4D97-AF65-F5344CB8AC3E}">
        <p14:creationId xmlns:p14="http://schemas.microsoft.com/office/powerpoint/2010/main" val="19954683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r>
              <a:rPr lang="en-GB" dirty="0" smtClean="0"/>
              <a:t>To solve this problem, participants needed to tie the pliers to one of the strings to create a pendulum, which could be swung to within the person’s reach.</a:t>
            </a:r>
          </a:p>
          <a:p>
            <a:r>
              <a:rPr lang="en-GB" dirty="0" smtClean="0"/>
              <a:t> There are two things that are particularly significant about this problem. </a:t>
            </a:r>
          </a:p>
          <a:p>
            <a:r>
              <a:rPr lang="en-GB" dirty="0" smtClean="0"/>
              <a:t>First, 60 percent of the participants did not solve the problem because they focused on the usual function of pliers and did not think of using them as a weight. </a:t>
            </a:r>
          </a:p>
          <a:p>
            <a:r>
              <a:rPr lang="en-GB" dirty="0" smtClean="0"/>
              <a:t>Second, when Maier set the string into motion by “accidentally” brushing against it, 23 of 37 participants who hadn’t solved the problem after 10 minutes proceeded to solve it within 60 seconds.</a:t>
            </a:r>
          </a:p>
          <a:p>
            <a:r>
              <a:rPr lang="en-GB" dirty="0" smtClean="0"/>
              <a:t> Seeing the string swinging from side to side apparently triggered the insight that the pliers could be used as a weight to create a pendulum.</a:t>
            </a:r>
            <a:endParaRPr lang="en-GB" dirty="0"/>
          </a:p>
        </p:txBody>
      </p:sp>
    </p:spTree>
    <p:extLst>
      <p:ext uri="{BB962C8B-B14F-4D97-AF65-F5344CB8AC3E}">
        <p14:creationId xmlns:p14="http://schemas.microsoft.com/office/powerpoint/2010/main" val="24787516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0"/>
            <a:ext cx="12128740" cy="6858000"/>
          </a:xfrm>
          <a:prstGeom prst="rect">
            <a:avLst/>
          </a:prstGeom>
        </p:spPr>
      </p:pic>
    </p:spTree>
    <p:extLst>
      <p:ext uri="{BB962C8B-B14F-4D97-AF65-F5344CB8AC3E}">
        <p14:creationId xmlns:p14="http://schemas.microsoft.com/office/powerpoint/2010/main" val="3986036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problem?</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A problem occurs when there is an obstacle between a present state and a goal, and it is not immediately obvious how to get around the obstacle.</a:t>
            </a:r>
          </a:p>
          <a:p>
            <a:r>
              <a:rPr lang="en-GB" dirty="0" smtClean="0"/>
              <a:t>Thus problem, as defined by psychologists, is difficult, and the solution is not immediately obvious.</a:t>
            </a:r>
          </a:p>
          <a:p>
            <a:pPr>
              <a:buFont typeface="Wingdings" panose="05000000000000000000" pitchFamily="2" charset="2"/>
              <a:buChar char="q"/>
            </a:pPr>
            <a:r>
              <a:rPr lang="en-GB" dirty="0" smtClean="0"/>
              <a:t>For example : When I ask students in my cognitive psychology class to indicate some problems they have solved or are currently working on, I get answers such as the following: </a:t>
            </a:r>
          </a:p>
          <a:p>
            <a:pPr>
              <a:buFont typeface="Wingdings" panose="05000000000000000000" pitchFamily="2" charset="2"/>
              <a:buChar char="q"/>
            </a:pPr>
            <a:r>
              <a:rPr lang="en-GB" dirty="0" smtClean="0"/>
              <a:t>Problems for math, chemistry, or physics courses; </a:t>
            </a:r>
          </a:p>
          <a:p>
            <a:pPr>
              <a:buFont typeface="Wingdings" panose="05000000000000000000" pitchFamily="2" charset="2"/>
              <a:buChar char="q"/>
            </a:pPr>
            <a:r>
              <a:rPr lang="en-GB" dirty="0" smtClean="0"/>
              <a:t>getting writing assignments in on time; </a:t>
            </a:r>
          </a:p>
          <a:p>
            <a:pPr>
              <a:buFont typeface="Wingdings" panose="05000000000000000000" pitchFamily="2" charset="2"/>
              <a:buChar char="q"/>
            </a:pPr>
            <a:r>
              <a:rPr lang="en-GB" dirty="0" smtClean="0"/>
              <a:t>dealing with roommates, friends, and relationships in general; </a:t>
            </a:r>
          </a:p>
          <a:p>
            <a:pPr>
              <a:buFont typeface="Wingdings" panose="05000000000000000000" pitchFamily="2" charset="2"/>
              <a:buChar char="q"/>
            </a:pPr>
            <a:r>
              <a:rPr lang="en-GB" dirty="0" smtClean="0"/>
              <a:t>deciding what courses to take, </a:t>
            </a:r>
          </a:p>
          <a:p>
            <a:pPr>
              <a:buFont typeface="Wingdings" panose="05000000000000000000" pitchFamily="2" charset="2"/>
              <a:buChar char="q"/>
            </a:pPr>
            <a:r>
              <a:rPr lang="en-GB" dirty="0" smtClean="0"/>
              <a:t>what career to go into; </a:t>
            </a:r>
          </a:p>
          <a:p>
            <a:pPr>
              <a:buFont typeface="Wingdings" panose="05000000000000000000" pitchFamily="2" charset="2"/>
              <a:buChar char="q"/>
            </a:pPr>
            <a:r>
              <a:rPr lang="en-GB" dirty="0" smtClean="0"/>
              <a:t>whether to go to graduate school or look for a job; </a:t>
            </a:r>
          </a:p>
          <a:p>
            <a:pPr>
              <a:buFont typeface="Wingdings" panose="05000000000000000000" pitchFamily="2" charset="2"/>
              <a:buChar char="q"/>
            </a:pPr>
            <a:r>
              <a:rPr lang="en-GB" dirty="0" smtClean="0"/>
              <a:t>how to pay for a new car</a:t>
            </a:r>
            <a:endParaRPr lang="en-GB" dirty="0"/>
          </a:p>
        </p:txBody>
      </p:sp>
    </p:spTree>
    <p:extLst>
      <p:ext uri="{BB962C8B-B14F-4D97-AF65-F5344CB8AC3E}">
        <p14:creationId xmlns:p14="http://schemas.microsoft.com/office/powerpoint/2010/main" val="30391466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a:bodyPr>
          <a:lstStyle/>
          <a:p>
            <a:r>
              <a:rPr lang="en-GB" dirty="0" smtClean="0"/>
              <a:t>In Gestalt terms, the solution to the problem occurred once the participants restructured their representation of how to achieve the solution (get the strings to swing from side to side) and their representation of the function of the pliers (they can be used as a weight to create a pendulum). </a:t>
            </a:r>
          </a:p>
          <a:p>
            <a:r>
              <a:rPr lang="en-GB" dirty="0" smtClean="0"/>
              <a:t>Both the candle problem and the two-string problem were difficult because of people’s preconceptions about the uses of objects. </a:t>
            </a:r>
          </a:p>
          <a:p>
            <a:r>
              <a:rPr lang="en-GB" dirty="0" smtClean="0"/>
              <a:t>The Gestalt psychologists also created problems in which the fixation was created by what a person experienced as he or she tried to solve the problem. When a person encounters a situation that influences his or her approach to a problem, this is called </a:t>
            </a:r>
            <a:r>
              <a:rPr lang="en-GB" b="1" dirty="0" smtClean="0"/>
              <a:t>situationally produced mental set.</a:t>
            </a:r>
            <a:endParaRPr lang="en-GB" b="1" dirty="0"/>
          </a:p>
        </p:txBody>
      </p:sp>
    </p:spTree>
    <p:extLst>
      <p:ext uri="{BB962C8B-B14F-4D97-AF65-F5344CB8AC3E}">
        <p14:creationId xmlns:p14="http://schemas.microsoft.com/office/powerpoint/2010/main" val="1681627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20000"/>
          </a:bodyPr>
          <a:lstStyle/>
          <a:p>
            <a:r>
              <a:rPr lang="en-GB" dirty="0" smtClean="0"/>
              <a:t>You may notice, however, that my students’ list includes two different types of problems. </a:t>
            </a:r>
          </a:p>
          <a:p>
            <a:r>
              <a:rPr lang="en-GB" dirty="0" smtClean="0"/>
              <a:t>One type, such as solving a math or physics problem, is called a well-defined problem. </a:t>
            </a:r>
          </a:p>
          <a:p>
            <a:r>
              <a:rPr lang="en-GB" b="1" dirty="0" smtClean="0"/>
              <a:t>Well-defined problems </a:t>
            </a:r>
            <a:r>
              <a:rPr lang="en-GB" dirty="0" smtClean="0"/>
              <a:t>usually have a correct answer, and there are certain procedures that, when applied correctly, will lead to a solution. </a:t>
            </a:r>
          </a:p>
          <a:p>
            <a:r>
              <a:rPr lang="en-GB" dirty="0" smtClean="0"/>
              <a:t>Another type of problem, like dealing with relationships or picking a career, is called an ill-</a:t>
            </a:r>
            <a:r>
              <a:rPr lang="en-GB" dirty="0" err="1" smtClean="0"/>
              <a:t>defi</a:t>
            </a:r>
            <a:r>
              <a:rPr lang="en-GB" dirty="0" smtClean="0"/>
              <a:t> ned problem. </a:t>
            </a:r>
          </a:p>
          <a:p>
            <a:r>
              <a:rPr lang="en-GB" b="1" dirty="0" smtClean="0"/>
              <a:t>Ill-defined problems</a:t>
            </a:r>
            <a:r>
              <a:rPr lang="en-GB" dirty="0" smtClean="0"/>
              <a:t>, which occur frequently in everyday life, do not necessarily have one “correct answer, and the path to their solution is often unclear.</a:t>
            </a:r>
          </a:p>
          <a:p>
            <a:pPr algn="ctr"/>
            <a:r>
              <a:rPr lang="en-GB" sz="2300" dirty="0" smtClean="0"/>
              <a:t>We will consider ill-defined problems at the end of the chapter when we discuss creative problem solving. Our main concern will be well-defined problems, because psychological research has focused on this type of problem. We begin by considering the approach of the Gestalt psychologists, who introduced the study of problem solving to psychology in the 1920,</a:t>
            </a:r>
            <a:endParaRPr lang="en-GB" sz="2300" dirty="0"/>
          </a:p>
        </p:txBody>
      </p:sp>
    </p:spTree>
    <p:extLst>
      <p:ext uri="{BB962C8B-B14F-4D97-AF65-F5344CB8AC3E}">
        <p14:creationId xmlns:p14="http://schemas.microsoft.com/office/powerpoint/2010/main" val="957851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t>The Gestalt Approach: Problem Solving as Representation and Restructuring </a:t>
            </a:r>
            <a:endParaRPr lang="en-GB" sz="3600" b="1" dirty="0"/>
          </a:p>
        </p:txBody>
      </p:sp>
      <p:sp>
        <p:nvSpPr>
          <p:cNvPr id="3" name="Content Placeholder 2"/>
          <p:cNvSpPr>
            <a:spLocks noGrp="1"/>
          </p:cNvSpPr>
          <p:nvPr>
            <p:ph idx="1"/>
          </p:nvPr>
        </p:nvSpPr>
        <p:spPr/>
        <p:txBody>
          <a:bodyPr/>
          <a:lstStyle/>
          <a:p>
            <a:r>
              <a:rPr lang="en-GB" dirty="0" smtClean="0"/>
              <a:t>The Gestalt psychologists realized that one way to approach problem solving was to ask how problems are represented in a person’s mind.</a:t>
            </a:r>
          </a:p>
          <a:p>
            <a:r>
              <a:rPr lang="en-GB" dirty="0" smtClean="0"/>
              <a:t> Problem solving, for the Gestalt psychologists, was about </a:t>
            </a:r>
          </a:p>
          <a:p>
            <a:r>
              <a:rPr lang="en-GB" dirty="0" smtClean="0"/>
              <a:t>(1) how people represent a problem in their mind, and</a:t>
            </a:r>
          </a:p>
          <a:p>
            <a:r>
              <a:rPr lang="en-GB" dirty="0" smtClean="0"/>
              <a:t> (2) how solving a problem involves a reorganization or restructuring of this representation.</a:t>
            </a:r>
            <a:endParaRPr lang="en-GB" dirty="0"/>
          </a:p>
        </p:txBody>
      </p:sp>
    </p:spTree>
    <p:extLst>
      <p:ext uri="{BB962C8B-B14F-4D97-AF65-F5344CB8AC3E}">
        <p14:creationId xmlns:p14="http://schemas.microsoft.com/office/powerpoint/2010/main" val="22435090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Representing a Problem in the Mind</a:t>
            </a:r>
            <a:endParaRPr lang="en-GB" b="1" dirty="0"/>
          </a:p>
        </p:txBody>
      </p:sp>
      <p:sp>
        <p:nvSpPr>
          <p:cNvPr id="3" name="Content Placeholder 2"/>
          <p:cNvSpPr>
            <a:spLocks noGrp="1"/>
          </p:cNvSpPr>
          <p:nvPr>
            <p:ph idx="1"/>
          </p:nvPr>
        </p:nvSpPr>
        <p:spPr/>
        <p:txBody>
          <a:bodyPr>
            <a:normAutofit/>
          </a:bodyPr>
          <a:lstStyle/>
          <a:p>
            <a:r>
              <a:rPr lang="en-GB" dirty="0" smtClean="0"/>
              <a:t>The Gestalt psychologists were interested not only in perception, but also in learning, problem solving, and even attitudes and beliefs. </a:t>
            </a:r>
          </a:p>
          <a:p>
            <a:r>
              <a:rPr lang="en-GB" dirty="0" smtClean="0"/>
              <a:t>We can illustrate the Gestalt idea of representation and restructuring in problem solving by considering Figure 11.2.</a:t>
            </a:r>
          </a:p>
          <a:p>
            <a:r>
              <a:rPr lang="en-GB" dirty="0" smtClean="0"/>
              <a:t> This problem, which was posed by Gestalt psychologist Wolfgang Kohler (1929), asks us to determine the length of the segment marked x, if the radius of the circle has a length r. </a:t>
            </a:r>
          </a:p>
        </p:txBody>
      </p:sp>
    </p:spTree>
    <p:extLst>
      <p:ext uri="{BB962C8B-B14F-4D97-AF65-F5344CB8AC3E}">
        <p14:creationId xmlns:p14="http://schemas.microsoft.com/office/powerpoint/2010/main" val="3295675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1946331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pPr algn="just"/>
            <a:r>
              <a:rPr lang="en-GB" dirty="0" smtClean="0"/>
              <a:t>The key to solving this problem is to create the mental representation of x as being a diagonal (</a:t>
            </a:r>
            <a:r>
              <a:rPr lang="en-GB" dirty="0"/>
              <a:t>a straight line joining two opposite </a:t>
            </a:r>
            <a:r>
              <a:rPr lang="en-GB" dirty="0" smtClean="0"/>
              <a:t>corners) of the small rectangle. Representing x as the diagonal enables us to reorganize the representation by creating the rectangle’s other diagonal.</a:t>
            </a:r>
          </a:p>
          <a:p>
            <a:pPr algn="just"/>
            <a:r>
              <a:rPr lang="en-GB" dirty="0" smtClean="0"/>
              <a:t>Once we realize that this diagonal is the radius of the circle, and that both diagonals are the same length, we can conclude that the length of x equals the length of the radius, r. </a:t>
            </a:r>
          </a:p>
          <a:p>
            <a:pPr algn="just"/>
            <a:r>
              <a:rPr lang="en-GB" dirty="0" smtClean="0"/>
              <a:t>What is important about this solution is that it doesn’t require mathematical equations. Instead, the solution is obtained by first perceiving the object and then representing it in a different way. The Gestalt psychologists called the process of changing the problem’s representation restructuring.</a:t>
            </a:r>
            <a:endParaRPr lang="en-GB" dirty="0"/>
          </a:p>
        </p:txBody>
      </p:sp>
    </p:spTree>
    <p:extLst>
      <p:ext uri="{BB962C8B-B14F-4D97-AF65-F5344CB8AC3E}">
        <p14:creationId xmlns:p14="http://schemas.microsoft.com/office/powerpoint/2010/main" val="938190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18351390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TotalTime>
  <Words>2195</Words>
  <Application>Microsoft Office PowerPoint</Application>
  <PresentationFormat>Widescreen</PresentationFormat>
  <Paragraphs>95</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Calibri Light</vt:lpstr>
      <vt:lpstr>Wingdings</vt:lpstr>
      <vt:lpstr>Office Theme</vt:lpstr>
      <vt:lpstr> Problem solving </vt:lpstr>
      <vt:lpstr>Some Questions We Will Consider</vt:lpstr>
      <vt:lpstr>What is problem?</vt:lpstr>
      <vt:lpstr>PowerPoint Presentation</vt:lpstr>
      <vt:lpstr>The Gestalt Approach: Problem Solving as Representation and Restructuring </vt:lpstr>
      <vt:lpstr>Representing a Problem in the Mind</vt:lpstr>
      <vt:lpstr>PowerPoint Presentation</vt:lpstr>
      <vt:lpstr>PowerPoint Presentation</vt:lpstr>
      <vt:lpstr>PowerPoint Presentation</vt:lpstr>
      <vt:lpstr>Insight in Problem Solving</vt:lpstr>
      <vt:lpstr>Experiment </vt:lpstr>
      <vt:lpstr>PowerPoint Presentation</vt:lpstr>
      <vt:lpstr>Here are some examples of insight problems.</vt:lpstr>
      <vt:lpstr>Solution to triangle problem </vt:lpstr>
      <vt:lpstr>2. Chain Problem</vt:lpstr>
      <vt:lpstr>PowerPoint Presentation</vt:lpstr>
      <vt:lpstr>PowerPoint Presentation</vt:lpstr>
      <vt:lpstr>PowerPoint Presentation</vt:lpstr>
      <vt:lpstr>PowerPoint Presentation</vt:lpstr>
      <vt:lpstr>Obstacles to Problem Solving</vt:lpstr>
      <vt:lpstr>PowerPoint Presentation</vt:lpstr>
      <vt:lpstr>PowerPoint Presentation</vt:lpstr>
      <vt:lpstr>PowerPoint Presentation</vt:lpstr>
      <vt:lpstr>PowerPoint Presentation</vt:lpstr>
      <vt:lpstr>PowerPoint Presentation</vt:lpstr>
      <vt:lpstr>PowerPoint Presentation</vt:lpstr>
      <vt:lpstr>two-string problem</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Problem solving</dc:title>
  <dc:creator>Sadia Niazi</dc:creator>
  <cp:lastModifiedBy>Sadia Niazi</cp:lastModifiedBy>
  <cp:revision>11</cp:revision>
  <dcterms:created xsi:type="dcterms:W3CDTF">2020-04-08T17:46:02Z</dcterms:created>
  <dcterms:modified xsi:type="dcterms:W3CDTF">2020-04-08T18:47:18Z</dcterms:modified>
</cp:coreProperties>
</file>