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1411D0-00A6-489F-8961-2681899BA220}" type="datetimeFigureOut">
              <a:rPr lang="en-US" smtClean="0"/>
              <a:t>4/18/2020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3C3568-81A6-4783-954B-47E3C1BBF8B5}" type="slidenum">
              <a:rPr lang="en-US" smtClean="0"/>
              <a:t>‹#›</a:t>
            </a:fld>
            <a:endParaRPr lang="en-US"/>
          </a:p>
        </p:txBody>
      </p:sp>
    </p:spTree>
    <p:extLst>
      <p:ext uri="{BB962C8B-B14F-4D97-AF65-F5344CB8AC3E}">
        <p14:creationId xmlns:p14="http://schemas.microsoft.com/office/powerpoint/2010/main" val="4236781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094C90-DA34-4CE2-BDDF-A664843AAA53}" type="slidenum">
              <a:rPr lang="en-US" smtClean="0"/>
              <a:t>7</a:t>
            </a:fld>
            <a:endParaRPr lang="en-US"/>
          </a:p>
        </p:txBody>
      </p:sp>
    </p:spTree>
    <p:extLst>
      <p:ext uri="{BB962C8B-B14F-4D97-AF65-F5344CB8AC3E}">
        <p14:creationId xmlns:p14="http://schemas.microsoft.com/office/powerpoint/2010/main" val="5402899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A53BBF8-3FED-4AAF-9F12-9A7436D14C45}" type="datetimeFigureOut">
              <a:rPr lang="en-US" smtClean="0"/>
              <a:t>4/18/2020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F1C1A40C-AAC5-4030-8D8C-A6D843C0FC7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A53BBF8-3FED-4AAF-9F12-9A7436D14C45}" type="datetimeFigureOut">
              <a:rPr lang="en-US" smtClean="0"/>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F1C1A40C-AAC5-4030-8D8C-A6D843C0FC7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A53BBF8-3FED-4AAF-9F12-9A7436D14C45}" type="datetimeFigureOut">
              <a:rPr lang="en-US" smtClean="0"/>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53BBF8-3FED-4AAF-9F12-9A7436D14C45}" type="datetimeFigureOut">
              <a:rPr lang="en-US" smtClean="0"/>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53BBF8-3FED-4AAF-9F12-9A7436D14C45}" type="datetimeFigureOut">
              <a:rPr lang="en-US" smtClean="0"/>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53BBF8-3FED-4AAF-9F12-9A7436D14C45}" type="datetimeFigureOut">
              <a:rPr lang="en-US" smtClean="0"/>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C1A40C-AAC5-4030-8D8C-A6D843C0FC7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A53BBF8-3FED-4AAF-9F12-9A7436D14C45}" type="datetimeFigureOut">
              <a:rPr lang="en-US" smtClean="0"/>
              <a:t>4/18/2020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F1C1A40C-AAC5-4030-8D8C-A6D843C0FC7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Pruning and Training</a:t>
            </a:r>
          </a:p>
        </p:txBody>
      </p:sp>
    </p:spTree>
    <p:extLst>
      <p:ext uri="{BB962C8B-B14F-4D97-AF65-F5344CB8AC3E}">
        <p14:creationId xmlns:p14="http://schemas.microsoft.com/office/powerpoint/2010/main" val="157981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77500" lnSpcReduction="20000"/>
          </a:bodyPr>
          <a:lstStyle/>
          <a:p>
            <a:pPr>
              <a:buNone/>
            </a:pPr>
            <a:r>
              <a:rPr lang="en-US" dirty="0"/>
              <a:t>	</a:t>
            </a:r>
            <a:r>
              <a:rPr lang="en-US" b="1" dirty="0"/>
              <a:t>c. </a:t>
            </a:r>
            <a:r>
              <a:rPr lang="en-US" b="1" dirty="0">
                <a:solidFill>
                  <a:srgbClr val="FF0000"/>
                </a:solidFill>
                <a:latin typeface="Times New Roman" panose="02020603050405020304" pitchFamily="18" charset="0"/>
                <a:cs typeface="Times New Roman" panose="02020603050405020304" pitchFamily="18" charset="0"/>
              </a:rPr>
              <a:t>Controlling the amount of growth.</a:t>
            </a:r>
          </a:p>
          <a:p>
            <a:pPr>
              <a:buNone/>
            </a:pPr>
            <a:r>
              <a:rPr lang="en-US" b="1" dirty="0">
                <a:latin typeface="Times New Roman" panose="02020603050405020304" pitchFamily="18" charset="0"/>
                <a:cs typeface="Times New Roman" panose="02020603050405020304" pitchFamily="18" charset="0"/>
              </a:rPr>
              <a:t>	</a:t>
            </a:r>
            <a:r>
              <a:rPr lang="en-US" sz="2600" dirty="0">
                <a:solidFill>
                  <a:srgbClr val="FF0000"/>
                </a:solidFill>
                <a:latin typeface="Times New Roman" panose="02020603050405020304" pitchFamily="18" charset="0"/>
                <a:cs typeface="Times New Roman" panose="02020603050405020304" pitchFamily="18" charset="0"/>
              </a:rPr>
              <a:t>Pruning can either dwarf or invigorate a tree. The type, manner, and time of pruning is determined by the objective. A combination of dormant and summer pruning promotes dwarfness. </a:t>
            </a:r>
          </a:p>
          <a:p>
            <a:pPr>
              <a:buNone/>
            </a:pPr>
            <a:r>
              <a:rPr lang="en-US" sz="2600" dirty="0">
                <a:solidFill>
                  <a:srgbClr val="FF0000"/>
                </a:solidFill>
                <a:latin typeface="Times New Roman" panose="02020603050405020304" pitchFamily="18" charset="0"/>
                <a:cs typeface="Times New Roman" panose="02020603050405020304" pitchFamily="18" charset="0"/>
              </a:rPr>
              <a:t>           It is the frequency of pruning rather than the severity that is critical in promoting dwarfness. Increased vigor is produced by dormant  pruning of older wood</a:t>
            </a:r>
            <a:r>
              <a:rPr lang="en-US" sz="2600" dirty="0">
                <a:latin typeface="Times New Roman" panose="02020603050405020304" pitchFamily="18" charset="0"/>
                <a:cs typeface="Times New Roman" panose="02020603050405020304" pitchFamily="18" charset="0"/>
              </a:rPr>
              <a:t>.</a:t>
            </a:r>
          </a:p>
          <a:p>
            <a:pPr>
              <a:buNone/>
            </a:pPr>
            <a:endParaRPr lang="en-US" sz="2600" dirty="0">
              <a:latin typeface="Times New Roman" panose="02020603050405020304" pitchFamily="18" charset="0"/>
              <a:cs typeface="Times New Roman" panose="02020603050405020304" pitchFamily="18" charset="0"/>
            </a:endParaRPr>
          </a:p>
          <a:p>
            <a:pPr>
              <a:buNone/>
            </a:pPr>
            <a:r>
              <a:rPr lang="en-US" sz="2600" dirty="0">
                <a:latin typeface="Times New Roman" panose="02020603050405020304" pitchFamily="18" charset="0"/>
                <a:cs typeface="Times New Roman" panose="02020603050405020304" pitchFamily="18" charset="0"/>
              </a:rPr>
              <a:t>	</a:t>
            </a:r>
            <a:r>
              <a:rPr lang="en-US" sz="2600" dirty="0">
                <a:solidFill>
                  <a:srgbClr val="FF0000"/>
                </a:solidFill>
                <a:latin typeface="Times New Roman" panose="02020603050405020304" pitchFamily="18" charset="0"/>
                <a:cs typeface="Times New Roman" panose="02020603050405020304" pitchFamily="18" charset="0"/>
              </a:rPr>
              <a:t>d. Improving productiveness</a:t>
            </a:r>
            <a:r>
              <a:rPr lang="en-US" sz="2600" dirty="0">
                <a:latin typeface="Times New Roman" panose="02020603050405020304" pitchFamily="18" charset="0"/>
                <a:cs typeface="Times New Roman" panose="02020603050405020304" pitchFamily="18" charset="0"/>
              </a:rPr>
              <a:t>. </a:t>
            </a:r>
          </a:p>
          <a:p>
            <a:pPr>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Yield can be either increased or decreased by pruning. The type of pruning depends on the fruit bearing habits or the vegetative response of the each species.</a:t>
            </a:r>
          </a:p>
          <a:p>
            <a:pPr>
              <a:buNone/>
            </a:pPr>
            <a:endParaRPr lang="en-US" dirty="0">
              <a:latin typeface="Times New Roman" panose="02020603050405020304" pitchFamily="18" charset="0"/>
              <a:cs typeface="Times New Roman" panose="02020603050405020304" pitchFamily="18" charset="0"/>
            </a:endParaRPr>
          </a:p>
          <a:p>
            <a:pPr>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Decreasing the number of fruit buds will usually give fewer but larger fruits and may increase the percentage of desirable fruit. Severe pruning can stimulate excess vegetative growth of scion wood,  but suppress fruit bearing.</a:t>
            </a:r>
          </a:p>
          <a:p>
            <a:endParaRPr lang="en-US" dirty="0"/>
          </a:p>
        </p:txBody>
      </p:sp>
    </p:spTree>
    <p:extLst>
      <p:ext uri="{BB962C8B-B14F-4D97-AF65-F5344CB8AC3E}">
        <p14:creationId xmlns:p14="http://schemas.microsoft.com/office/powerpoint/2010/main" val="227633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5867400"/>
          </a:xfrm>
        </p:spPr>
        <p:txBody>
          <a:bodyPr>
            <a:normAutofit fontScale="70000" lnSpcReduction="20000"/>
          </a:bodyPr>
          <a:lstStyle/>
          <a:p>
            <a:pPr>
              <a:buNone/>
            </a:pPr>
            <a:r>
              <a:rPr lang="en-US" dirty="0"/>
              <a:t>	</a:t>
            </a:r>
            <a:r>
              <a:rPr lang="en-US" b="1" dirty="0"/>
              <a:t>e. Improving quality of product. </a:t>
            </a:r>
          </a:p>
          <a:p>
            <a:pPr>
              <a:buNone/>
            </a:pPr>
            <a:r>
              <a:rPr lang="en-US" b="1" dirty="0"/>
              <a:t>	</a:t>
            </a:r>
            <a:r>
              <a:rPr lang="en-US" dirty="0"/>
              <a:t>Fruit has better color and flavor with adequate light. Improving product quality is one of the main reasons for annual dormant pruning of many fruit trees. </a:t>
            </a:r>
            <a:br>
              <a:rPr lang="en-US" dirty="0"/>
            </a:br>
            <a:r>
              <a:rPr lang="en-US" b="1" dirty="0"/>
              <a:t>f. Utilizing space efficiently.</a:t>
            </a:r>
          </a:p>
          <a:p>
            <a:pPr>
              <a:buNone/>
            </a:pPr>
            <a:r>
              <a:rPr lang="en-US" b="1" dirty="0"/>
              <a:t>	</a:t>
            </a:r>
            <a:r>
              <a:rPr lang="en-US" dirty="0"/>
              <a:t>Training, staking, and pruning are done simultaneously when tomatoes or roses,-for example, are grown for the most efficient utilization of space. Pruning facilitates cultural operations, for example good spray penetration and the use of maintenance equipment, and also makes fruit picking easier. Fruit trees with very high tops are difficult to harvest. </a:t>
            </a:r>
            <a:br>
              <a:rPr lang="en-US" dirty="0"/>
            </a:br>
            <a:r>
              <a:rPr lang="en-US" b="1" dirty="0"/>
              <a:t>g. Increasing the usefulness of plants.</a:t>
            </a:r>
          </a:p>
          <a:p>
            <a:pPr>
              <a:buNone/>
            </a:pPr>
            <a:r>
              <a:rPr lang="en-US" dirty="0"/>
              <a:t>	Pruning to modify growth increases plant utility. A properly pruned shade tree can provide heavy shade and a regularly clipped hedge can become almost dense, Such trees and shrubs provide better screening and wind protection. </a:t>
            </a:r>
          </a:p>
          <a:p>
            <a:pPr>
              <a:buNone/>
            </a:pPr>
            <a:r>
              <a:rPr lang="en-US" dirty="0"/>
              <a:t>    The aesthetic qualities of ornamentals can be enhanced: roses can produce larger blooms; vines can produce more concealing foliage, and large or spreading plants can be reduced by training and pruning. </a:t>
            </a:r>
          </a:p>
        </p:txBody>
      </p:sp>
    </p:spTree>
    <p:extLst>
      <p:ext uri="{BB962C8B-B14F-4D97-AF65-F5344CB8AC3E}">
        <p14:creationId xmlns:p14="http://schemas.microsoft.com/office/powerpoint/2010/main" val="6557180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Pruning</a:t>
            </a:r>
          </a:p>
        </p:txBody>
      </p:sp>
      <p:sp>
        <p:nvSpPr>
          <p:cNvPr id="3" name="Content Placeholder 2"/>
          <p:cNvSpPr>
            <a:spLocks noGrp="1"/>
          </p:cNvSpPr>
          <p:nvPr>
            <p:ph idx="1"/>
          </p:nvPr>
        </p:nvSpPr>
        <p:spPr/>
        <p:txBody>
          <a:bodyPr>
            <a:normAutofit lnSpcReduction="10000"/>
          </a:bodyPr>
          <a:lstStyle/>
          <a:p>
            <a:r>
              <a:rPr lang="en-US" dirty="0"/>
              <a:t>There are several different kinds of pruning, involving both top and root. </a:t>
            </a:r>
            <a:br>
              <a:rPr lang="en-US" dirty="0"/>
            </a:br>
            <a:r>
              <a:rPr lang="en-US" dirty="0"/>
              <a:t>These are: </a:t>
            </a:r>
          </a:p>
          <a:p>
            <a:r>
              <a:rPr lang="en-US" dirty="0"/>
              <a:t>(a) heading back and thinning out; </a:t>
            </a:r>
          </a:p>
          <a:p>
            <a:r>
              <a:rPr lang="en-US" dirty="0"/>
              <a:t>(b) fine and coarse (bulk) pruning; and </a:t>
            </a:r>
          </a:p>
          <a:p>
            <a:r>
              <a:rPr lang="en-US" dirty="0"/>
              <a:t>(c) root pruning. </a:t>
            </a:r>
          </a:p>
          <a:p>
            <a:r>
              <a:rPr lang="en-US" dirty="0"/>
              <a:t>There are also a number of special pruning </a:t>
            </a:r>
            <a:br>
              <a:rPr lang="en-US" dirty="0"/>
            </a:br>
            <a:r>
              <a:rPr lang="en-US" dirty="0"/>
              <a:t>practices. Fruit thinning is also considered to be a type of pruning.</a:t>
            </a:r>
          </a:p>
        </p:txBody>
      </p:sp>
    </p:spTree>
    <p:extLst>
      <p:ext uri="{BB962C8B-B14F-4D97-AF65-F5344CB8AC3E}">
        <p14:creationId xmlns:p14="http://schemas.microsoft.com/office/powerpoint/2010/main" val="3349115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a:t>Thinning out and heading back</a:t>
            </a:r>
          </a:p>
        </p:txBody>
      </p:sp>
      <p:sp>
        <p:nvSpPr>
          <p:cNvPr id="3" name="Content Placeholder 2"/>
          <p:cNvSpPr>
            <a:spLocks noGrp="1"/>
          </p:cNvSpPr>
          <p:nvPr>
            <p:ph idx="1"/>
          </p:nvPr>
        </p:nvSpPr>
        <p:spPr>
          <a:xfrm>
            <a:off x="457200" y="990600"/>
            <a:ext cx="8229600" cy="5715000"/>
          </a:xfrm>
        </p:spPr>
        <p:txBody>
          <a:bodyPr>
            <a:normAutofit fontScale="85000" lnSpcReduction="10000"/>
          </a:bodyPr>
          <a:lstStyle/>
          <a:p>
            <a:r>
              <a:rPr lang="en-US" dirty="0"/>
              <a:t>Thinning out means to remove certain shoots, spurs, or branches completely from the base. </a:t>
            </a:r>
          </a:p>
          <a:p>
            <a:r>
              <a:rPr lang="en-US" dirty="0"/>
              <a:t>Heading back removes only terminal portions of these parts.</a:t>
            </a:r>
          </a:p>
          <a:p>
            <a:r>
              <a:rPr lang="en-US" dirty="0"/>
              <a:t>Heading back leaves the shoots more crowded than does a corresponding thinning. Thinning out usually does not effect much reduction in height or spread, but heading back of comparable severity effects substantial reduction in height, spread, or both.</a:t>
            </a:r>
          </a:p>
          <a:p>
            <a:r>
              <a:rPr lang="en-US" dirty="0"/>
              <a:t>Thinned plants become taller and more spreading and open; while headed plants become more compact. In general, heading back stimulates the development of more growing points by overcoming apical dominance, while thinning out does not have this effect. </a:t>
            </a:r>
          </a:p>
        </p:txBody>
      </p:sp>
    </p:spTree>
    <p:extLst>
      <p:ext uri="{BB962C8B-B14F-4D97-AF65-F5344CB8AC3E}">
        <p14:creationId xmlns:p14="http://schemas.microsoft.com/office/powerpoint/2010/main" val="188426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14400"/>
          </a:xfrm>
        </p:spPr>
        <p:txBody>
          <a:bodyPr/>
          <a:lstStyle/>
          <a:p>
            <a:r>
              <a:rPr lang="en-US" dirty="0"/>
              <a:t>Fine and coarse (bulk) pruning</a:t>
            </a:r>
          </a:p>
        </p:txBody>
      </p:sp>
      <p:sp>
        <p:nvSpPr>
          <p:cNvPr id="3" name="Content Placeholder 2"/>
          <p:cNvSpPr>
            <a:spLocks noGrp="1"/>
          </p:cNvSpPr>
          <p:nvPr>
            <p:ph idx="1"/>
          </p:nvPr>
        </p:nvSpPr>
        <p:spPr/>
        <p:txBody>
          <a:bodyPr>
            <a:normAutofit fontScale="92500" lnSpcReduction="20000"/>
          </a:bodyPr>
          <a:lstStyle/>
          <a:p>
            <a:r>
              <a:rPr lang="en-US" dirty="0"/>
              <a:t>As bearing branches become older and weaker, they set fewer flowers and fruit of poor quality, and die within a few months.</a:t>
            </a:r>
          </a:p>
          <a:p>
            <a:r>
              <a:rPr lang="en-US" dirty="0"/>
              <a:t>Removing these branches earlier will result in vigorous new wood. </a:t>
            </a:r>
          </a:p>
          <a:p>
            <a:r>
              <a:rPr lang="en-US" dirty="0"/>
              <a:t>Removal involves a large number of small cuts; it is fine or thin-wood pruning. The term applies to shoots, canes, spurs, and older growth. </a:t>
            </a:r>
          </a:p>
          <a:p>
            <a:r>
              <a:rPr lang="en-US" dirty="0"/>
              <a:t>Coarse or bulk pruning is done from the upper and older portions of the top which invigorates the lower, interior, shaded, weaker portions.</a:t>
            </a:r>
          </a:p>
        </p:txBody>
      </p:sp>
    </p:spTree>
    <p:extLst>
      <p:ext uri="{BB962C8B-B14F-4D97-AF65-F5344CB8AC3E}">
        <p14:creationId xmlns:p14="http://schemas.microsoft.com/office/powerpoint/2010/main" val="1472157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Root pruning</a:t>
            </a:r>
          </a:p>
        </p:txBody>
      </p:sp>
      <p:sp>
        <p:nvSpPr>
          <p:cNvPr id="3" name="Content Placeholder 2"/>
          <p:cNvSpPr>
            <a:spLocks noGrp="1"/>
          </p:cNvSpPr>
          <p:nvPr>
            <p:ph idx="1"/>
          </p:nvPr>
        </p:nvSpPr>
        <p:spPr>
          <a:xfrm>
            <a:off x="457200" y="1143000"/>
            <a:ext cx="8229600" cy="4525963"/>
          </a:xfrm>
        </p:spPr>
        <p:txBody>
          <a:bodyPr>
            <a:normAutofit fontScale="77500" lnSpcReduction="20000"/>
          </a:bodyPr>
          <a:lstStyle/>
          <a:p>
            <a:r>
              <a:rPr lang="en-US" dirty="0"/>
              <a:t>Root pruning is mostly removal of a part of the root system by cutting or heading back the ends of the roots, but there is usually some thinning out too. </a:t>
            </a:r>
          </a:p>
          <a:p>
            <a:r>
              <a:rPr lang="en-US" dirty="0"/>
              <a:t>Like top pruning, root pruning affects both the total </a:t>
            </a:r>
            <a:br>
              <a:rPr lang="en-US" dirty="0"/>
            </a:br>
            <a:r>
              <a:rPr lang="en-US" dirty="0"/>
              <a:t>growth of the plant and its vegetative-reproductive balance.</a:t>
            </a:r>
          </a:p>
          <a:p>
            <a:r>
              <a:rPr lang="en-US" dirty="0"/>
              <a:t>In general, pruning the roots reduces the area for the absorption of nitrogen and other essential elements, and water. </a:t>
            </a:r>
          </a:p>
          <a:p>
            <a:r>
              <a:rPr lang="en-US" dirty="0"/>
              <a:t>Growing-point cells are reduced as are cell division and enlargement, and there is reduced utilization and accumulation of carbohydrates. Reduction of these processes favors reproductive over vegetative processes</a:t>
            </a:r>
          </a:p>
        </p:txBody>
      </p:sp>
    </p:spTree>
    <p:extLst>
      <p:ext uri="{BB962C8B-B14F-4D97-AF65-F5344CB8AC3E}">
        <p14:creationId xmlns:p14="http://schemas.microsoft.com/office/powerpoint/2010/main" val="1013180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584" y="762000"/>
            <a:ext cx="8229600" cy="914400"/>
          </a:xfrm>
        </p:spPr>
        <p:txBody>
          <a:bodyPr/>
          <a:lstStyle/>
          <a:p>
            <a:r>
              <a:rPr lang="en-US" dirty="0"/>
              <a:t>Root pruning</a:t>
            </a:r>
          </a:p>
        </p:txBody>
      </p:sp>
      <p:pic>
        <p:nvPicPr>
          <p:cNvPr id="1026" name="Picture 2" descr="Image result for root pru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057400"/>
            <a:ext cx="3581400" cy="2667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root pru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7675" y="2123209"/>
            <a:ext cx="3893276"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2478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1"/>
            <a:ext cx="8229600" cy="5029200"/>
          </a:xfrm>
        </p:spPr>
        <p:txBody>
          <a:bodyPr>
            <a:normAutofit fontScale="70000" lnSpcReduction="20000"/>
          </a:bodyPr>
          <a:lstStyle/>
          <a:p>
            <a:r>
              <a:rPr lang="en-US" dirty="0"/>
              <a:t>Major effects of root pruning are: </a:t>
            </a:r>
          </a:p>
          <a:p>
            <a:pPr>
              <a:buNone/>
            </a:pPr>
            <a:r>
              <a:rPr lang="en-US" dirty="0"/>
              <a:t>(</a:t>
            </a:r>
            <a:r>
              <a:rPr lang="en-US" dirty="0" err="1"/>
              <a:t>i</a:t>
            </a:r>
            <a:r>
              <a:rPr lang="en-US" dirty="0"/>
              <a:t>) Reduced absorption, </a:t>
            </a:r>
          </a:p>
          <a:p>
            <a:pPr>
              <a:buNone/>
            </a:pPr>
            <a:r>
              <a:rPr lang="en-US" dirty="0"/>
              <a:t>(ii) More branched main roots and feeder roots, and </a:t>
            </a:r>
          </a:p>
          <a:p>
            <a:pPr>
              <a:buNone/>
            </a:pPr>
            <a:r>
              <a:rPr lang="en-US" dirty="0"/>
              <a:t>(iii) Reduced top growth.</a:t>
            </a:r>
          </a:p>
          <a:p>
            <a:r>
              <a:rPr lang="en-US" dirty="0"/>
              <a:t>Since reduced absorption promotes dwarfness, root pruning was a standard practice for dwarfing plants. </a:t>
            </a:r>
          </a:p>
          <a:p>
            <a:r>
              <a:rPr lang="en-US" dirty="0"/>
              <a:t>Since carbohydrates are stored in the primary and secondary roots of woody plants, root pruning removes some of the carbohydrates which would otherwise be used for growth</a:t>
            </a:r>
          </a:p>
          <a:p>
            <a:r>
              <a:rPr lang="en-US" dirty="0"/>
              <a:t>Root pruning can be done on </a:t>
            </a:r>
            <a:r>
              <a:rPr lang="en-US" dirty="0">
                <a:solidFill>
                  <a:srgbClr val="FF0000"/>
                </a:solidFill>
              </a:rPr>
              <a:t>cabbage plants </a:t>
            </a:r>
            <a:r>
              <a:rPr lang="en-US" dirty="0"/>
              <a:t>to prevent-the heads from cracking following an excess of moisture. A spade inserted around the leaf area will cut many of the roots. Undercutting of the tap roots of nursery is also done to produce plants with more compact root systems for ease in handling, shipping and replanting. Root pruning is especially helpful in transplanting evergreen plants like </a:t>
            </a:r>
            <a:r>
              <a:rPr lang="en-US" dirty="0">
                <a:solidFill>
                  <a:srgbClr val="FF0000"/>
                </a:solidFill>
              </a:rPr>
              <a:t>citrus</a:t>
            </a:r>
            <a:r>
              <a:rPr lang="en-US" dirty="0"/>
              <a:t> or palm trees. </a:t>
            </a:r>
          </a:p>
        </p:txBody>
      </p:sp>
    </p:spTree>
    <p:extLst>
      <p:ext uri="{BB962C8B-B14F-4D97-AF65-F5344CB8AC3E}">
        <p14:creationId xmlns:p14="http://schemas.microsoft.com/office/powerpoint/2010/main" val="1607729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762000"/>
          </a:xfrm>
        </p:spPr>
        <p:txBody>
          <a:bodyPr/>
          <a:lstStyle/>
          <a:p>
            <a:r>
              <a:rPr lang="en-US" dirty="0"/>
              <a:t>Training</a:t>
            </a:r>
          </a:p>
        </p:txBody>
      </p:sp>
      <p:sp>
        <p:nvSpPr>
          <p:cNvPr id="3" name="Content Placeholder 2"/>
          <p:cNvSpPr>
            <a:spLocks noGrp="1"/>
          </p:cNvSpPr>
          <p:nvPr>
            <p:ph idx="1"/>
          </p:nvPr>
        </p:nvSpPr>
        <p:spPr>
          <a:xfrm>
            <a:off x="457200" y="1066800"/>
            <a:ext cx="8229600" cy="4525963"/>
          </a:xfrm>
        </p:spPr>
        <p:txBody>
          <a:bodyPr/>
          <a:lstStyle/>
          <a:p>
            <a:r>
              <a:rPr lang="en-US" dirty="0"/>
              <a:t>Training is pruning management done to develop a tree framework strong enough to bear large fruit crops without the branches breaking. There are </a:t>
            </a:r>
            <a:br>
              <a:rPr lang="en-US" dirty="0"/>
            </a:br>
            <a:r>
              <a:rPr lang="en-US" dirty="0"/>
              <a:t>three main training systems:</a:t>
            </a:r>
          </a:p>
          <a:p>
            <a:pPr>
              <a:buNone/>
            </a:pPr>
            <a:r>
              <a:rPr lang="en-US" dirty="0"/>
              <a:t>	(a) Central leader, </a:t>
            </a:r>
          </a:p>
          <a:p>
            <a:pPr>
              <a:buNone/>
            </a:pPr>
            <a:r>
              <a:rPr lang="en-US" dirty="0"/>
              <a:t>	(b) Modified leader, </a:t>
            </a:r>
            <a:br>
              <a:rPr lang="en-US" dirty="0"/>
            </a:br>
            <a:r>
              <a:rPr lang="en-US" dirty="0"/>
              <a:t>(c) Open centre or vase system.</a:t>
            </a:r>
          </a:p>
        </p:txBody>
      </p:sp>
    </p:spTree>
    <p:extLst>
      <p:ext uri="{BB962C8B-B14F-4D97-AF65-F5344CB8AC3E}">
        <p14:creationId xmlns:p14="http://schemas.microsoft.com/office/powerpoint/2010/main" val="3397235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Central leader system</a:t>
            </a:r>
          </a:p>
        </p:txBody>
      </p:sp>
      <p:sp>
        <p:nvSpPr>
          <p:cNvPr id="3" name="Content Placeholder 2"/>
          <p:cNvSpPr>
            <a:spLocks noGrp="1"/>
          </p:cNvSpPr>
          <p:nvPr>
            <p:ph idx="1"/>
          </p:nvPr>
        </p:nvSpPr>
        <p:spPr>
          <a:xfrm>
            <a:off x="457200" y="1295400"/>
            <a:ext cx="8229600" cy="5105400"/>
          </a:xfrm>
        </p:spPr>
        <p:txBody>
          <a:bodyPr>
            <a:normAutofit fontScale="92500"/>
          </a:bodyPr>
          <a:lstStyle/>
          <a:p>
            <a:r>
              <a:rPr lang="en-US" dirty="0"/>
              <a:t>This system resembles the natural growth </a:t>
            </a:r>
            <a:br>
              <a:rPr lang="en-US" dirty="0"/>
            </a:br>
            <a:r>
              <a:rPr lang="en-US" dirty="0"/>
              <a:t>pattern of most trees. </a:t>
            </a:r>
          </a:p>
          <a:p>
            <a:r>
              <a:rPr lang="en-US" dirty="0"/>
              <a:t>Trees are trained to a main stem and a series of well spaced, subordinate lateral branches. </a:t>
            </a:r>
          </a:p>
          <a:p>
            <a:r>
              <a:rPr lang="en-US" dirty="0"/>
              <a:t>Apical growth is encouraged, resulting in taller trees than with other systems. </a:t>
            </a:r>
          </a:p>
          <a:p>
            <a:r>
              <a:rPr lang="en-US" dirty="0"/>
              <a:t>The advantage of this system is the development of strong crotches, and the disadvantage is internal shading, which may weaken the central leader and thus reduce the life of the tree </a:t>
            </a:r>
          </a:p>
        </p:txBody>
      </p:sp>
    </p:spTree>
    <p:extLst>
      <p:ext uri="{BB962C8B-B14F-4D97-AF65-F5344CB8AC3E}">
        <p14:creationId xmlns:p14="http://schemas.microsoft.com/office/powerpoint/2010/main" val="39684688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Pruning</a:t>
            </a:r>
          </a:p>
        </p:txBody>
      </p:sp>
      <p:sp>
        <p:nvSpPr>
          <p:cNvPr id="3" name="Content Placeholder 2"/>
          <p:cNvSpPr>
            <a:spLocks noGrp="1"/>
          </p:cNvSpPr>
          <p:nvPr>
            <p:ph idx="1"/>
          </p:nvPr>
        </p:nvSpPr>
        <p:spPr>
          <a:xfrm>
            <a:off x="457200" y="1066800"/>
            <a:ext cx="8229600" cy="5410200"/>
          </a:xfrm>
        </p:spPr>
        <p:txBody>
          <a:bodyPr>
            <a:normAutofit fontScale="92500" lnSpcReduction="20000"/>
          </a:bodyPr>
          <a:lstStyle/>
          <a:p>
            <a:r>
              <a:rPr lang="en-US" dirty="0"/>
              <a:t>The management of plant structure and fruiting wood is called pruning.</a:t>
            </a:r>
          </a:p>
          <a:p>
            <a:r>
              <a:rPr lang="en-US" dirty="0"/>
              <a:t>Or removal disease, dry and broken branches is</a:t>
            </a:r>
          </a:p>
          <a:p>
            <a:r>
              <a:rPr lang="en-US" dirty="0"/>
              <a:t>Also known as pruning</a:t>
            </a:r>
          </a:p>
          <a:p>
            <a:r>
              <a:rPr lang="en-US" dirty="0"/>
              <a:t>It involves removing parts of a plant's top or root system to increase its usefulness. </a:t>
            </a:r>
          </a:p>
          <a:p>
            <a:r>
              <a:rPr lang="en-US" dirty="0"/>
              <a:t>Limbs, branches, twigs, shoots, or roots can be removed. </a:t>
            </a:r>
          </a:p>
          <a:p>
            <a:r>
              <a:rPr lang="en-US" dirty="0"/>
              <a:t>Pruning is important for the successful production of fruits, nuts, grapes, and many flowers and ornamentals as well vegetables. </a:t>
            </a:r>
          </a:p>
          <a:p>
            <a:pPr lvl="0"/>
            <a:r>
              <a:rPr lang="en-US" dirty="0"/>
              <a:t> </a:t>
            </a:r>
            <a:r>
              <a:rPr lang="en-US" sz="3000" dirty="0">
                <a:solidFill>
                  <a:prstClr val="black"/>
                </a:solidFill>
              </a:rPr>
              <a:t>Pruning also includes the training of plants, or shaping them to forms that function more efficiently. </a:t>
            </a:r>
          </a:p>
          <a:p>
            <a:pPr>
              <a:buNone/>
            </a:pPr>
            <a:endParaRPr lang="en-US" dirty="0"/>
          </a:p>
        </p:txBody>
      </p:sp>
    </p:spTree>
    <p:extLst>
      <p:ext uri="{BB962C8B-B14F-4D97-AF65-F5344CB8AC3E}">
        <p14:creationId xmlns:p14="http://schemas.microsoft.com/office/powerpoint/2010/main" val="27130626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Central leader system</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676400"/>
            <a:ext cx="3505200" cy="4136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95552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gilmour.com/wp-content/uploads/treegrowthpa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273" y="533400"/>
            <a:ext cx="6192054" cy="24384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isons.com/blog/wp-content/uploads/2013/02/Pruning-Methods-For-fruit-Tree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3429000"/>
            <a:ext cx="4800600" cy="27723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2585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Modified leader system</a:t>
            </a:r>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r>
              <a:rPr lang="en-US" dirty="0"/>
              <a:t>This system reduces the height of the main trunk and encourages scaffold branches to become larger and longer, thus lowering the top of the tree. </a:t>
            </a:r>
          </a:p>
          <a:p>
            <a:r>
              <a:rPr lang="en-US" dirty="0"/>
              <a:t>It combines features of the central leader and open centre systems. </a:t>
            </a:r>
          </a:p>
          <a:p>
            <a:r>
              <a:rPr lang="en-US" dirty="0"/>
              <a:t>The central leader is cut back slightly so that it does not become dominant, and laterals are cut back and selected repeatedly until an appropriate number and distribution of branches is reached. </a:t>
            </a:r>
          </a:p>
          <a:p>
            <a:r>
              <a:rPr lang="en-US" dirty="0"/>
              <a:t>The central leader is then cut and the tree is left with a rounded open top, low well spaced limbs, a strong framework, and well-distributed fruiting wood</a:t>
            </a:r>
          </a:p>
          <a:p>
            <a:r>
              <a:rPr lang="en-US" dirty="0"/>
              <a:t>It is low enough to facilitate various orchard operations. This is the most desirable pruning system for many fruits</a:t>
            </a:r>
          </a:p>
        </p:txBody>
      </p:sp>
    </p:spTree>
    <p:extLst>
      <p:ext uri="{BB962C8B-B14F-4D97-AF65-F5344CB8AC3E}">
        <p14:creationId xmlns:p14="http://schemas.microsoft.com/office/powerpoint/2010/main" val="722470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Modified leader system</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1600200"/>
            <a:ext cx="6086475"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8207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centre or vase system</a:t>
            </a:r>
          </a:p>
        </p:txBody>
      </p:sp>
      <p:sp>
        <p:nvSpPr>
          <p:cNvPr id="3" name="Content Placeholder 2"/>
          <p:cNvSpPr>
            <a:spLocks noGrp="1"/>
          </p:cNvSpPr>
          <p:nvPr>
            <p:ph idx="1"/>
          </p:nvPr>
        </p:nvSpPr>
        <p:spPr/>
        <p:txBody>
          <a:bodyPr>
            <a:normAutofit fontScale="85000" lnSpcReduction="20000"/>
          </a:bodyPr>
          <a:lstStyle/>
          <a:p>
            <a:r>
              <a:rPr lang="en-US" dirty="0"/>
              <a:t>This training system develops a series of well-spaced, coordinate lateral branches rather than a main or central trunk. </a:t>
            </a:r>
          </a:p>
          <a:p>
            <a:r>
              <a:rPr lang="en-US" dirty="0"/>
              <a:t>These branches are cut back equally each year, which gives them equal dominance. </a:t>
            </a:r>
          </a:p>
          <a:p>
            <a:r>
              <a:rPr lang="en-US" dirty="0"/>
              <a:t>The advantages of this system are sufficient light penetration for the fruiting of inner branches, and a low-headed tree that facilitates pruning, thinning, spraying, and picking. </a:t>
            </a:r>
          </a:p>
          <a:p>
            <a:r>
              <a:rPr lang="en-US" dirty="0"/>
              <a:t>Its main disadvantage is that the tree becomes weak with crowded crotches which often break under a </a:t>
            </a:r>
            <a:br>
              <a:rPr lang="en-US" dirty="0"/>
            </a:br>
            <a:r>
              <a:rPr lang="en-US" dirty="0"/>
              <a:t>heavy load of fruit.</a:t>
            </a:r>
          </a:p>
        </p:txBody>
      </p:sp>
    </p:spTree>
    <p:extLst>
      <p:ext uri="{BB962C8B-B14F-4D97-AF65-F5344CB8AC3E}">
        <p14:creationId xmlns:p14="http://schemas.microsoft.com/office/powerpoint/2010/main" val="1112155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prstClr val="black"/>
                </a:solidFill>
              </a:rPr>
              <a:t>Open center or vase system</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752600"/>
            <a:ext cx="6086475" cy="280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6189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lstStyle/>
          <a:p>
            <a:r>
              <a:rPr lang="en-US" dirty="0"/>
              <a:t>Principles of Pruning</a:t>
            </a:r>
          </a:p>
        </p:txBody>
      </p:sp>
      <p:sp>
        <p:nvSpPr>
          <p:cNvPr id="3" name="Content Placeholder 2"/>
          <p:cNvSpPr>
            <a:spLocks noGrp="1"/>
          </p:cNvSpPr>
          <p:nvPr>
            <p:ph idx="1"/>
          </p:nvPr>
        </p:nvSpPr>
        <p:spPr>
          <a:xfrm>
            <a:off x="457200" y="1143000"/>
            <a:ext cx="8229600" cy="4983163"/>
          </a:xfrm>
        </p:spPr>
        <p:txBody>
          <a:bodyPr>
            <a:normAutofit fontScale="92500" lnSpcReduction="10000"/>
          </a:bodyPr>
          <a:lstStyle/>
          <a:p>
            <a:pPr>
              <a:buNone/>
            </a:pPr>
            <a:r>
              <a:rPr lang="en-US" dirty="0"/>
              <a:t>Some important principles of pruning are summarized here:</a:t>
            </a:r>
          </a:p>
          <a:p>
            <a:pPr>
              <a:buNone/>
            </a:pPr>
            <a:r>
              <a:rPr lang="en-US" b="1" dirty="0"/>
              <a:t>Modification of apical dominance</a:t>
            </a:r>
            <a:r>
              <a:rPr lang="en-US" dirty="0"/>
              <a:t>. </a:t>
            </a:r>
          </a:p>
          <a:p>
            <a:r>
              <a:rPr lang="en-US" dirty="0"/>
              <a:t>Apical dominance occurs when hormones produced in the stem apex travel down the stem and inhibit or reduce branching and growth of lateral buds. </a:t>
            </a:r>
          </a:p>
          <a:p>
            <a:r>
              <a:rPr lang="en-US" dirty="0"/>
              <a:t>When the terminal growing point is removed, the production and flow of these hormones toward  lateral buds and the initiation rate of lateral growth of branches is increased. </a:t>
            </a:r>
          </a:p>
        </p:txBody>
      </p:sp>
    </p:spTree>
    <p:extLst>
      <p:ext uri="{BB962C8B-B14F-4D97-AF65-F5344CB8AC3E}">
        <p14:creationId xmlns:p14="http://schemas.microsoft.com/office/powerpoint/2010/main" val="2835441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lantphys.info/apical/shoo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066800"/>
            <a:ext cx="6400800" cy="45467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8827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533400"/>
            <a:ext cx="8077200" cy="5592763"/>
          </a:xfrm>
        </p:spPr>
        <p:txBody>
          <a:bodyPr>
            <a:normAutofit fontScale="85000" lnSpcReduction="20000"/>
          </a:bodyPr>
          <a:lstStyle/>
          <a:p>
            <a:pPr>
              <a:buNone/>
            </a:pPr>
            <a:r>
              <a:rPr lang="en-US" b="1" dirty="0"/>
              <a:t>Balance of roots and top.</a:t>
            </a:r>
          </a:p>
          <a:p>
            <a:r>
              <a:rPr lang="en-US" dirty="0"/>
              <a:t>Plant growth, development, and reproduction are significantly influenced by the ratio of roots to shoot </a:t>
            </a:r>
            <a:r>
              <a:rPr lang="en-US" dirty="0">
                <a:solidFill>
                  <a:prstClr val="black"/>
                </a:solidFill>
              </a:rPr>
              <a:t>(top)</a:t>
            </a:r>
            <a:r>
              <a:rPr lang="en-US" dirty="0"/>
              <a:t>. </a:t>
            </a:r>
          </a:p>
          <a:p>
            <a:r>
              <a:rPr lang="en-US" dirty="0"/>
              <a:t>Increased leaf area increases transpiration and photosynthesis, and puts more demands on the roots.</a:t>
            </a:r>
          </a:p>
          <a:p>
            <a:r>
              <a:rPr lang="en-US" dirty="0"/>
              <a:t> However, root pruning reduces the absorbing area, slowing top growth. </a:t>
            </a:r>
          </a:p>
          <a:p>
            <a:endParaRPr lang="en-US" dirty="0"/>
          </a:p>
          <a:p>
            <a:r>
              <a:rPr lang="en-US" dirty="0">
                <a:solidFill>
                  <a:srgbClr val="FF0000"/>
                </a:solidFill>
              </a:rPr>
              <a:t>Reduction of leaf area in the growing season or reduction of the number of buds in the dormant season has little effect on root area,</a:t>
            </a:r>
          </a:p>
          <a:p>
            <a:r>
              <a:rPr lang="en-US" dirty="0">
                <a:solidFill>
                  <a:srgbClr val="FF0000"/>
                </a:solidFill>
              </a:rPr>
              <a:t>but a reduced number of growing points results in stronger shoots with larger leaves. </a:t>
            </a:r>
          </a:p>
          <a:p>
            <a:pPr>
              <a:buNone/>
            </a:pPr>
            <a:endParaRPr lang="en-US" dirty="0"/>
          </a:p>
        </p:txBody>
      </p:sp>
    </p:spTree>
    <p:extLst>
      <p:ext uri="{BB962C8B-B14F-4D97-AF65-F5344CB8AC3E}">
        <p14:creationId xmlns:p14="http://schemas.microsoft.com/office/powerpoint/2010/main" val="106405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85000" lnSpcReduction="20000"/>
          </a:bodyPr>
          <a:lstStyle/>
          <a:p>
            <a:pPr>
              <a:buNone/>
            </a:pPr>
            <a:r>
              <a:rPr lang="en-US" b="1" dirty="0">
                <a:latin typeface="Times New Roman" panose="02020603050405020304" pitchFamily="18" charset="0"/>
                <a:cs typeface="Times New Roman" panose="02020603050405020304" pitchFamily="18" charset="0"/>
              </a:rPr>
              <a:t>Altering Growth Phases.</a:t>
            </a:r>
          </a:p>
          <a:p>
            <a:r>
              <a:rPr lang="en-US" dirty="0">
                <a:latin typeface="Times New Roman" panose="02020603050405020304" pitchFamily="18" charset="0"/>
                <a:cs typeface="Times New Roman" panose="02020603050405020304" pitchFamily="18" charset="0"/>
              </a:rPr>
              <a:t>Regular annual pruning of a growing tree stimulates shoot growth. Heavy annual pruning of young fruit trees delays early fruit production, therefore pruning should be minimal from the juvenile to the productive stage. </a:t>
            </a:r>
          </a:p>
          <a:p>
            <a:r>
              <a:rPr lang="en-US" dirty="0">
                <a:latin typeface="Times New Roman" panose="02020603050405020304" pitchFamily="18" charset="0"/>
                <a:cs typeface="Times New Roman" panose="02020603050405020304" pitchFamily="18" charset="0"/>
              </a:rPr>
              <a:t>If annual shoot growth decreases, as happens with older trees, pruning will stimulate growth, and production is usually increased. </a:t>
            </a:r>
          </a:p>
          <a:p>
            <a:r>
              <a:rPr lang="en-US" dirty="0">
                <a:latin typeface="Times New Roman" panose="02020603050405020304" pitchFamily="18" charset="0"/>
                <a:cs typeface="Times New Roman" panose="02020603050405020304" pitchFamily="18" charset="0"/>
              </a:rPr>
              <a:t>Nitrogen fertilizer produces a similar stimulating effect of increased shoot growth. </a:t>
            </a:r>
          </a:p>
          <a:p>
            <a:r>
              <a:rPr lang="en-US" dirty="0">
                <a:latin typeface="Times New Roman" panose="02020603050405020304" pitchFamily="18" charset="0"/>
                <a:cs typeface="Times New Roman" panose="02020603050405020304" pitchFamily="18" charset="0"/>
              </a:rPr>
              <a:t>Both fertilizing and pruning are useful in maintaining good flower and fruit production.</a:t>
            </a:r>
          </a:p>
          <a:p>
            <a:r>
              <a:rPr lang="en-US" dirty="0">
                <a:latin typeface="Times New Roman" panose="02020603050405020304" pitchFamily="18" charset="0"/>
                <a:cs typeface="Times New Roman" panose="02020603050405020304" pitchFamily="18" charset="0"/>
              </a:rPr>
              <a:t> However, excessive fertilizing or pruning can cause the plant to revert to a vegetative state. </a:t>
            </a:r>
          </a:p>
        </p:txBody>
      </p:sp>
    </p:spTree>
    <p:extLst>
      <p:ext uri="{BB962C8B-B14F-4D97-AF65-F5344CB8AC3E}">
        <p14:creationId xmlns:p14="http://schemas.microsoft.com/office/powerpoint/2010/main" val="180940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b="1" dirty="0">
                <a:latin typeface="Times New Roman" panose="02020603050405020304" pitchFamily="18" charset="0"/>
                <a:cs typeface="Times New Roman" panose="02020603050405020304" pitchFamily="18" charset="0"/>
              </a:rPr>
              <a:t>Environmental factors</a:t>
            </a:r>
            <a:r>
              <a:rPr lang="en-US" dirty="0">
                <a:latin typeface="Times New Roman" panose="02020603050405020304" pitchFamily="18" charset="0"/>
                <a:cs typeface="Times New Roman" panose="02020603050405020304" pitchFamily="18" charset="0"/>
              </a:rPr>
              <a:t>. </a:t>
            </a:r>
          </a:p>
          <a:p>
            <a:pPr>
              <a:buNone/>
            </a:pPr>
            <a:r>
              <a:rPr lang="en-US" dirty="0">
                <a:latin typeface="Times New Roman" panose="02020603050405020304" pitchFamily="18" charset="0"/>
                <a:cs typeface="Times New Roman" panose="02020603050405020304" pitchFamily="18" charset="0"/>
              </a:rPr>
              <a:t>Desirable pruning and training practices are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influenced by several environmental factors</a:t>
            </a:r>
          </a:p>
          <a:p>
            <a:pPr marL="514350" indent="-514350">
              <a:buAutoNum type="arabicPeriod"/>
            </a:pPr>
            <a:r>
              <a:rPr lang="en-US" dirty="0">
                <a:latin typeface="Times New Roman" panose="02020603050405020304" pitchFamily="18" charset="0"/>
                <a:cs typeface="Times New Roman" panose="02020603050405020304" pitchFamily="18" charset="0"/>
              </a:rPr>
              <a:t>Trees grown in heavy shade are pale colored, have less flowers, and are usually smaller. </a:t>
            </a:r>
          </a:p>
          <a:p>
            <a:pPr marL="0" indent="0">
              <a:buNone/>
            </a:pPr>
            <a:r>
              <a:rPr lang="en-US" dirty="0">
                <a:latin typeface="Times New Roman" panose="02020603050405020304" pitchFamily="18" charset="0"/>
                <a:cs typeface="Times New Roman" panose="02020603050405020304" pitchFamily="18" charset="0"/>
              </a:rPr>
              <a:t>2. pruning can also influence air movement. In     </a:t>
            </a:r>
          </a:p>
          <a:p>
            <a:pPr marL="0" indent="0">
              <a:buNone/>
            </a:pPr>
            <a:r>
              <a:rPr lang="en-US" dirty="0">
                <a:latin typeface="Times New Roman" panose="02020603050405020304" pitchFamily="18" charset="0"/>
                <a:cs typeface="Times New Roman" panose="02020603050405020304" pitchFamily="18" charset="0"/>
              </a:rPr>
              <a:t>    spreading foliage, air movement is increased. </a:t>
            </a:r>
          </a:p>
          <a:p>
            <a:pPr marL="0" indent="0">
              <a:buNone/>
            </a:pPr>
            <a:r>
              <a:rPr lang="en-US" dirty="0">
                <a:latin typeface="Times New Roman" panose="02020603050405020304" pitchFamily="18" charset="0"/>
                <a:cs typeface="Times New Roman" panose="02020603050405020304" pitchFamily="18" charset="0"/>
              </a:rPr>
              <a:t>Open structures allow better spray penetration for controlling insect pests and diseases.</a:t>
            </a:r>
          </a:p>
        </p:txBody>
      </p:sp>
    </p:spTree>
    <p:extLst>
      <p:ext uri="{BB962C8B-B14F-4D97-AF65-F5344CB8AC3E}">
        <p14:creationId xmlns:p14="http://schemas.microsoft.com/office/powerpoint/2010/main" val="1044613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a:noAutofit/>
          </a:bodyPr>
          <a:lstStyle/>
          <a:p>
            <a:pPr>
              <a:buNone/>
            </a:pPr>
            <a:r>
              <a:rPr lang="en-US" sz="2300" dirty="0"/>
              <a:t>3. </a:t>
            </a:r>
            <a:r>
              <a:rPr lang="en-US" sz="2300" dirty="0">
                <a:solidFill>
                  <a:srgbClr val="FF0000"/>
                </a:solidFill>
              </a:rPr>
              <a:t>Excess moisture tends to produce water sprouts on trunks and primary branches. If excess moisture is preceded or accompanied by severe pruning, the increased water sprout production wastes plant growth. </a:t>
            </a:r>
          </a:p>
          <a:p>
            <a:pPr>
              <a:buNone/>
            </a:pPr>
            <a:r>
              <a:rPr lang="en-US" sz="2300" dirty="0">
                <a:solidFill>
                  <a:srgbClr val="FF0000"/>
                </a:solidFill>
              </a:rPr>
              <a:t>4. Since pruning reduces transpiration, it is useful during drought periods. </a:t>
            </a:r>
          </a:p>
          <a:p>
            <a:pPr>
              <a:buNone/>
            </a:pPr>
            <a:r>
              <a:rPr lang="en-US" sz="2300" dirty="0">
                <a:solidFill>
                  <a:srgbClr val="FF0000"/>
                </a:solidFill>
              </a:rPr>
              <a:t>5. Temperature should be considered when deciding whether to prune. Soft, succulent growth resulting from over-pruning or late summer pruning is more susceptible to winter injury, because there is less time for hardening and storing food before the cold weather. </a:t>
            </a:r>
          </a:p>
          <a:p>
            <a:pPr>
              <a:buNone/>
            </a:pPr>
            <a:r>
              <a:rPr lang="en-US" sz="2300" dirty="0">
                <a:solidFill>
                  <a:srgbClr val="FF0000"/>
                </a:solidFill>
              </a:rPr>
              <a:t>6. Crown and crotch injuries due to cold are more likely on trees which have not been trained or pruned to desirable branching angles. </a:t>
            </a:r>
          </a:p>
          <a:p>
            <a:pPr>
              <a:buNone/>
            </a:pPr>
            <a:r>
              <a:rPr lang="en-US" sz="2300" dirty="0">
                <a:solidFill>
                  <a:srgbClr val="FF0000"/>
                </a:solidFill>
              </a:rPr>
              <a:t>7. The trunks of trees trained to a low-headed shape receive less intense light, and the bark may be protected from sun scald. </a:t>
            </a:r>
          </a:p>
        </p:txBody>
      </p:sp>
    </p:spTree>
    <p:extLst>
      <p:ext uri="{BB962C8B-B14F-4D97-AF65-F5344CB8AC3E}">
        <p14:creationId xmlns:p14="http://schemas.microsoft.com/office/powerpoint/2010/main" val="1068449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229600" cy="914400"/>
          </a:xfrm>
        </p:spPr>
        <p:txBody>
          <a:bodyPr/>
          <a:lstStyle/>
          <a:p>
            <a:r>
              <a:rPr lang="en-US" dirty="0">
                <a:latin typeface="Times New Roman" panose="02020603050405020304" pitchFamily="18" charset="0"/>
                <a:cs typeface="Times New Roman" panose="02020603050405020304" pitchFamily="18" charset="0"/>
              </a:rPr>
              <a:t>Objectives of Pruning</a:t>
            </a:r>
          </a:p>
        </p:txBody>
      </p:sp>
      <p:sp>
        <p:nvSpPr>
          <p:cNvPr id="3" name="Content Placeholder 2"/>
          <p:cNvSpPr>
            <a:spLocks noGrp="1"/>
          </p:cNvSpPr>
          <p:nvPr>
            <p:ph idx="1"/>
          </p:nvPr>
        </p:nvSpPr>
        <p:spPr>
          <a:xfrm>
            <a:off x="457200" y="1295400"/>
            <a:ext cx="8229600" cy="5029200"/>
          </a:xfrm>
        </p:spPr>
        <p:txBody>
          <a:bodyPr>
            <a:normAutofit fontScale="85000" lnSpcReduction="20000"/>
          </a:bodyPr>
          <a:lstStyle/>
          <a:p>
            <a:pPr>
              <a:buNone/>
            </a:pPr>
            <a:r>
              <a:rPr lang="en-US" dirty="0">
                <a:latin typeface="Times New Roman" panose="02020603050405020304" pitchFamily="18" charset="0"/>
                <a:cs typeface="Times New Roman" panose="02020603050405020304" pitchFamily="18" charset="0"/>
              </a:rPr>
              <a:t>Major objectives of pruning are </a:t>
            </a:r>
          </a:p>
          <a:p>
            <a:pPr>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a. Controlling the direction of growth. </a:t>
            </a:r>
          </a:p>
          <a:p>
            <a:pPr>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natural form of a plant can be modified to induce it to branch and spread more profusely. Low branching types can be trained to branch higher. Branches can also be trained to grow away from utility wires or buildings.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b. Developing a strong framework. </a:t>
            </a:r>
          </a:p>
          <a:p>
            <a:pPr>
              <a:buNone/>
            </a:pP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Some trees have naturally narrow crotch angles '(40° or less from the vertical). Narrow crotches result in a greater loss of limbs from wind storms and heavy loads of fruit than crotches with larger angles. The strongest crotches are those in which branches grow up from the trunk at angles hanging from 40-90°. 	</a:t>
            </a:r>
          </a:p>
        </p:txBody>
      </p:sp>
    </p:spTree>
    <p:extLst>
      <p:ext uri="{BB962C8B-B14F-4D97-AF65-F5344CB8AC3E}">
        <p14:creationId xmlns:p14="http://schemas.microsoft.com/office/powerpoint/2010/main" val="31689396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TotalTime>
  <Words>548</Words>
  <Application>Microsoft Office PowerPoint</Application>
  <PresentationFormat>On-screen Show (4:3)</PresentationFormat>
  <Paragraphs>109</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Apex</vt:lpstr>
      <vt:lpstr>Pruning and Training</vt:lpstr>
      <vt:lpstr>Pruning</vt:lpstr>
      <vt:lpstr>Principles of Pruning</vt:lpstr>
      <vt:lpstr>PowerPoint Presentation</vt:lpstr>
      <vt:lpstr>PowerPoint Presentation</vt:lpstr>
      <vt:lpstr>PowerPoint Presentation</vt:lpstr>
      <vt:lpstr>PowerPoint Presentation</vt:lpstr>
      <vt:lpstr>PowerPoint Presentation</vt:lpstr>
      <vt:lpstr>Objectives of Pruning</vt:lpstr>
      <vt:lpstr>PowerPoint Presentation</vt:lpstr>
      <vt:lpstr>PowerPoint Presentation</vt:lpstr>
      <vt:lpstr>Kinds of Pruning</vt:lpstr>
      <vt:lpstr>Thinning out and heading back</vt:lpstr>
      <vt:lpstr>Fine and coarse (bulk) pruning</vt:lpstr>
      <vt:lpstr>Root pruning</vt:lpstr>
      <vt:lpstr>Root pruning</vt:lpstr>
      <vt:lpstr>PowerPoint Presentation</vt:lpstr>
      <vt:lpstr>Training</vt:lpstr>
      <vt:lpstr>Central leader system</vt:lpstr>
      <vt:lpstr>Central leader system</vt:lpstr>
      <vt:lpstr>PowerPoint Presentation</vt:lpstr>
      <vt:lpstr>Modified leader system</vt:lpstr>
      <vt:lpstr>Modified leader system</vt:lpstr>
      <vt:lpstr>Open centre or vase system</vt:lpstr>
      <vt:lpstr>Open center or vase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HORT 308</dc:title>
  <dc:creator>Hp</dc:creator>
  <cp:lastModifiedBy>Hp</cp:lastModifiedBy>
  <cp:revision>6</cp:revision>
  <dcterms:created xsi:type="dcterms:W3CDTF">2020-04-16T15:20:31Z</dcterms:created>
  <dcterms:modified xsi:type="dcterms:W3CDTF">2020-04-18T08:55:18Z</dcterms:modified>
</cp:coreProperties>
</file>