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F348-6D75-4006-BE1C-41B202C55097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F89C2-608B-4954-9813-11047CEF7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energy content of light depends on its wavelength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Berlin at the beginning of the twentieth century </a:t>
            </a:r>
            <a:r>
              <a:rPr lang="en-US" dirty="0" smtClean="0">
                <a:solidFill>
                  <a:srgbClr val="FF0000"/>
                </a:solidFill>
              </a:rPr>
              <a:t>Max Planck and Albert Einstein</a:t>
            </a:r>
            <a:r>
              <a:rPr lang="en-US" dirty="0" smtClean="0"/>
              <a:t>, two Nobel Prize winners, carried out the studies proving that light has a dual nature. </a:t>
            </a:r>
          </a:p>
          <a:p>
            <a:r>
              <a:rPr lang="en-US" dirty="0" smtClean="0"/>
              <a:t>It can be regarded as an electromagnetic wave as well as an emission of particles, which are termed </a:t>
            </a:r>
            <a:r>
              <a:rPr lang="en-US" b="1" dirty="0" smtClean="0"/>
              <a:t>light quanta </a:t>
            </a:r>
            <a:r>
              <a:rPr lang="en-US" dirty="0" smtClean="0"/>
              <a:t>or </a:t>
            </a:r>
            <a:r>
              <a:rPr lang="en-US" b="1" dirty="0" smtClean="0"/>
              <a:t>photons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of the photon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The energy of the photon is proportional to its frequency </a:t>
            </a:r>
            <a:r>
              <a:rPr lang="en-US" sz="3400" i="1" dirty="0" smtClean="0"/>
              <a:t>v</a:t>
            </a:r>
            <a:r>
              <a:rPr lang="en-US" sz="3400" dirty="0" smtClean="0"/>
              <a:t>:</a:t>
            </a:r>
          </a:p>
          <a:p>
            <a:r>
              <a:rPr lang="pt-BR" sz="3400" i="1" dirty="0" smtClean="0"/>
              <a:t>E </a:t>
            </a:r>
            <a:r>
              <a:rPr lang="pt-BR" sz="3400" dirty="0" smtClean="0"/>
              <a:t>= </a:t>
            </a:r>
            <a:r>
              <a:rPr lang="en-US" sz="3400" i="1" dirty="0" smtClean="0"/>
              <a:t>h</a:t>
            </a:r>
            <a:r>
              <a:rPr lang="pt-BR" sz="3400" dirty="0" smtClean="0"/>
              <a:t>.v = </a:t>
            </a:r>
            <a:r>
              <a:rPr lang="en-US" sz="3400" i="1" dirty="0" smtClean="0"/>
              <a:t>h</a:t>
            </a:r>
            <a:r>
              <a:rPr lang="pt-BR" sz="3400" dirty="0" smtClean="0"/>
              <a:t>.c/</a:t>
            </a:r>
            <a:r>
              <a:rPr lang="el-GR" sz="3400" dirty="0" smtClean="0"/>
              <a:t>λ</a:t>
            </a:r>
            <a:endParaRPr lang="en-US" sz="3400" dirty="0" smtClean="0"/>
          </a:p>
          <a:p>
            <a:r>
              <a:rPr lang="en-US" sz="3400" dirty="0" smtClean="0"/>
              <a:t>where </a:t>
            </a:r>
            <a:r>
              <a:rPr lang="en-US" sz="3400" i="1" dirty="0" smtClean="0"/>
              <a:t>h </a:t>
            </a:r>
            <a:r>
              <a:rPr lang="en-US" sz="3400" dirty="0" smtClean="0"/>
              <a:t>is the Planck constant </a:t>
            </a:r>
            <a:r>
              <a:rPr lang="en-US" dirty="0" smtClean="0"/>
              <a:t>(6.6×10</a:t>
            </a:r>
            <a:r>
              <a:rPr lang="en-US" sz="2000" dirty="0" smtClean="0"/>
              <a:t>-34</a:t>
            </a:r>
            <a:r>
              <a:rPr lang="en-US" dirty="0" smtClean="0"/>
              <a:t> J s) </a:t>
            </a:r>
            <a:r>
              <a:rPr lang="en-US" sz="3400" dirty="0" smtClean="0"/>
              <a:t>and </a:t>
            </a:r>
            <a:r>
              <a:rPr lang="en-US" sz="3400" i="1" dirty="0" smtClean="0"/>
              <a:t>c </a:t>
            </a:r>
            <a:r>
              <a:rPr lang="en-US" sz="3400" dirty="0" smtClean="0"/>
              <a:t>the velocity of the light</a:t>
            </a:r>
            <a:r>
              <a:rPr lang="en-US" dirty="0" smtClean="0"/>
              <a:t> (3 × 10</a:t>
            </a:r>
            <a:r>
              <a:rPr lang="en-US" sz="1600" dirty="0" smtClean="0"/>
              <a:t>8</a:t>
            </a:r>
            <a:r>
              <a:rPr lang="en-US" dirty="0" smtClean="0"/>
              <a:t> m s-1). </a:t>
            </a:r>
            <a:r>
              <a:rPr lang="el-GR" sz="3400" dirty="0" smtClean="0"/>
              <a:t>λ</a:t>
            </a:r>
            <a:r>
              <a:rPr lang="en-US" sz="3400" dirty="0" smtClean="0"/>
              <a:t> is the wavelength of light.</a:t>
            </a:r>
          </a:p>
          <a:p>
            <a:r>
              <a:rPr lang="en-US" sz="3400" dirty="0" smtClean="0"/>
              <a:t>The mole (abbreviated to mol) is used as a chemical measure for the amount of molecules and the amount of photons corresponding to</a:t>
            </a:r>
            <a:r>
              <a:rPr lang="en-US" dirty="0" smtClean="0"/>
              <a:t> 6 × 10</a:t>
            </a:r>
            <a:r>
              <a:rPr lang="en-US" sz="1800" dirty="0" smtClean="0"/>
              <a:t>23</a:t>
            </a:r>
            <a:r>
              <a:rPr lang="en-US" sz="3400" dirty="0" smtClean="0"/>
              <a:t> molecules or photons (Avogadro number </a:t>
            </a:r>
            <a:r>
              <a:rPr lang="en-US" sz="3400" i="1" dirty="0" smtClean="0"/>
              <a:t>N</a:t>
            </a:r>
            <a:r>
              <a:rPr lang="en-US" sz="3400" dirty="0" smtClean="0"/>
              <a:t>A).</a:t>
            </a:r>
            <a:r>
              <a:rPr lang="en-US" dirty="0" smtClean="0"/>
              <a:t> </a:t>
            </a:r>
          </a:p>
          <a:p>
            <a:r>
              <a:rPr lang="en-US" sz="3400" dirty="0" smtClean="0"/>
              <a:t>The energy of one mol photons amounts to: </a:t>
            </a:r>
            <a:br>
              <a:rPr lang="en-US" sz="3400" dirty="0" smtClean="0"/>
            </a:br>
            <a:r>
              <a:rPr lang="en-US" sz="3400" dirty="0" smtClean="0"/>
              <a:t> </a:t>
            </a:r>
            <a:r>
              <a:rPr lang="pt-BR" sz="3400" i="1" dirty="0" smtClean="0"/>
              <a:t/>
            </a:r>
            <a:br>
              <a:rPr lang="pt-BR" sz="3400" i="1" dirty="0" smtClean="0"/>
            </a:br>
            <a:r>
              <a:rPr lang="pt-BR" sz="3400" i="1" dirty="0" smtClean="0"/>
              <a:t>E </a:t>
            </a:r>
            <a:r>
              <a:rPr lang="pt-BR" sz="3400" dirty="0" smtClean="0"/>
              <a:t>= </a:t>
            </a:r>
            <a:r>
              <a:rPr lang="en-US" sz="3400" i="1" dirty="0" smtClean="0"/>
              <a:t>h</a:t>
            </a:r>
            <a:r>
              <a:rPr lang="pt-BR" sz="3400" dirty="0" smtClean="0"/>
              <a:t>.v = </a:t>
            </a:r>
            <a:r>
              <a:rPr lang="en-US" sz="3400" i="1" dirty="0" smtClean="0"/>
              <a:t>h</a:t>
            </a:r>
            <a:r>
              <a:rPr lang="pt-BR" sz="3400" dirty="0" smtClean="0"/>
              <a:t>.c/</a:t>
            </a:r>
            <a:r>
              <a:rPr lang="el-GR" sz="3400" dirty="0" smtClean="0"/>
              <a:t>λ</a:t>
            </a:r>
            <a:r>
              <a:rPr lang="en-US" sz="3400" dirty="0" smtClean="0"/>
              <a:t>.N</a:t>
            </a:r>
            <a:r>
              <a:rPr lang="en-US" sz="2000" dirty="0" smtClean="0"/>
              <a:t>A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Visible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Our eyes are sensitive to only a small range of frequencies—the </a:t>
            </a:r>
            <a:r>
              <a:rPr lang="en-US" dirty="0" smtClean="0">
                <a:solidFill>
                  <a:srgbClr val="FF0000"/>
                </a:solidFill>
              </a:rPr>
              <a:t>visible-light region</a:t>
            </a:r>
            <a:r>
              <a:rPr lang="en-US" dirty="0" smtClean="0"/>
              <a:t> of the electromagnetic spectrum. </a:t>
            </a:r>
          </a:p>
          <a:p>
            <a:pPr algn="just"/>
            <a:r>
              <a:rPr lang="en-US" dirty="0" smtClean="0"/>
              <a:t>Light of slightly higher frequencies (or shorter wavelengths) is in the </a:t>
            </a:r>
            <a:r>
              <a:rPr lang="en-US" dirty="0" smtClean="0">
                <a:solidFill>
                  <a:srgbClr val="FF0000"/>
                </a:solidFill>
              </a:rPr>
              <a:t>ultraviolet region of the spectrum</a:t>
            </a:r>
            <a:r>
              <a:rPr lang="en-US" dirty="0" smtClean="0"/>
              <a:t>, and light of slightly lower frequencies (or longer</a:t>
            </a:r>
            <a:br>
              <a:rPr lang="en-US" dirty="0" smtClean="0"/>
            </a:br>
            <a:r>
              <a:rPr lang="en-US" dirty="0" smtClean="0"/>
              <a:t>wavelengths) is in the </a:t>
            </a:r>
            <a:r>
              <a:rPr lang="en-US" dirty="0" smtClean="0">
                <a:solidFill>
                  <a:srgbClr val="FF0000"/>
                </a:solidFill>
              </a:rPr>
              <a:t>infrared region.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An </a:t>
            </a:r>
            <a:r>
              <a:rPr lang="en-US" b="1" dirty="0" smtClean="0"/>
              <a:t>absorption spectrum </a:t>
            </a:r>
            <a:r>
              <a:rPr lang="en-US" dirty="0" smtClean="0"/>
              <a:t>(plural</a:t>
            </a:r>
            <a:br>
              <a:rPr lang="en-US" dirty="0" smtClean="0"/>
            </a:br>
            <a:r>
              <a:rPr lang="en-US" i="1" dirty="0" smtClean="0"/>
              <a:t>spectra</a:t>
            </a:r>
            <a:r>
              <a:rPr lang="en-US" dirty="0" smtClean="0"/>
              <a:t>) displays the amount of light</a:t>
            </a:r>
            <a:br>
              <a:rPr lang="en-US" dirty="0" smtClean="0"/>
            </a:br>
            <a:r>
              <a:rPr lang="en-US" dirty="0" smtClean="0"/>
              <a:t>energy taken up or absorbed by a molecule or substance as a function of the wavelength of the light.</a:t>
            </a:r>
          </a:p>
          <a:p>
            <a:pPr algn="just"/>
            <a:r>
              <a:rPr lang="en-US" dirty="0" smtClean="0"/>
              <a:t>An </a:t>
            </a:r>
            <a:r>
              <a:rPr lang="en-US" b="1" dirty="0" smtClean="0"/>
              <a:t>action spectrum</a:t>
            </a:r>
            <a:r>
              <a:rPr lang="en-US" dirty="0" smtClean="0"/>
              <a:t> is a graph of the rate of biological effectiveness plotted against wavelength of light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220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energy content of light depends on its wavelength</vt:lpstr>
      <vt:lpstr>Energy of the photon</vt:lpstr>
      <vt:lpstr>Visible light</vt:lpstr>
      <vt:lpstr>Spectrum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</dc:creator>
  <cp:lastModifiedBy>Asma</cp:lastModifiedBy>
  <cp:revision>33</cp:revision>
  <dcterms:created xsi:type="dcterms:W3CDTF">2020-01-21T10:48:08Z</dcterms:created>
  <dcterms:modified xsi:type="dcterms:W3CDTF">2020-05-02T17:11:01Z</dcterms:modified>
</cp:coreProperties>
</file>