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0" r:id="rId3"/>
    <p:sldId id="271" r:id="rId4"/>
    <p:sldId id="281" r:id="rId5"/>
    <p:sldId id="282" r:id="rId6"/>
    <p:sldId id="284" r:id="rId7"/>
    <p:sldId id="267" r:id="rId8"/>
    <p:sldId id="272" r:id="rId9"/>
    <p:sldId id="273" r:id="rId10"/>
    <p:sldId id="274" r:id="rId11"/>
    <p:sldId id="269" r:id="rId12"/>
    <p:sldId id="275" r:id="rId13"/>
    <p:sldId id="276" r:id="rId14"/>
    <p:sldId id="277" r:id="rId15"/>
    <p:sldId id="278" r:id="rId16"/>
    <p:sldId id="268" r:id="rId17"/>
    <p:sldId id="266" r:id="rId18"/>
    <p:sldId id="257" r:id="rId19"/>
    <p:sldId id="259" r:id="rId20"/>
    <p:sldId id="279" r:id="rId21"/>
    <p:sldId id="258" r:id="rId22"/>
    <p:sldId id="280" r:id="rId23"/>
    <p:sldId id="260" r:id="rId24"/>
    <p:sldId id="261" r:id="rId25"/>
    <p:sldId id="262" r:id="rId26"/>
    <p:sldId id="263" r:id="rId27"/>
    <p:sldId id="264" r:id="rId28"/>
    <p:sldId id="265" r:id="rId29"/>
    <p:sldId id="28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pk/url?sa=i&amp;source=images&amp;cd=&amp;cad=rja&amp;docid=gUd6sVA-2zVx_M&amp;tbnid=KVZXtOD9fTbiKM:&amp;ved=0CAgQjRwwADgZ&amp;url=http://forums.gardenweb.com/forums/load/citrus/msg0500132723743.html&amp;ei=W893UsntBNDNswbEroD4Aw&amp;psig=AFQjCNEAeQ3Ow4n0L2TgrmL7sdDPyY310w&amp;ust=1383669979132489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endParaRPr lang="en-US" sz="6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sz="6000" dirty="0"/>
              <a:t>Root stocks for different fruit species and varieties</a:t>
            </a:r>
          </a:p>
        </p:txBody>
      </p:sp>
    </p:spTree>
    <p:extLst>
      <p:ext uri="{BB962C8B-B14F-4D97-AF65-F5344CB8AC3E}">
        <p14:creationId xmlns:p14="http://schemas.microsoft.com/office/powerpoint/2010/main" val="122393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4) </a:t>
            </a:r>
            <a:r>
              <a:rPr lang="en-US" sz="2800" b="1" dirty="0" err="1" smtClean="0"/>
              <a:t>Kharna</a:t>
            </a:r>
            <a:r>
              <a:rPr lang="en-US" sz="2800" b="1" dirty="0" smtClean="0"/>
              <a:t> </a:t>
            </a:r>
            <a:r>
              <a:rPr lang="en-US" sz="2800" b="1" dirty="0" err="1"/>
              <a:t>Khatta</a:t>
            </a:r>
            <a:r>
              <a:rPr lang="en-US" sz="2800" b="1" dirty="0"/>
              <a:t> (</a:t>
            </a:r>
            <a:r>
              <a:rPr lang="en-US" sz="2800" b="1" i="1" dirty="0"/>
              <a:t>Citrus </a:t>
            </a:r>
            <a:r>
              <a:rPr lang="en-US" sz="2800" b="1" i="1" dirty="0" err="1"/>
              <a:t>aurantium</a:t>
            </a:r>
            <a:r>
              <a:rPr lang="en-US" sz="2800" b="1" dirty="0"/>
              <a:t> var. </a:t>
            </a:r>
            <a:r>
              <a:rPr lang="en-US" sz="2800" b="1" dirty="0" err="1"/>
              <a:t>Khatta</a:t>
            </a:r>
            <a:r>
              <a:rPr lang="en-US" sz="2800" b="1" dirty="0" smtClean="0"/>
              <a:t>)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Native to tropical Asia and indo-China</a:t>
            </a:r>
          </a:p>
          <a:p>
            <a:pPr marL="0" indent="0">
              <a:buNone/>
            </a:pPr>
            <a:r>
              <a:rPr lang="en-US" b="1" i="1" dirty="0" smtClean="0"/>
              <a:t>Advantages:</a:t>
            </a:r>
          </a:p>
          <a:p>
            <a:pPr marL="0" indent="0">
              <a:buNone/>
            </a:pPr>
            <a:r>
              <a:rPr lang="en-US" dirty="0" smtClean="0"/>
              <a:t>Tolerant to cold, drought, salinity and alkalinity</a:t>
            </a:r>
          </a:p>
          <a:p>
            <a:pPr marL="0" indent="0">
              <a:buNone/>
            </a:pPr>
            <a:r>
              <a:rPr lang="en-US" b="1" i="1" dirty="0" smtClean="0"/>
              <a:t>Disadvantages:</a:t>
            </a:r>
          </a:p>
          <a:p>
            <a:pPr marL="0" indent="0">
              <a:buNone/>
            </a:pPr>
            <a:r>
              <a:rPr lang="en-US" dirty="0" smtClean="0"/>
              <a:t>Susceptible to </a:t>
            </a:r>
            <a:r>
              <a:rPr lang="en-US" dirty="0" err="1" smtClean="0"/>
              <a:t>tristeza</a:t>
            </a:r>
            <a:r>
              <a:rPr lang="en-US" dirty="0" smtClean="0"/>
              <a:t> and gummosis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63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5) </a:t>
            </a:r>
            <a:r>
              <a:rPr lang="en-US" sz="4000" b="1" dirty="0" err="1" smtClean="0"/>
              <a:t>Rangpur</a:t>
            </a:r>
            <a:r>
              <a:rPr lang="en-US" sz="4000" b="1" dirty="0" smtClean="0"/>
              <a:t> </a:t>
            </a:r>
            <a:r>
              <a:rPr lang="en-US" sz="4000" b="1" dirty="0"/>
              <a:t>lime (</a:t>
            </a:r>
            <a:r>
              <a:rPr lang="en-US" sz="4000" b="1" i="1" dirty="0"/>
              <a:t>Citrus </a:t>
            </a:r>
            <a:r>
              <a:rPr lang="en-US" sz="4000" b="1" i="1" dirty="0" err="1"/>
              <a:t>limonia</a:t>
            </a:r>
            <a:r>
              <a:rPr lang="en-US" sz="4000" b="1" dirty="0" smtClean="0"/>
              <a:t>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Originated in India</a:t>
            </a:r>
          </a:p>
          <a:p>
            <a:pPr marL="0" indent="0">
              <a:buNone/>
            </a:pPr>
            <a:r>
              <a:rPr lang="en-US" b="1" i="1" dirty="0" smtClean="0"/>
              <a:t>Advantages:</a:t>
            </a:r>
          </a:p>
          <a:p>
            <a:pPr marL="0" indent="0">
              <a:buNone/>
            </a:pPr>
            <a:r>
              <a:rPr lang="en-US" dirty="0" smtClean="0"/>
              <a:t>Tolerant </a:t>
            </a:r>
            <a:r>
              <a:rPr lang="en-US" dirty="0"/>
              <a:t>to drought and salinity; </a:t>
            </a:r>
            <a:r>
              <a:rPr lang="en-US" dirty="0" smtClean="0"/>
              <a:t>Highly resistant to </a:t>
            </a:r>
            <a:r>
              <a:rPr lang="en-US" dirty="0" err="1" smtClean="0"/>
              <a:t>tristeza</a:t>
            </a:r>
            <a:endParaRPr lang="en-US" dirty="0" smtClean="0"/>
          </a:p>
          <a:p>
            <a:pPr marL="0" indent="0">
              <a:buNone/>
            </a:pPr>
            <a:r>
              <a:rPr lang="en-US" b="1" i="1" dirty="0" smtClean="0"/>
              <a:t>Disadvantages:</a:t>
            </a:r>
          </a:p>
          <a:p>
            <a:pPr marL="0" indent="0">
              <a:buNone/>
            </a:pPr>
            <a:r>
              <a:rPr lang="en-US" dirty="0" smtClean="0"/>
              <a:t>Sensitive to cold, susceptible </a:t>
            </a:r>
            <a:r>
              <a:rPr lang="en-US" dirty="0"/>
              <a:t>to diseases like foot </a:t>
            </a:r>
            <a:r>
              <a:rPr lang="en-US" dirty="0" smtClean="0"/>
              <a:t>rot, burrowing nematodes </a:t>
            </a:r>
            <a:r>
              <a:rPr lang="en-US" dirty="0"/>
              <a:t>and citrus </a:t>
            </a:r>
            <a:r>
              <a:rPr lang="en-US" dirty="0" err="1"/>
              <a:t>exocortis</a:t>
            </a:r>
            <a:r>
              <a:rPr lang="en-US" dirty="0"/>
              <a:t> </a:t>
            </a:r>
            <a:r>
              <a:rPr lang="en-US" dirty="0" smtClean="0"/>
              <a:t>virus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71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1600" y="76200"/>
            <a:ext cx="749808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6) Trifoliate </a:t>
            </a:r>
            <a:r>
              <a:rPr lang="en-US" sz="3200" b="1" dirty="0"/>
              <a:t>orange (</a:t>
            </a:r>
            <a:r>
              <a:rPr lang="en-US" sz="3200" b="1" i="1" dirty="0" err="1"/>
              <a:t>Poncirus</a:t>
            </a:r>
            <a:r>
              <a:rPr lang="en-US" sz="3200" b="1" i="1" dirty="0"/>
              <a:t> </a:t>
            </a:r>
            <a:r>
              <a:rPr lang="en-US" sz="3200" b="1" i="1" dirty="0" err="1"/>
              <a:t>trifoliata</a:t>
            </a:r>
            <a:r>
              <a:rPr lang="en-US" sz="3200" b="1" dirty="0"/>
              <a:t>)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1600" y="1066800"/>
            <a:ext cx="7498080" cy="4191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Native to central or north China</a:t>
            </a:r>
          </a:p>
          <a:p>
            <a:pPr marL="0" indent="0">
              <a:buNone/>
            </a:pPr>
            <a:r>
              <a:rPr lang="en-US" b="1" i="1" dirty="0" smtClean="0"/>
              <a:t>Advantages:</a:t>
            </a:r>
          </a:p>
          <a:p>
            <a:pPr marL="0" indent="0">
              <a:buNone/>
            </a:pPr>
            <a:r>
              <a:rPr lang="en-US" dirty="0" smtClean="0"/>
              <a:t>Resistant to </a:t>
            </a:r>
            <a:r>
              <a:rPr lang="en-US" dirty="0" err="1" smtClean="0"/>
              <a:t>tristeza</a:t>
            </a:r>
            <a:r>
              <a:rPr lang="en-US" dirty="0" smtClean="0"/>
              <a:t>, </a:t>
            </a:r>
            <a:r>
              <a:rPr lang="en-US" i="1" dirty="0" err="1" smtClean="0"/>
              <a:t>Phytophthora</a:t>
            </a:r>
            <a:r>
              <a:rPr lang="en-US" dirty="0" smtClean="0"/>
              <a:t> and nematodes</a:t>
            </a:r>
          </a:p>
          <a:p>
            <a:pPr marL="0" indent="0">
              <a:buNone/>
            </a:pPr>
            <a:r>
              <a:rPr lang="en-US" b="1" i="1" dirty="0" smtClean="0"/>
              <a:t>Disadvantages:</a:t>
            </a:r>
          </a:p>
          <a:p>
            <a:pPr marL="0" indent="0">
              <a:buNone/>
            </a:pPr>
            <a:r>
              <a:rPr lang="en-US" dirty="0" smtClean="0"/>
              <a:t>Sensitive to drought and salinity; slow growth</a:t>
            </a:r>
          </a:p>
          <a:p>
            <a:r>
              <a:rPr lang="en-US" dirty="0" smtClean="0"/>
              <a:t>Dwarf R. Stock used in high density population</a:t>
            </a:r>
          </a:p>
          <a:p>
            <a:endParaRPr lang="en-US" dirty="0"/>
          </a:p>
        </p:txBody>
      </p:sp>
      <p:pic>
        <p:nvPicPr>
          <p:cNvPr id="1028" name="Picture 4" descr="http://t3.gstatic.com/images?q=tbn:ANd9GcRF7mwThhZ6m1oe-cp70D0PjR0Xtl-18nlhHt4D8Wje4OALqd--5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760" y="5410200"/>
            <a:ext cx="268224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07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7) Cleopatra </a:t>
            </a:r>
            <a:r>
              <a:rPr lang="en-US" sz="3600" b="1" dirty="0"/>
              <a:t>mandarin (</a:t>
            </a:r>
            <a:r>
              <a:rPr lang="en-US" sz="3600" b="1" i="1" dirty="0"/>
              <a:t>Citrus </a:t>
            </a:r>
            <a:r>
              <a:rPr lang="en-US" sz="3600" b="1" i="1" dirty="0" err="1"/>
              <a:t>reshni</a:t>
            </a:r>
            <a:r>
              <a:rPr lang="en-US" sz="3600" b="1" dirty="0" smtClean="0"/>
              <a:t>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Native to tropical Asia</a:t>
            </a:r>
          </a:p>
          <a:p>
            <a:pPr marL="0" indent="0">
              <a:buNone/>
            </a:pPr>
            <a:r>
              <a:rPr lang="en-US" b="1" i="1" dirty="0" smtClean="0"/>
              <a:t>Advantages:</a:t>
            </a:r>
          </a:p>
          <a:p>
            <a:pPr marL="0" indent="0">
              <a:buNone/>
            </a:pPr>
            <a:r>
              <a:rPr lang="en-US" dirty="0" smtClean="0"/>
              <a:t>Cold hardy, tolerate salinity and alkalinity, resistant to </a:t>
            </a:r>
            <a:r>
              <a:rPr lang="en-US" dirty="0" err="1" smtClean="0"/>
              <a:t>tristeza</a:t>
            </a:r>
            <a:r>
              <a:rPr lang="en-US" dirty="0" smtClean="0"/>
              <a:t>, gummosis and quick decline</a:t>
            </a:r>
          </a:p>
          <a:p>
            <a:pPr marL="0" indent="0">
              <a:buNone/>
            </a:pPr>
            <a:r>
              <a:rPr lang="en-US" b="1" i="1" dirty="0" smtClean="0"/>
              <a:t>Disadvantages:</a:t>
            </a:r>
          </a:p>
          <a:p>
            <a:pPr marL="0" indent="0">
              <a:buNone/>
            </a:pPr>
            <a:r>
              <a:rPr lang="en-US" dirty="0" smtClean="0"/>
              <a:t>Sensitive to nematodes and water logging; susceptible to </a:t>
            </a:r>
            <a:r>
              <a:rPr lang="en-US" i="1" dirty="0" err="1" smtClean="0"/>
              <a:t>Phytophthora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1347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8) Carrizo </a:t>
            </a:r>
            <a:r>
              <a:rPr lang="en-US" b="1" dirty="0" err="1" smtClean="0"/>
              <a:t>citrange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Hybrid of Washington navel orange x </a:t>
            </a:r>
            <a:r>
              <a:rPr lang="en-US" i="1" dirty="0" err="1"/>
              <a:t>P</a:t>
            </a:r>
            <a:r>
              <a:rPr lang="en-US" i="1" dirty="0" err="1" smtClean="0"/>
              <a:t>oncirus</a:t>
            </a:r>
            <a:r>
              <a:rPr lang="en-US" i="1" dirty="0" smtClean="0"/>
              <a:t> </a:t>
            </a:r>
            <a:r>
              <a:rPr lang="en-US" i="1" dirty="0" err="1" smtClean="0"/>
              <a:t>trifoliata</a:t>
            </a: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Developed in 1900 in USA</a:t>
            </a:r>
          </a:p>
          <a:p>
            <a:pPr marL="0" indent="0">
              <a:buNone/>
            </a:pPr>
            <a:r>
              <a:rPr lang="en-US" b="1" i="1" dirty="0" smtClean="0"/>
              <a:t>Advantages:</a:t>
            </a:r>
          </a:p>
          <a:p>
            <a:pPr marL="0" indent="0">
              <a:buNone/>
            </a:pPr>
            <a:r>
              <a:rPr lang="en-US" dirty="0" smtClean="0"/>
              <a:t>Cold tolerant; tolerant to </a:t>
            </a:r>
            <a:r>
              <a:rPr lang="en-US" dirty="0" err="1" smtClean="0"/>
              <a:t>tristeza</a:t>
            </a:r>
            <a:r>
              <a:rPr lang="en-US" dirty="0" smtClean="0"/>
              <a:t>, </a:t>
            </a:r>
            <a:r>
              <a:rPr lang="en-US" i="1" dirty="0" err="1"/>
              <a:t>P</a:t>
            </a:r>
            <a:r>
              <a:rPr lang="en-US" i="1" dirty="0" err="1" smtClean="0"/>
              <a:t>hytophthora</a:t>
            </a:r>
            <a:r>
              <a:rPr lang="en-US" dirty="0" smtClean="0"/>
              <a:t> and nematodes</a:t>
            </a:r>
          </a:p>
          <a:p>
            <a:pPr marL="0" indent="0">
              <a:buNone/>
            </a:pPr>
            <a:r>
              <a:rPr lang="en-US" b="1" i="1" dirty="0" smtClean="0"/>
              <a:t>Disadvantages: </a:t>
            </a:r>
          </a:p>
          <a:p>
            <a:pPr marL="0" indent="0">
              <a:buNone/>
            </a:pPr>
            <a:r>
              <a:rPr lang="en-US" dirty="0" smtClean="0"/>
              <a:t>Sensitive to soil salinity and water logging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55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9) Citrange-35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Hybrid of </a:t>
            </a:r>
            <a:r>
              <a:rPr lang="en-US" i="1" dirty="0" err="1" smtClean="0"/>
              <a:t>Poncirus</a:t>
            </a:r>
            <a:r>
              <a:rPr lang="en-US" i="1" dirty="0" smtClean="0"/>
              <a:t> trifoliate</a:t>
            </a:r>
            <a:r>
              <a:rPr lang="en-US" dirty="0" smtClean="0"/>
              <a:t> X </a:t>
            </a:r>
            <a:r>
              <a:rPr lang="en-US" i="1" dirty="0" smtClean="0"/>
              <a:t>Citrus </a:t>
            </a:r>
            <a:r>
              <a:rPr lang="en-US" i="1" dirty="0" err="1" smtClean="0"/>
              <a:t>sinensis</a:t>
            </a: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Developed in 1951 in USA</a:t>
            </a:r>
            <a:endParaRPr lang="en-US" b="1" i="1" dirty="0" smtClean="0"/>
          </a:p>
          <a:p>
            <a:pPr marL="0" indent="0">
              <a:buNone/>
            </a:pPr>
            <a:r>
              <a:rPr lang="en-US" b="1" i="1" dirty="0" smtClean="0"/>
              <a:t>Advantages:</a:t>
            </a:r>
          </a:p>
          <a:p>
            <a:pPr marL="0" indent="0">
              <a:buNone/>
            </a:pPr>
            <a:r>
              <a:rPr lang="en-US" dirty="0" smtClean="0"/>
              <a:t>Tolerant to cold, drought, </a:t>
            </a:r>
            <a:r>
              <a:rPr lang="en-US" dirty="0" err="1" smtClean="0"/>
              <a:t>tristeza</a:t>
            </a:r>
            <a:r>
              <a:rPr lang="en-US" dirty="0" smtClean="0"/>
              <a:t>, </a:t>
            </a:r>
            <a:r>
              <a:rPr lang="en-US" i="1" dirty="0" err="1" smtClean="0"/>
              <a:t>Phytophthora</a:t>
            </a:r>
            <a:r>
              <a:rPr lang="en-US" dirty="0" smtClean="0"/>
              <a:t> and nematodes</a:t>
            </a:r>
          </a:p>
          <a:p>
            <a:pPr marL="0" indent="0">
              <a:buNone/>
            </a:pPr>
            <a:r>
              <a:rPr lang="en-US" b="1" i="1" dirty="0" smtClean="0"/>
              <a:t>Disadvantages: </a:t>
            </a:r>
          </a:p>
          <a:p>
            <a:pPr marL="0" indent="0">
              <a:buNone/>
            </a:pPr>
            <a:r>
              <a:rPr lang="en-US" dirty="0" smtClean="0"/>
              <a:t>Sensitive to salinity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3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8229600" cy="5364163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dirty="0" smtClean="0"/>
              <a:t>10) </a:t>
            </a:r>
            <a:r>
              <a:rPr lang="en-US" dirty="0" err="1" smtClean="0"/>
              <a:t>Volkamar</a:t>
            </a:r>
            <a:r>
              <a:rPr lang="en-US" dirty="0" smtClean="0"/>
              <a:t> </a:t>
            </a:r>
            <a:r>
              <a:rPr lang="en-US" dirty="0"/>
              <a:t>Lemon</a:t>
            </a:r>
          </a:p>
          <a:p>
            <a:pPr marL="0" indent="0">
              <a:buNone/>
            </a:pPr>
            <a:r>
              <a:rPr lang="en-US" dirty="0"/>
              <a:t> (vigorous root stock; fruit quality is slightly better</a:t>
            </a:r>
            <a:r>
              <a:rPr lang="en-US" dirty="0" smtClean="0"/>
              <a:t>)</a:t>
            </a:r>
            <a:endParaRPr lang="en-US" i="1" dirty="0" smtClean="0"/>
          </a:p>
          <a:p>
            <a:pPr marL="82296" indent="0">
              <a:buNone/>
            </a:pPr>
            <a:r>
              <a:rPr lang="en-US" i="1" dirty="0" smtClean="0"/>
              <a:t>11) Citrus </a:t>
            </a:r>
            <a:r>
              <a:rPr lang="en-US" i="1" dirty="0" err="1" smtClean="0"/>
              <a:t>sunki</a:t>
            </a:r>
            <a:endParaRPr lang="en-US" i="1" dirty="0" smtClean="0"/>
          </a:p>
          <a:p>
            <a:pPr marL="82296" indent="0">
              <a:buNone/>
            </a:pPr>
            <a:r>
              <a:rPr lang="en-US" i="1" dirty="0" smtClean="0"/>
              <a:t>12) Citrus </a:t>
            </a:r>
            <a:r>
              <a:rPr lang="en-US" i="1" dirty="0" err="1" smtClean="0"/>
              <a:t>depressa</a:t>
            </a:r>
            <a:endParaRPr lang="en-US" i="1" dirty="0" smtClean="0"/>
          </a:p>
          <a:p>
            <a:pPr marL="82296" indent="0">
              <a:buNone/>
            </a:pPr>
            <a:r>
              <a:rPr lang="en-US" i="1" dirty="0" smtClean="0"/>
              <a:t>13) </a:t>
            </a:r>
            <a:r>
              <a:rPr lang="en-US" i="1" dirty="0" err="1" smtClean="0"/>
              <a:t>Poncirus</a:t>
            </a:r>
            <a:r>
              <a:rPr lang="en-US" i="1" dirty="0" smtClean="0"/>
              <a:t> </a:t>
            </a:r>
            <a:r>
              <a:rPr lang="en-US" i="1" dirty="0" err="1" smtClean="0"/>
              <a:t>trifoliata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14) </a:t>
            </a:r>
            <a:r>
              <a:rPr lang="en-US" dirty="0" err="1" smtClean="0"/>
              <a:t>Citrumelo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15) </a:t>
            </a:r>
            <a:r>
              <a:rPr lang="en-US" dirty="0" err="1" smtClean="0"/>
              <a:t>Gada</a:t>
            </a:r>
            <a:r>
              <a:rPr lang="en-US" dirty="0" smtClean="0"/>
              <a:t> </a:t>
            </a:r>
            <a:r>
              <a:rPr lang="en-US" dirty="0" err="1"/>
              <a:t>dahi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16) Yuma </a:t>
            </a:r>
            <a:r>
              <a:rPr lang="en-US" dirty="0" err="1" smtClean="0"/>
              <a:t>Citrange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17) </a:t>
            </a:r>
            <a:r>
              <a:rPr lang="en-US" dirty="0" err="1" smtClean="0"/>
              <a:t>Kharana</a:t>
            </a:r>
            <a:r>
              <a:rPr lang="en-US" dirty="0" smtClean="0"/>
              <a:t> </a:t>
            </a:r>
            <a:r>
              <a:rPr lang="en-US" dirty="0" err="1" smtClean="0"/>
              <a:t>Khata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1806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Apple Root Stocks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Crab apple (popular in </a:t>
            </a:r>
            <a:r>
              <a:rPr lang="en-US" dirty="0" err="1" smtClean="0"/>
              <a:t>Murree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23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Malling</a:t>
            </a:r>
            <a:r>
              <a:rPr lang="en-US" b="1" dirty="0"/>
              <a:t> </a:t>
            </a:r>
            <a:r>
              <a:rPr lang="en-US" b="1" dirty="0" smtClean="0"/>
              <a:t>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Rootstock released by East </a:t>
            </a:r>
            <a:r>
              <a:rPr lang="en-US" dirty="0" err="1" smtClean="0"/>
              <a:t>Malling</a:t>
            </a:r>
            <a:r>
              <a:rPr lang="en-US" dirty="0" smtClean="0"/>
              <a:t> Research Station are known as </a:t>
            </a:r>
            <a:r>
              <a:rPr lang="en-US" dirty="0" err="1" smtClean="0"/>
              <a:t>Malling</a:t>
            </a:r>
            <a:r>
              <a:rPr lang="en-US" dirty="0" smtClean="0"/>
              <a:t> series</a:t>
            </a:r>
          </a:p>
          <a:p>
            <a:pPr marL="0" indent="0">
              <a:buNone/>
            </a:pPr>
            <a:r>
              <a:rPr lang="en-US" dirty="0" smtClean="0"/>
              <a:t>Research station established </a:t>
            </a:r>
            <a:r>
              <a:rPr lang="en-US" dirty="0"/>
              <a:t>on the East </a:t>
            </a:r>
            <a:r>
              <a:rPr lang="en-US" dirty="0" err="1"/>
              <a:t>Malling</a:t>
            </a:r>
            <a:r>
              <a:rPr lang="en-US" dirty="0"/>
              <a:t> </a:t>
            </a:r>
            <a:r>
              <a:rPr lang="en-US" dirty="0" smtClean="0"/>
              <a:t>Kent, England </a:t>
            </a:r>
            <a:r>
              <a:rPr lang="en-US" dirty="0"/>
              <a:t>in </a:t>
            </a:r>
            <a:r>
              <a:rPr lang="en-US" dirty="0" smtClean="0"/>
              <a:t>1913</a:t>
            </a:r>
            <a:endParaRPr lang="en-US" dirty="0"/>
          </a:p>
        </p:txBody>
      </p:sp>
      <p:pic>
        <p:nvPicPr>
          <p:cNvPr id="6" name="Picture 2" descr="Laboratory Buildings of East Malling Research St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057400"/>
            <a:ext cx="36576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719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76200"/>
            <a:ext cx="7498080" cy="1143000"/>
          </a:xfrm>
        </p:spPr>
        <p:txBody>
          <a:bodyPr>
            <a:normAutofit/>
          </a:bodyPr>
          <a:lstStyle/>
          <a:p>
            <a:r>
              <a:rPr lang="en-US" b="1" dirty="0" err="1"/>
              <a:t>Malling</a:t>
            </a:r>
            <a:r>
              <a:rPr lang="en-US" b="1" dirty="0"/>
              <a:t> </a:t>
            </a:r>
            <a:r>
              <a:rPr lang="en-US" b="1" dirty="0" smtClean="0"/>
              <a:t>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81534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M-27 </a:t>
            </a:r>
          </a:p>
          <a:p>
            <a:pPr marL="0" indent="0">
              <a:buNone/>
            </a:pPr>
            <a:r>
              <a:rPr lang="en-US" sz="2400" dirty="0"/>
              <a:t>V. Dwarf</a:t>
            </a:r>
          </a:p>
          <a:p>
            <a:pPr marL="0" indent="0">
              <a:buNone/>
            </a:pPr>
            <a:r>
              <a:rPr lang="en-US" sz="2400" b="1" i="1" dirty="0"/>
              <a:t>Advantages:</a:t>
            </a:r>
          </a:p>
          <a:p>
            <a:pPr marL="0" indent="0">
              <a:buNone/>
            </a:pPr>
            <a:r>
              <a:rPr lang="en-US" sz="2400" dirty="0"/>
              <a:t> Resistant to collar-rot</a:t>
            </a:r>
          </a:p>
          <a:p>
            <a:pPr marL="0" indent="0">
              <a:buNone/>
            </a:pPr>
            <a:r>
              <a:rPr lang="en-US" sz="2400" b="1" i="1" dirty="0"/>
              <a:t>Disadvantages:</a:t>
            </a:r>
          </a:p>
          <a:p>
            <a:pPr marL="0" indent="0">
              <a:buNone/>
            </a:pPr>
            <a:r>
              <a:rPr lang="en-US" sz="2400" dirty="0"/>
              <a:t>Susceptible to </a:t>
            </a:r>
            <a:r>
              <a:rPr lang="en-US" sz="2400" dirty="0" err="1"/>
              <a:t>fireblight</a:t>
            </a:r>
            <a:r>
              <a:rPr lang="en-US" sz="2400" dirty="0"/>
              <a:t> and milder)</a:t>
            </a:r>
          </a:p>
          <a:p>
            <a:pPr marL="0" indent="0">
              <a:buNone/>
            </a:pPr>
            <a:r>
              <a:rPr lang="en-US" sz="2400" b="1" dirty="0" smtClean="0"/>
              <a:t>M-9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Dwarf</a:t>
            </a:r>
          </a:p>
          <a:p>
            <a:pPr marL="0" indent="0">
              <a:buNone/>
            </a:pPr>
            <a:r>
              <a:rPr lang="en-US" sz="2400" b="1" i="1" dirty="0" smtClean="0"/>
              <a:t>Advantages:</a:t>
            </a:r>
          </a:p>
          <a:p>
            <a:pPr marL="0" indent="0">
              <a:buNone/>
            </a:pPr>
            <a:r>
              <a:rPr lang="en-US" sz="2400" dirty="0" smtClean="0"/>
              <a:t>Resistant </a:t>
            </a:r>
            <a:r>
              <a:rPr lang="en-US" sz="2400" dirty="0"/>
              <a:t>to collar </a:t>
            </a:r>
            <a:r>
              <a:rPr lang="en-US" sz="2400" dirty="0" smtClean="0"/>
              <a:t>or </a:t>
            </a:r>
            <a:r>
              <a:rPr lang="en-US" sz="2400" dirty="0"/>
              <a:t>crown rot; tolerate heavy </a:t>
            </a:r>
            <a:r>
              <a:rPr lang="en-US" sz="2400" dirty="0" smtClean="0"/>
              <a:t>soil</a:t>
            </a:r>
          </a:p>
          <a:p>
            <a:pPr marL="0" indent="0">
              <a:buNone/>
            </a:pPr>
            <a:r>
              <a:rPr lang="en-US" sz="2400" b="1" i="1" dirty="0" smtClean="0"/>
              <a:t>Disadvantages:</a:t>
            </a:r>
          </a:p>
          <a:p>
            <a:pPr marL="0" indent="0">
              <a:buNone/>
            </a:pPr>
            <a:r>
              <a:rPr lang="en-US" sz="2400" dirty="0" smtClean="0"/>
              <a:t>Susceptible </a:t>
            </a:r>
            <a:r>
              <a:rPr lang="en-US" sz="2400" dirty="0"/>
              <a:t>to mildew; wooly aphid and </a:t>
            </a:r>
            <a:r>
              <a:rPr lang="en-US" sz="2400" dirty="0" err="1"/>
              <a:t>fireblight</a:t>
            </a:r>
            <a:r>
              <a:rPr lang="en-US" sz="2400" dirty="0"/>
              <a:t>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425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Why use rootstock?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Seedlings are not true to type</a:t>
            </a:r>
          </a:p>
          <a:p>
            <a:r>
              <a:rPr lang="en-US" dirty="0" smtClean="0"/>
              <a:t>Delayed precocity</a:t>
            </a:r>
          </a:p>
          <a:p>
            <a:r>
              <a:rPr lang="en-US" dirty="0" smtClean="0"/>
              <a:t>Excessive height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290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22295" y="503237"/>
            <a:ext cx="7745505" cy="5897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M-26 </a:t>
            </a:r>
          </a:p>
          <a:p>
            <a:pPr marL="0" indent="0">
              <a:buNone/>
            </a:pPr>
            <a:r>
              <a:rPr lang="en-US" sz="2000" dirty="0" smtClean="0"/>
              <a:t>semi-dwarf</a:t>
            </a:r>
          </a:p>
          <a:p>
            <a:pPr marL="0" indent="0">
              <a:buNone/>
            </a:pPr>
            <a:r>
              <a:rPr lang="en-US" sz="2000" b="1" i="1" dirty="0" smtClean="0"/>
              <a:t>Advantages:</a:t>
            </a:r>
          </a:p>
          <a:p>
            <a:pPr marL="0" indent="0">
              <a:buNone/>
            </a:pPr>
            <a:r>
              <a:rPr lang="en-US" sz="2000" dirty="0" smtClean="0"/>
              <a:t>Cold hardy</a:t>
            </a:r>
          </a:p>
          <a:p>
            <a:pPr marL="0" indent="0">
              <a:buNone/>
            </a:pPr>
            <a:r>
              <a:rPr lang="en-US" sz="2000" b="1" i="1" dirty="0" smtClean="0"/>
              <a:t>Disadvantages: </a:t>
            </a:r>
          </a:p>
          <a:p>
            <a:pPr marL="0" indent="0">
              <a:buNone/>
            </a:pPr>
            <a:r>
              <a:rPr lang="en-US" sz="2000" dirty="0" smtClean="0"/>
              <a:t>Susceptible to mildew; wooly aphid and </a:t>
            </a:r>
            <a:r>
              <a:rPr lang="en-US" sz="2000" dirty="0" err="1" smtClean="0"/>
              <a:t>fireblight</a:t>
            </a:r>
            <a:r>
              <a:rPr lang="en-US" sz="2000" dirty="0" smtClean="0"/>
              <a:t>)</a:t>
            </a:r>
            <a:r>
              <a:rPr lang="en-US" sz="2000" b="1" dirty="0" smtClean="0"/>
              <a:t> </a:t>
            </a:r>
          </a:p>
          <a:p>
            <a:pPr marL="0" indent="0">
              <a:buNone/>
            </a:pPr>
            <a:r>
              <a:rPr lang="en-US" sz="2000" b="1" dirty="0"/>
              <a:t>M-7</a:t>
            </a:r>
          </a:p>
          <a:p>
            <a:pPr marL="0" indent="0">
              <a:buNone/>
            </a:pPr>
            <a:r>
              <a:rPr lang="en-US" sz="2000" dirty="0"/>
              <a:t>Semi-dwarf</a:t>
            </a:r>
          </a:p>
          <a:p>
            <a:pPr marL="0" indent="0">
              <a:buNone/>
            </a:pPr>
            <a:r>
              <a:rPr lang="en-US" sz="2000" dirty="0"/>
              <a:t>Advantages:</a:t>
            </a:r>
          </a:p>
          <a:p>
            <a:pPr marL="0" indent="0">
              <a:buNone/>
            </a:pPr>
            <a:r>
              <a:rPr lang="en-US" sz="2000" dirty="0"/>
              <a:t>Resistant to </a:t>
            </a:r>
            <a:r>
              <a:rPr lang="en-US" sz="2000" dirty="0" err="1"/>
              <a:t>fireblight</a:t>
            </a:r>
            <a:r>
              <a:rPr lang="en-US" sz="2000" dirty="0"/>
              <a:t> and mildew;</a:t>
            </a:r>
          </a:p>
          <a:p>
            <a:pPr marL="0" indent="0">
              <a:buNone/>
            </a:pPr>
            <a:r>
              <a:rPr lang="en-US" sz="2000" dirty="0"/>
              <a:t>Disadvantages:</a:t>
            </a:r>
          </a:p>
          <a:p>
            <a:pPr marL="0" indent="0">
              <a:buNone/>
            </a:pPr>
            <a:r>
              <a:rPr lang="en-US" sz="2000" dirty="0"/>
              <a:t>Susceptible to wooly aphid; not cold-hardy)</a:t>
            </a:r>
          </a:p>
          <a:p>
            <a:pPr marL="0" indent="0">
              <a:buNone/>
            </a:pPr>
            <a:r>
              <a:rPr lang="en-US" sz="2000" b="1" dirty="0" smtClean="0"/>
              <a:t>M-116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semi-dwarf</a:t>
            </a:r>
          </a:p>
          <a:p>
            <a:pPr marL="0" indent="0">
              <a:buNone/>
            </a:pPr>
            <a:r>
              <a:rPr lang="en-US" sz="2000" b="1" i="1" dirty="0" smtClean="0"/>
              <a:t>Advantages:</a:t>
            </a:r>
          </a:p>
          <a:p>
            <a:pPr marL="0" indent="0">
              <a:buNone/>
            </a:pPr>
            <a:r>
              <a:rPr lang="en-US" sz="2000" dirty="0" smtClean="0"/>
              <a:t>Resistant </a:t>
            </a:r>
            <a:r>
              <a:rPr lang="en-US" sz="2000" dirty="0"/>
              <a:t>to mildew, wooly aphid, collar rot and </a:t>
            </a:r>
            <a:r>
              <a:rPr lang="en-US" sz="2000" dirty="0" err="1"/>
              <a:t>fireblight</a:t>
            </a:r>
            <a:r>
              <a:rPr lang="en-US" sz="2000" dirty="0"/>
              <a:t>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8120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Malling</a:t>
            </a:r>
            <a:r>
              <a:rPr lang="en-US" dirty="0" smtClean="0"/>
              <a:t> Merton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Rootstock released by John Innes </a:t>
            </a:r>
            <a:r>
              <a:rPr lang="en-US" b="1" dirty="0" smtClean="0"/>
              <a:t>Centre of  </a:t>
            </a:r>
            <a:r>
              <a:rPr lang="en-US" b="1" dirty="0" err="1" smtClean="0"/>
              <a:t>Marton</a:t>
            </a:r>
            <a:r>
              <a:rPr lang="en-US" b="1" dirty="0" smtClean="0"/>
              <a:t> are known as </a:t>
            </a:r>
            <a:r>
              <a:rPr lang="en-US" b="1" dirty="0" err="1" smtClean="0"/>
              <a:t>Malling</a:t>
            </a:r>
            <a:r>
              <a:rPr lang="en-US" b="1" dirty="0" smtClean="0"/>
              <a:t> Merton </a:t>
            </a:r>
            <a:r>
              <a:rPr lang="en-US" b="1" dirty="0"/>
              <a:t>series</a:t>
            </a:r>
          </a:p>
          <a:p>
            <a:pPr marL="0" indent="0">
              <a:buNone/>
            </a:pPr>
            <a:r>
              <a:rPr lang="en-US" dirty="0" smtClean="0"/>
              <a:t>A research station established at London Borough of </a:t>
            </a:r>
            <a:r>
              <a:rPr lang="en-US" dirty="0" err="1" smtClean="0"/>
              <a:t>Marton</a:t>
            </a:r>
            <a:r>
              <a:rPr lang="en-US" dirty="0" smtClean="0"/>
              <a:t> joined East </a:t>
            </a:r>
            <a:r>
              <a:rPr lang="en-US" dirty="0" err="1" smtClean="0"/>
              <a:t>Malling</a:t>
            </a:r>
            <a:r>
              <a:rPr lang="en-US" dirty="0" smtClean="0"/>
              <a:t> Research Station in </a:t>
            </a:r>
            <a:r>
              <a:rPr lang="en-US" dirty="0"/>
              <a:t>1917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MM102</a:t>
            </a:r>
          </a:p>
          <a:p>
            <a:pPr marL="0" indent="0">
              <a:buNone/>
            </a:pPr>
            <a:r>
              <a:rPr lang="en-US" dirty="0" smtClean="0"/>
              <a:t>MM-106</a:t>
            </a:r>
          </a:p>
          <a:p>
            <a:pPr marL="0" indent="0">
              <a:buNone/>
            </a:pPr>
            <a:r>
              <a:rPr lang="en-US" dirty="0" smtClean="0"/>
              <a:t>MM-111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87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MM102</a:t>
            </a:r>
          </a:p>
          <a:p>
            <a:pPr marL="0" indent="0">
              <a:buNone/>
            </a:pPr>
            <a:r>
              <a:rPr lang="en-US" b="1" dirty="0" smtClean="0"/>
              <a:t>MM-106</a:t>
            </a:r>
          </a:p>
          <a:p>
            <a:pPr marL="0" indent="0">
              <a:buNone/>
            </a:pPr>
            <a:r>
              <a:rPr lang="en-US" dirty="0"/>
              <a:t>A hybrid of 'Northern Spy' and M.1. </a:t>
            </a:r>
          </a:p>
          <a:p>
            <a:pPr marL="0" indent="0">
              <a:buNone/>
            </a:pPr>
            <a:r>
              <a:rPr lang="en-US" b="1" i="1" dirty="0"/>
              <a:t>Advantages:</a:t>
            </a:r>
          </a:p>
          <a:p>
            <a:pPr marL="0" indent="0">
              <a:buNone/>
            </a:pPr>
            <a:r>
              <a:rPr lang="en-US" dirty="0"/>
              <a:t>Precocious, well anchored, does not produce many root suckers.</a:t>
            </a:r>
          </a:p>
          <a:p>
            <a:pPr marL="0" indent="0">
              <a:buNone/>
            </a:pPr>
            <a:r>
              <a:rPr lang="en-US" b="1" i="1" dirty="0"/>
              <a:t>Disadvantages</a:t>
            </a:r>
          </a:p>
          <a:p>
            <a:pPr marL="0" indent="0">
              <a:buNone/>
            </a:pPr>
            <a:r>
              <a:rPr lang="en-US" dirty="0"/>
              <a:t>Prone to winter injury, Susceptible to crown and root </a:t>
            </a:r>
            <a:r>
              <a:rPr lang="en-US" dirty="0" smtClean="0"/>
              <a:t>rot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MM-111</a:t>
            </a:r>
          </a:p>
          <a:p>
            <a:pPr marL="0" indent="0">
              <a:buNone/>
            </a:pPr>
            <a:r>
              <a:rPr lang="en-US" b="1" i="1" dirty="0" smtClean="0"/>
              <a:t>Advantages:</a:t>
            </a:r>
          </a:p>
          <a:p>
            <a:pPr marL="0" indent="0">
              <a:buNone/>
            </a:pPr>
            <a:r>
              <a:rPr lang="en-US" dirty="0" smtClean="0"/>
              <a:t>Drought tolerant, </a:t>
            </a:r>
            <a:r>
              <a:rPr lang="en-US" dirty="0"/>
              <a:t>minimal suckering, fairly tolerant of wet sites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7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Peach Root Stocks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Peach seedling (light sandy soils)</a:t>
            </a:r>
          </a:p>
          <a:p>
            <a:r>
              <a:rPr lang="en-US" dirty="0" smtClean="0"/>
              <a:t>Plum rootstock (heavy and moist soil)</a:t>
            </a:r>
          </a:p>
          <a:p>
            <a:r>
              <a:rPr lang="en-US" dirty="0" smtClean="0"/>
              <a:t>GF667 (Vigorous rootstock; resistant to Fe </a:t>
            </a:r>
            <a:r>
              <a:rPr lang="en-US" dirty="0" err="1" smtClean="0"/>
              <a:t>chlorosis</a:t>
            </a:r>
            <a:r>
              <a:rPr lang="en-US" dirty="0" smtClean="0"/>
              <a:t>; smaller fruit size; delayed preciosity; Islamabad)</a:t>
            </a:r>
          </a:p>
          <a:p>
            <a:r>
              <a:rPr lang="en-US" dirty="0" smtClean="0"/>
              <a:t>GF 305-1</a:t>
            </a:r>
          </a:p>
          <a:p>
            <a:r>
              <a:rPr lang="en-US" dirty="0" err="1" smtClean="0"/>
              <a:t>Montclar</a:t>
            </a:r>
            <a:endParaRPr lang="en-US" dirty="0" smtClean="0"/>
          </a:p>
          <a:p>
            <a:r>
              <a:rPr lang="en-US" dirty="0" smtClean="0"/>
              <a:t>Common peach</a:t>
            </a:r>
          </a:p>
          <a:p>
            <a:r>
              <a:rPr lang="en-US" dirty="0" smtClean="0"/>
              <a:t>Almond (Quetta region)</a:t>
            </a:r>
          </a:p>
          <a:p>
            <a:r>
              <a:rPr lang="en-US" dirty="0" smtClean="0"/>
              <a:t>Yellow Local peach (Peshawar region)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53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Almond Root Stocks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49808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Peach seedling (</a:t>
            </a:r>
            <a:r>
              <a:rPr lang="en-US" dirty="0" err="1" smtClean="0"/>
              <a:t>vigrous</a:t>
            </a:r>
            <a:r>
              <a:rPr lang="en-US" dirty="0" smtClean="0"/>
              <a:t>;  tolerate high water contents, crown rot and crown gall; Not tolerant to calcareous soils or soil high in Boron)</a:t>
            </a:r>
          </a:p>
          <a:p>
            <a:r>
              <a:rPr lang="en-US" dirty="0"/>
              <a:t>Almond seedling (Tolerate drought and calcareous soils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Plum (incompatible with some almond varieties)</a:t>
            </a:r>
            <a:endParaRPr lang="en-US" dirty="0"/>
          </a:p>
          <a:p>
            <a:r>
              <a:rPr lang="en-US" dirty="0" smtClean="0"/>
              <a:t>Apricot seedling</a:t>
            </a:r>
          </a:p>
          <a:p>
            <a:r>
              <a:rPr lang="en-US" dirty="0" smtClean="0"/>
              <a:t>Almond x Peach hybrids</a:t>
            </a:r>
          </a:p>
          <a:p>
            <a:r>
              <a:rPr lang="en-US" dirty="0" err="1" smtClean="0"/>
              <a:t>Hari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310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Plum Rootstocks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Damascos</a:t>
            </a:r>
            <a:endParaRPr lang="en-US" dirty="0" smtClean="0"/>
          </a:p>
          <a:p>
            <a:r>
              <a:rPr lang="en-US" dirty="0" err="1" smtClean="0"/>
              <a:t>Myrobalan</a:t>
            </a:r>
            <a:r>
              <a:rPr lang="en-US" dirty="0" smtClean="0"/>
              <a:t> (vigorous root stock)</a:t>
            </a:r>
          </a:p>
          <a:p>
            <a:r>
              <a:rPr lang="en-US" dirty="0" err="1" smtClean="0"/>
              <a:t>Desi</a:t>
            </a:r>
            <a:r>
              <a:rPr lang="en-US" dirty="0" smtClean="0"/>
              <a:t> Plum (raised from hardwood cuttings; can survive in water logged areas)</a:t>
            </a:r>
          </a:p>
          <a:p>
            <a:r>
              <a:rPr lang="en-US" dirty="0" smtClean="0"/>
              <a:t>Peach seedling (suitable for well drained sandy soils)</a:t>
            </a:r>
          </a:p>
          <a:p>
            <a:r>
              <a:rPr lang="en-US" dirty="0" smtClean="0"/>
              <a:t>Almond (allows plum to grow in warm, dry soil)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97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Apricot Root Stocks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Hari</a:t>
            </a:r>
            <a:endParaRPr lang="en-US" dirty="0" smtClean="0"/>
          </a:p>
          <a:p>
            <a:r>
              <a:rPr lang="en-US" dirty="0" smtClean="0"/>
              <a:t>Wild apricot</a:t>
            </a:r>
          </a:p>
          <a:p>
            <a:r>
              <a:rPr lang="en-US" dirty="0" smtClean="0"/>
              <a:t>Peach seedling</a:t>
            </a:r>
          </a:p>
          <a:p>
            <a:r>
              <a:rPr lang="en-US" dirty="0" smtClean="0"/>
              <a:t>Almond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21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Persimmon Root stock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Seedlings of </a:t>
            </a:r>
            <a:r>
              <a:rPr lang="en-US" i="1" dirty="0" err="1" smtClean="0"/>
              <a:t>Diospyros</a:t>
            </a:r>
            <a:r>
              <a:rPr lang="en-US" i="1" dirty="0" smtClean="0"/>
              <a:t> lotus</a:t>
            </a:r>
          </a:p>
          <a:p>
            <a:r>
              <a:rPr lang="en-US" dirty="0"/>
              <a:t>Seedlings of </a:t>
            </a:r>
            <a:r>
              <a:rPr lang="en-US" i="1" dirty="0" err="1" smtClean="0"/>
              <a:t>Diospyros</a:t>
            </a:r>
            <a:r>
              <a:rPr lang="en-US" i="1" dirty="0" smtClean="0"/>
              <a:t> </a:t>
            </a:r>
            <a:r>
              <a:rPr lang="en-US" i="1" dirty="0"/>
              <a:t>kaki</a:t>
            </a:r>
          </a:p>
        </p:txBody>
      </p:sp>
    </p:spTree>
    <p:extLst>
      <p:ext uri="{BB962C8B-B14F-4D97-AF65-F5344CB8AC3E}">
        <p14:creationId xmlns:p14="http://schemas.microsoft.com/office/powerpoint/2010/main" val="232298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Pear Root Stock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ommon pear </a:t>
            </a:r>
            <a:r>
              <a:rPr lang="en-US" dirty="0"/>
              <a:t>Seedling</a:t>
            </a:r>
            <a:endParaRPr lang="en-US" dirty="0" smtClean="0"/>
          </a:p>
          <a:p>
            <a:r>
              <a:rPr lang="en-US" dirty="0" smtClean="0"/>
              <a:t>Japanese Seedling </a:t>
            </a:r>
          </a:p>
          <a:p>
            <a:r>
              <a:rPr lang="en-US" dirty="0" err="1" smtClean="0"/>
              <a:t>Batangi</a:t>
            </a:r>
            <a:r>
              <a:rPr lang="en-US" dirty="0" smtClean="0"/>
              <a:t> (a wild cultivar of common pear)</a:t>
            </a:r>
          </a:p>
          <a:p>
            <a:r>
              <a:rPr lang="en-US" smtClean="0"/>
              <a:t>Quince seedlings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89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Grape Root Stocks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</a:p>
          <a:p>
            <a:r>
              <a:rPr lang="en-US" dirty="0" smtClean="0"/>
              <a:t>Harmony</a:t>
            </a:r>
          </a:p>
          <a:p>
            <a:r>
              <a:rPr lang="en-US" dirty="0" smtClean="0"/>
              <a:t>Ramsey</a:t>
            </a:r>
          </a:p>
          <a:p>
            <a:r>
              <a:rPr lang="en-US" dirty="0" err="1" smtClean="0"/>
              <a:t>Riparia</a:t>
            </a:r>
            <a:r>
              <a:rPr lang="en-US" dirty="0" smtClean="0"/>
              <a:t> </a:t>
            </a:r>
            <a:r>
              <a:rPr lang="en-US" dirty="0" err="1" smtClean="0"/>
              <a:t>glori</a:t>
            </a:r>
            <a:endParaRPr lang="en-US" dirty="0" smtClean="0"/>
          </a:p>
          <a:p>
            <a:r>
              <a:rPr lang="en-US" dirty="0" smtClean="0"/>
              <a:t>St George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 of Root stock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Root stock selection depends upon following qualities:</a:t>
            </a:r>
          </a:p>
          <a:p>
            <a:r>
              <a:rPr lang="en-US" dirty="0" smtClean="0"/>
              <a:t>Tree vigour</a:t>
            </a:r>
          </a:p>
          <a:p>
            <a:r>
              <a:rPr lang="en-US" dirty="0" smtClean="0"/>
              <a:t>Rooting depth</a:t>
            </a:r>
          </a:p>
          <a:p>
            <a:r>
              <a:rPr lang="en-US" dirty="0" smtClean="0"/>
              <a:t>Time to reach fruit maturity</a:t>
            </a:r>
          </a:p>
          <a:p>
            <a:r>
              <a:rPr lang="en-US" dirty="0" smtClean="0"/>
              <a:t>Resistance to cold and water lodging</a:t>
            </a:r>
          </a:p>
          <a:p>
            <a:r>
              <a:rPr lang="en-US" dirty="0" smtClean="0"/>
              <a:t>Disease and pests resistance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Clonal </a:t>
            </a:r>
            <a:r>
              <a:rPr lang="en-US" dirty="0" err="1" smtClean="0"/>
              <a:t>vs</a:t>
            </a:r>
            <a:r>
              <a:rPr lang="en-US" dirty="0" smtClean="0"/>
              <a:t> Seedling root stock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just">
              <a:buNone/>
            </a:pPr>
            <a:r>
              <a:rPr lang="en-US" dirty="0"/>
              <a:t>A clonal rootstock is a </a:t>
            </a:r>
            <a:r>
              <a:rPr lang="en-US" dirty="0" err="1" smtClean="0"/>
              <a:t>vegetatively</a:t>
            </a:r>
            <a:r>
              <a:rPr lang="en-US" dirty="0" smtClean="0"/>
              <a:t> </a:t>
            </a:r>
            <a:r>
              <a:rPr lang="en-US" dirty="0"/>
              <a:t>propagated or cloned rootstock 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whereas 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seedling rootstock obtained through seeds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52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Clonal Root Stocks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just">
              <a:buNone/>
            </a:pPr>
            <a:r>
              <a:rPr lang="en-US" dirty="0" smtClean="0"/>
              <a:t>Propagated </a:t>
            </a:r>
            <a:r>
              <a:rPr lang="en-US" dirty="0"/>
              <a:t>of</a:t>
            </a:r>
            <a:r>
              <a:rPr lang="en-US" dirty="0" smtClean="0"/>
              <a:t> through</a:t>
            </a:r>
          </a:p>
          <a:p>
            <a:pPr algn="just"/>
            <a:r>
              <a:rPr lang="en-US" dirty="0" smtClean="0"/>
              <a:t>Cutting (</a:t>
            </a:r>
            <a:r>
              <a:rPr lang="en-US" dirty="0" err="1" smtClean="0"/>
              <a:t>e.g</a:t>
            </a:r>
            <a:r>
              <a:rPr lang="en-US" dirty="0" smtClean="0"/>
              <a:t> grapes)</a:t>
            </a:r>
          </a:p>
          <a:p>
            <a:pPr algn="just"/>
            <a:r>
              <a:rPr lang="en-US" dirty="0" smtClean="0"/>
              <a:t>Layering, (Apple)</a:t>
            </a:r>
          </a:p>
          <a:p>
            <a:pPr algn="just"/>
            <a:r>
              <a:rPr lang="en-US" dirty="0" smtClean="0"/>
              <a:t>Apomictic Seed (Citrus, Mango and Apple)</a:t>
            </a:r>
          </a:p>
          <a:p>
            <a:pPr algn="just"/>
            <a:r>
              <a:rPr lang="en-US" dirty="0" err="1" smtClean="0"/>
              <a:t>Micropropagation</a:t>
            </a:r>
            <a:r>
              <a:rPr lang="en-US" dirty="0" smtClean="0"/>
              <a:t> </a:t>
            </a:r>
            <a:r>
              <a:rPr lang="en-US" dirty="0" smtClean="0"/>
              <a:t>(tissue culture is expensive and not widely used)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20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590800"/>
            <a:ext cx="7498080" cy="1143000"/>
          </a:xfrm>
        </p:spPr>
        <p:txBody>
          <a:bodyPr/>
          <a:lstStyle/>
          <a:p>
            <a:pPr algn="ctr"/>
            <a:r>
              <a:rPr lang="en-US" dirty="0" smtClean="0"/>
              <a:t>Citrus Root Stocks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10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1) Rough </a:t>
            </a:r>
            <a:r>
              <a:rPr lang="en-US" sz="3600" b="1" dirty="0"/>
              <a:t>lemon (</a:t>
            </a:r>
            <a:r>
              <a:rPr lang="en-US" sz="3600" b="1" i="1" dirty="0"/>
              <a:t>Citrus </a:t>
            </a:r>
            <a:r>
              <a:rPr lang="en-US" sz="3600" b="1" i="1" dirty="0" err="1"/>
              <a:t>jambhiri</a:t>
            </a:r>
            <a:r>
              <a:rPr lang="en-US" sz="3600" b="1" dirty="0"/>
              <a:t>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Originated in Himalayan foot hills in India</a:t>
            </a:r>
          </a:p>
          <a:p>
            <a:pPr marL="0" indent="0">
              <a:buNone/>
            </a:pPr>
            <a:r>
              <a:rPr lang="en-US" b="1" i="1" dirty="0" smtClean="0"/>
              <a:t>Advantages:</a:t>
            </a:r>
          </a:p>
          <a:p>
            <a:pPr marL="0" indent="0">
              <a:buNone/>
            </a:pPr>
            <a:r>
              <a:rPr lang="en-US" dirty="0" smtClean="0"/>
              <a:t> deep rooting system; drought tolerant; moderate tolerance to salinity; tolerant to </a:t>
            </a:r>
            <a:r>
              <a:rPr lang="en-US" dirty="0" err="1" smtClean="0"/>
              <a:t>tristeza</a:t>
            </a:r>
            <a:endParaRPr lang="en-US" dirty="0" smtClean="0"/>
          </a:p>
          <a:p>
            <a:pPr marL="0" indent="0">
              <a:buNone/>
            </a:pPr>
            <a:r>
              <a:rPr lang="en-US" b="1" i="1" dirty="0" smtClean="0"/>
              <a:t>Disadvantage:</a:t>
            </a:r>
          </a:p>
          <a:p>
            <a:pPr marL="0" indent="0">
              <a:buNone/>
            </a:pPr>
            <a:r>
              <a:rPr lang="en-US" dirty="0" smtClean="0"/>
              <a:t>Less cold hardy; Intolerant to blight; susceptible to </a:t>
            </a:r>
            <a:r>
              <a:rPr lang="en-US" i="1" dirty="0" err="1" smtClean="0"/>
              <a:t>Phytophthora</a:t>
            </a:r>
            <a:r>
              <a:rPr lang="en-US" dirty="0" smtClean="0"/>
              <a:t> foot rot and burrowing nematodes; poor fruit quality with more rind, less juice and low TSS contents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509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2) Sour </a:t>
            </a:r>
            <a:r>
              <a:rPr lang="en-US" sz="3600" b="1" dirty="0"/>
              <a:t>orange (</a:t>
            </a:r>
            <a:r>
              <a:rPr lang="en-US" sz="3600" b="1" i="1" dirty="0"/>
              <a:t>Citrus </a:t>
            </a:r>
            <a:r>
              <a:rPr lang="en-US" sz="3600" b="1" i="1" dirty="0" err="1"/>
              <a:t>aurantium</a:t>
            </a:r>
            <a:r>
              <a:rPr lang="en-US" sz="3600" b="1" dirty="0"/>
              <a:t>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Native to southeastern Asia</a:t>
            </a:r>
          </a:p>
          <a:p>
            <a:pPr marL="0" indent="0">
              <a:buNone/>
            </a:pPr>
            <a:r>
              <a:rPr lang="en-US" b="1" i="1" dirty="0" smtClean="0"/>
              <a:t>Advantage:</a:t>
            </a:r>
          </a:p>
          <a:p>
            <a:pPr marL="0" indent="0">
              <a:buNone/>
            </a:pPr>
            <a:r>
              <a:rPr lang="en-US" dirty="0"/>
              <a:t>G</a:t>
            </a:r>
            <a:r>
              <a:rPr lang="en-US" dirty="0" smtClean="0"/>
              <a:t>ood </a:t>
            </a:r>
            <a:r>
              <a:rPr lang="en-US" dirty="0"/>
              <a:t>quality fruit; dense deep root system; cold </a:t>
            </a:r>
            <a:r>
              <a:rPr lang="en-US" dirty="0" smtClean="0"/>
              <a:t>hardy; resistance against gummosis; drought tolerant; cold tolerant</a:t>
            </a:r>
            <a:endParaRPr lang="en-US" dirty="0"/>
          </a:p>
          <a:p>
            <a:pPr marL="0" indent="0">
              <a:buNone/>
            </a:pPr>
            <a:r>
              <a:rPr lang="en-US" b="1" i="1" dirty="0" smtClean="0"/>
              <a:t>Disadvantage:</a:t>
            </a:r>
          </a:p>
          <a:p>
            <a:pPr marL="0" indent="0">
              <a:buNone/>
            </a:pPr>
            <a:r>
              <a:rPr lang="en-US" dirty="0" smtClean="0"/>
              <a:t>Susceptible </a:t>
            </a:r>
            <a:r>
              <a:rPr lang="en-US" dirty="0"/>
              <a:t>to citrus </a:t>
            </a:r>
            <a:r>
              <a:rPr lang="en-US" dirty="0" err="1"/>
              <a:t>tristiza</a:t>
            </a:r>
            <a:r>
              <a:rPr lang="en-US" dirty="0"/>
              <a:t> </a:t>
            </a:r>
            <a:r>
              <a:rPr lang="en-US" dirty="0" smtClean="0"/>
              <a:t>virus and nematodes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69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3) Sweet </a:t>
            </a:r>
            <a:r>
              <a:rPr lang="en-US" sz="4000" b="1" dirty="0"/>
              <a:t>orange (</a:t>
            </a:r>
            <a:r>
              <a:rPr lang="en-US" sz="4000" b="1" i="1" dirty="0"/>
              <a:t>Citrus </a:t>
            </a:r>
            <a:r>
              <a:rPr lang="en-US" sz="4000" b="1" i="1" dirty="0" err="1"/>
              <a:t>sinensis</a:t>
            </a:r>
            <a:r>
              <a:rPr lang="en-US" sz="4000" b="1" dirty="0" smtClean="0"/>
              <a:t>)</a:t>
            </a:r>
            <a:endParaRPr lang="en-US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Native to southeastern Asia and Indo-China</a:t>
            </a:r>
          </a:p>
          <a:p>
            <a:pPr marL="0" indent="0">
              <a:buNone/>
            </a:pPr>
            <a:r>
              <a:rPr lang="en-US" b="1" i="1" dirty="0" smtClean="0"/>
              <a:t>Advantages:</a:t>
            </a:r>
          </a:p>
          <a:p>
            <a:pPr marL="0" indent="0">
              <a:buNone/>
            </a:pPr>
            <a:r>
              <a:rPr lang="en-US" dirty="0" smtClean="0"/>
              <a:t>Quite hardy; resistance against cold; tolerant to quick decline; good yield and fruit quality; compatible union</a:t>
            </a:r>
          </a:p>
          <a:p>
            <a:pPr marL="0" indent="0">
              <a:buNone/>
            </a:pPr>
            <a:r>
              <a:rPr lang="en-US" b="1" i="1" dirty="0" smtClean="0"/>
              <a:t>Disadvantages:</a:t>
            </a:r>
          </a:p>
          <a:p>
            <a:pPr marL="0" indent="0">
              <a:buNone/>
            </a:pPr>
            <a:r>
              <a:rPr lang="en-US" dirty="0" smtClean="0"/>
              <a:t>Sensitive to soil salinity; susceptible to gummosis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99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661</TotalTime>
  <Words>968</Words>
  <Application>Microsoft Office PowerPoint</Application>
  <PresentationFormat>On-screen Show (4:3)</PresentationFormat>
  <Paragraphs>183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Solstice</vt:lpstr>
      <vt:lpstr>PowerPoint Presentation</vt:lpstr>
      <vt:lpstr>Why use rootstock?</vt:lpstr>
      <vt:lpstr>Choice of Root stock </vt:lpstr>
      <vt:lpstr>Clonal vs Seedling root stock</vt:lpstr>
      <vt:lpstr>Clonal Root Stocks</vt:lpstr>
      <vt:lpstr>Citrus Root Stocks</vt:lpstr>
      <vt:lpstr>1) Rough lemon (Citrus jambhiri)</vt:lpstr>
      <vt:lpstr>2) Sour orange (Citrus aurantium)</vt:lpstr>
      <vt:lpstr>3) Sweet orange (Citrus sinensis)</vt:lpstr>
      <vt:lpstr>4) Kharna Khatta (Citrus aurantium var. Khatta)</vt:lpstr>
      <vt:lpstr>5) Rangpur lime (Citrus limonia)</vt:lpstr>
      <vt:lpstr>6) Trifoliate orange (Poncirus trifoliata)</vt:lpstr>
      <vt:lpstr>7) Cleopatra mandarin (Citrus reshni)</vt:lpstr>
      <vt:lpstr>8) Carrizo citrange</vt:lpstr>
      <vt:lpstr>9) Citrange-35</vt:lpstr>
      <vt:lpstr>PowerPoint Presentation</vt:lpstr>
      <vt:lpstr>Apple Root Stocks</vt:lpstr>
      <vt:lpstr>Malling series</vt:lpstr>
      <vt:lpstr>Malling series</vt:lpstr>
      <vt:lpstr>PowerPoint Presentation</vt:lpstr>
      <vt:lpstr>Malling Merton Series</vt:lpstr>
      <vt:lpstr>PowerPoint Presentation</vt:lpstr>
      <vt:lpstr>Peach Root Stocks</vt:lpstr>
      <vt:lpstr>Almond Root Stocks</vt:lpstr>
      <vt:lpstr>Plum Rootstocks</vt:lpstr>
      <vt:lpstr>Apricot Root Stocks</vt:lpstr>
      <vt:lpstr>Persimmon Root stock</vt:lpstr>
      <vt:lpstr>Pear Root Stock</vt:lpstr>
      <vt:lpstr>Grape Root Stocks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Samina Khalid</dc:creator>
  <cp:lastModifiedBy>Dr Rashad</cp:lastModifiedBy>
  <cp:revision>58</cp:revision>
  <dcterms:created xsi:type="dcterms:W3CDTF">2006-08-16T00:00:00Z</dcterms:created>
  <dcterms:modified xsi:type="dcterms:W3CDTF">2019-11-27T04:55:17Z</dcterms:modified>
</cp:coreProperties>
</file>