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720" y="-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182626"/>
            <a:ext cx="144843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352" y="1045590"/>
            <a:ext cx="11375390" cy="2000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enetics.thetech.org/about-genetics/mutations-and-diseases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eg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ure.com/scitable/topicpage/geneticmutation112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logyisfun.com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19" Type="http://schemas.openxmlformats.org/officeDocument/2006/relationships/hyperlink" Target="http://www.biologyisfun.com/" TargetMode="External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77767" y="3521964"/>
            <a:ext cx="4911851" cy="458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0"/>
            <a:ext cx="12192000" cy="30708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33502"/>
            <a:ext cx="48329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MISSENSE</a:t>
            </a:r>
            <a:r>
              <a:rPr spc="-85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417726"/>
            <a:ext cx="4651375" cy="3952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50000"/>
              </a:lnSpc>
              <a:spcBef>
                <a:spcPts val="100"/>
              </a:spcBef>
              <a:buSzPct val="96428"/>
              <a:buFont typeface="Wingdings"/>
              <a:buChar char=""/>
              <a:tabLst>
                <a:tab pos="175895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codon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one amino  </a:t>
            </a:r>
            <a:r>
              <a:rPr sz="2800" spc="-5" dirty="0">
                <a:latin typeface="Arial"/>
                <a:cs typeface="Arial"/>
              </a:rPr>
              <a:t>acid is changed </a:t>
            </a:r>
            <a:r>
              <a:rPr sz="2800" dirty="0">
                <a:latin typeface="Arial"/>
                <a:cs typeface="Arial"/>
              </a:rPr>
              <a:t>into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codon 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another </a:t>
            </a:r>
            <a:r>
              <a:rPr sz="2800" spc="-5" dirty="0">
                <a:latin typeface="Arial"/>
                <a:cs typeface="Arial"/>
              </a:rPr>
              <a:t>amino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acid.</a:t>
            </a:r>
            <a:endParaRPr sz="2800">
              <a:latin typeface="Arial"/>
              <a:cs typeface="Arial"/>
            </a:endParaRPr>
          </a:p>
          <a:p>
            <a:pPr marL="12700" marR="5080" algn="just">
              <a:lnSpc>
                <a:spcPct val="150000"/>
              </a:lnSpc>
              <a:spcBef>
                <a:spcPts val="675"/>
              </a:spcBef>
              <a:buSzPct val="96428"/>
              <a:buFont typeface="Wingdings"/>
              <a:buChar char=""/>
              <a:tabLst>
                <a:tab pos="175895" algn="l"/>
              </a:tabLst>
            </a:pPr>
            <a:r>
              <a:rPr sz="2800" spc="-5" dirty="0">
                <a:latin typeface="Arial"/>
                <a:cs typeface="Arial"/>
              </a:rPr>
              <a:t>Missense mutations </a:t>
            </a:r>
            <a:r>
              <a:rPr sz="2800" dirty="0">
                <a:latin typeface="Arial"/>
                <a:cs typeface="Arial"/>
              </a:rPr>
              <a:t>are  sometimes referred </a:t>
            </a:r>
            <a:r>
              <a:rPr sz="2800" spc="-5" dirty="0">
                <a:latin typeface="Arial"/>
                <a:cs typeface="Arial"/>
              </a:rPr>
              <a:t>to as  </a:t>
            </a:r>
            <a:r>
              <a:rPr sz="2800" dirty="0">
                <a:latin typeface="Arial"/>
                <a:cs typeface="Arial"/>
              </a:rPr>
              <a:t>non-synonymous mutations.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17820" y="1591055"/>
            <a:ext cx="5433060" cy="4014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01839" y="6267399"/>
            <a:ext cx="1988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Griffiths </a:t>
            </a:r>
            <a:r>
              <a:rPr sz="1800" i="1" spc="-15" dirty="0">
                <a:latin typeface="Georgia"/>
                <a:cs typeface="Georgia"/>
              </a:rPr>
              <a:t>et </a:t>
            </a:r>
            <a:r>
              <a:rPr sz="1800" i="1" spc="-40" dirty="0">
                <a:latin typeface="Georgia"/>
                <a:cs typeface="Georgia"/>
              </a:rPr>
              <a:t>al</a:t>
            </a:r>
            <a:r>
              <a:rPr sz="1800" spc="-40" dirty="0">
                <a:latin typeface="Arial"/>
                <a:cs typeface="Arial"/>
              </a:rPr>
              <a:t>.,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2002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00609"/>
            <a:ext cx="50406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NONSENSE</a:t>
            </a:r>
            <a:r>
              <a:rPr spc="-25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596009"/>
            <a:ext cx="439039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codon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one amino  </a:t>
            </a:r>
            <a:r>
              <a:rPr sz="2800" spc="-5" dirty="0">
                <a:latin typeface="Arial"/>
                <a:cs typeface="Arial"/>
              </a:rPr>
              <a:t>acid is </a:t>
            </a:r>
            <a:r>
              <a:rPr sz="2800" dirty="0">
                <a:latin typeface="Arial"/>
                <a:cs typeface="Arial"/>
              </a:rPr>
              <a:t>changed </a:t>
            </a:r>
            <a:r>
              <a:rPr sz="2800" spc="-5" dirty="0">
                <a:latin typeface="Arial"/>
                <a:cs typeface="Arial"/>
              </a:rPr>
              <a:t>into a  </a:t>
            </a:r>
            <a:r>
              <a:rPr sz="2800" dirty="0">
                <a:latin typeface="Arial"/>
                <a:cs typeface="Arial"/>
              </a:rPr>
              <a:t>translation </a:t>
            </a:r>
            <a:r>
              <a:rPr sz="2800" spc="-5" dirty="0">
                <a:latin typeface="Arial"/>
                <a:cs typeface="Arial"/>
              </a:rPr>
              <a:t>termination  </a:t>
            </a:r>
            <a:r>
              <a:rPr sz="2800" dirty="0">
                <a:latin typeface="Arial"/>
                <a:cs typeface="Arial"/>
              </a:rPr>
              <a:t>(stop)</a:t>
            </a:r>
            <a:r>
              <a:rPr sz="2800" spc="-5" dirty="0">
                <a:latin typeface="Arial"/>
                <a:cs typeface="Arial"/>
              </a:rPr>
              <a:t> codon.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93791" y="1479803"/>
            <a:ext cx="5747004" cy="4288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40626" y="6267399"/>
            <a:ext cx="1768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Krebs </a:t>
            </a:r>
            <a:r>
              <a:rPr sz="1800" i="1" spc="-15" dirty="0">
                <a:latin typeface="Georgia"/>
                <a:cs typeface="Georgia"/>
              </a:rPr>
              <a:t>et </a:t>
            </a:r>
            <a:r>
              <a:rPr sz="1800" i="1" spc="-40" dirty="0">
                <a:latin typeface="Georgia"/>
                <a:cs typeface="Georgia"/>
              </a:rPr>
              <a:t>al</a:t>
            </a:r>
            <a:r>
              <a:rPr sz="1800" spc="-40" dirty="0">
                <a:latin typeface="Play"/>
                <a:cs typeface="Play"/>
              </a:rPr>
              <a:t>.,</a:t>
            </a:r>
            <a:r>
              <a:rPr sz="1800" spc="-5" dirty="0">
                <a:latin typeface="Play"/>
                <a:cs typeface="Play"/>
              </a:rPr>
              <a:t> </a:t>
            </a:r>
            <a:r>
              <a:rPr sz="1800" spc="-40" dirty="0">
                <a:latin typeface="Arial"/>
                <a:cs typeface="Arial"/>
              </a:rPr>
              <a:t>2011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7064" y="253746"/>
            <a:ext cx="5821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FRAME SHIFT</a:t>
            </a:r>
            <a:r>
              <a:rPr spc="-140" dirty="0"/>
              <a:t> </a:t>
            </a:r>
            <a:r>
              <a:rPr spc="-60" dirty="0"/>
              <a:t>MUTATIONS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775441"/>
            <a:ext cx="10834370" cy="5827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This </a:t>
            </a:r>
            <a:r>
              <a:rPr sz="2800" dirty="0">
                <a:latin typeface="Arial"/>
                <a:cs typeface="Arial"/>
              </a:rPr>
              <a:t>type </a:t>
            </a:r>
            <a:r>
              <a:rPr sz="2800" spc="-5" dirty="0">
                <a:latin typeface="Arial"/>
                <a:cs typeface="Arial"/>
              </a:rPr>
              <a:t>of mutation occurs when </a:t>
            </a:r>
            <a:r>
              <a:rPr sz="2800" dirty="0">
                <a:latin typeface="Arial"/>
                <a:cs typeface="Arial"/>
              </a:rPr>
              <a:t>the addition </a:t>
            </a:r>
            <a:r>
              <a:rPr sz="2800" spc="-5" dirty="0">
                <a:latin typeface="Arial"/>
                <a:cs typeface="Arial"/>
              </a:rPr>
              <a:t>or </a:t>
            </a:r>
            <a:r>
              <a:rPr sz="2800" dirty="0">
                <a:latin typeface="Arial"/>
                <a:cs typeface="Arial"/>
              </a:rPr>
              <a:t>loss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0" dirty="0">
                <a:latin typeface="Arial"/>
                <a:cs typeface="Arial"/>
              </a:rPr>
              <a:t>DNA  </a:t>
            </a:r>
            <a:r>
              <a:rPr sz="2800" dirty="0">
                <a:latin typeface="Arial"/>
                <a:cs typeface="Arial"/>
              </a:rPr>
              <a:t>bases </a:t>
            </a:r>
            <a:r>
              <a:rPr sz="2800" spc="-5" dirty="0">
                <a:latin typeface="Arial"/>
                <a:cs typeface="Arial"/>
              </a:rPr>
              <a:t>changes a </a:t>
            </a:r>
            <a:r>
              <a:rPr sz="2800" dirty="0">
                <a:latin typeface="Arial"/>
                <a:cs typeface="Arial"/>
              </a:rPr>
              <a:t>gene' </a:t>
            </a:r>
            <a:r>
              <a:rPr sz="2800" spc="-5" dirty="0">
                <a:latin typeface="Arial"/>
                <a:cs typeface="Arial"/>
              </a:rPr>
              <a:t>s reading </a:t>
            </a:r>
            <a:r>
              <a:rPr sz="2800" dirty="0">
                <a:latin typeface="Arial"/>
                <a:cs typeface="Arial"/>
              </a:rPr>
              <a:t>frame. </a:t>
            </a:r>
            <a:r>
              <a:rPr sz="2800" spc="-5" dirty="0">
                <a:latin typeface="Arial"/>
                <a:cs typeface="Arial"/>
              </a:rPr>
              <a:t>A reading frame </a:t>
            </a:r>
            <a:r>
              <a:rPr sz="2800" dirty="0">
                <a:latin typeface="Arial"/>
                <a:cs typeface="Arial"/>
              </a:rPr>
              <a:t>consists  of </a:t>
            </a:r>
            <a:r>
              <a:rPr sz="2800" spc="-5" dirty="0">
                <a:latin typeface="Arial"/>
                <a:cs typeface="Arial"/>
              </a:rPr>
              <a:t>3 </a:t>
            </a:r>
            <a:r>
              <a:rPr sz="2800" dirty="0">
                <a:latin typeface="Arial"/>
                <a:cs typeface="Arial"/>
              </a:rPr>
              <a:t>bases, each code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one </a:t>
            </a:r>
            <a:r>
              <a:rPr sz="2800" spc="-5" dirty="0">
                <a:latin typeface="Arial"/>
                <a:cs typeface="Arial"/>
              </a:rPr>
              <a:t>amino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acid.</a:t>
            </a:r>
            <a:endParaRPr sz="2800">
              <a:latin typeface="Arial"/>
              <a:cs typeface="Arial"/>
            </a:endParaRPr>
          </a:p>
          <a:p>
            <a:pPr marL="355600" marR="23495" indent="-342900" algn="just">
              <a:lnSpc>
                <a:spcPct val="15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 frame shift mutation shifts the grouping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these bases </a:t>
            </a:r>
            <a:r>
              <a:rPr sz="2800" dirty="0">
                <a:latin typeface="Arial"/>
                <a:cs typeface="Arial"/>
              </a:rPr>
              <a:t>and  changes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code </a:t>
            </a:r>
            <a:r>
              <a:rPr sz="2800" spc="-5" dirty="0">
                <a:latin typeface="Arial"/>
                <a:cs typeface="Arial"/>
              </a:rPr>
              <a:t>for amino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acids.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235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resulting </a:t>
            </a:r>
            <a:r>
              <a:rPr sz="2800" dirty="0">
                <a:latin typeface="Arial"/>
                <a:cs typeface="Arial"/>
              </a:rPr>
              <a:t>protein </a:t>
            </a:r>
            <a:r>
              <a:rPr sz="2800" spc="-5" dirty="0">
                <a:latin typeface="Arial"/>
                <a:cs typeface="Arial"/>
              </a:rPr>
              <a:t>is usually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nonfunctional.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2350"/>
              </a:spcBef>
            </a:pPr>
            <a:r>
              <a:rPr sz="2800" dirty="0">
                <a:latin typeface="Arial"/>
                <a:cs typeface="Arial"/>
              </a:rPr>
              <a:t>Insertions and </a:t>
            </a:r>
            <a:r>
              <a:rPr sz="2800" spc="-5" dirty="0">
                <a:latin typeface="Arial"/>
                <a:cs typeface="Arial"/>
              </a:rPr>
              <a:t>deletion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all be frame shift</a:t>
            </a:r>
            <a:r>
              <a:rPr sz="2800" spc="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mutations.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Arial"/>
              <a:cs typeface="Arial"/>
            </a:endParaRPr>
          </a:p>
          <a:p>
            <a:pPr marR="25400" algn="r">
              <a:lnSpc>
                <a:spcPct val="100000"/>
              </a:lnSpc>
              <a:spcBef>
                <a:spcPts val="2410"/>
              </a:spcBef>
            </a:pPr>
            <a:r>
              <a:rPr sz="2000" dirty="0">
                <a:latin typeface="Arial"/>
                <a:cs typeface="Arial"/>
              </a:rPr>
              <a:t>Gardner </a:t>
            </a:r>
            <a:r>
              <a:rPr sz="2000" i="1" dirty="0">
                <a:latin typeface="Arial"/>
                <a:cs typeface="Arial"/>
              </a:rPr>
              <a:t>et al</a:t>
            </a:r>
            <a:r>
              <a:rPr sz="2000" dirty="0">
                <a:latin typeface="Arial"/>
                <a:cs typeface="Arial"/>
              </a:rPr>
              <a:t>.,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2011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59435"/>
            <a:ext cx="63093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FRAMESHIFT</a:t>
            </a:r>
            <a:r>
              <a:rPr sz="4000" spc="-90" dirty="0"/>
              <a:t> </a:t>
            </a:r>
            <a:r>
              <a:rPr sz="4000" spc="-75" dirty="0"/>
              <a:t>MUTATIONS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575816" y="1575816"/>
            <a:ext cx="8580120" cy="4524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23175" y="6481368"/>
            <a:ext cx="4312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https://ghr.nlm.nih.gov/mutationsandhealth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2505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INSE</a:t>
            </a:r>
            <a:r>
              <a:rPr spc="-65" dirty="0"/>
              <a:t>R</a:t>
            </a:r>
            <a:r>
              <a:rPr dirty="0"/>
              <a:t>TI</a:t>
            </a:r>
            <a:r>
              <a:rPr spc="-15" dirty="0"/>
              <a:t>O</a:t>
            </a:r>
            <a:r>
              <a:rPr spc="-5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0227" y="1290345"/>
            <a:ext cx="4524375" cy="386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2800" spc="-10" dirty="0">
                <a:latin typeface="Arial"/>
                <a:cs typeface="Arial"/>
              </a:rPr>
              <a:t>An </a:t>
            </a:r>
            <a:r>
              <a:rPr sz="2800" spc="-5" dirty="0">
                <a:latin typeface="Arial"/>
                <a:cs typeface="Arial"/>
              </a:rPr>
              <a:t>insertion </a:t>
            </a:r>
            <a:r>
              <a:rPr sz="2800" dirty="0">
                <a:latin typeface="Arial"/>
                <a:cs typeface="Arial"/>
              </a:rPr>
              <a:t>changes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number of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dirty="0">
                <a:latin typeface="Arial"/>
                <a:cs typeface="Arial"/>
              </a:rPr>
              <a:t>bases </a:t>
            </a:r>
            <a:r>
              <a:rPr sz="2800" spc="-5" dirty="0">
                <a:latin typeface="Arial"/>
                <a:cs typeface="Arial"/>
              </a:rPr>
              <a:t>in a  </a:t>
            </a:r>
            <a:r>
              <a:rPr sz="2800" dirty="0">
                <a:latin typeface="Arial"/>
                <a:cs typeface="Arial"/>
              </a:rPr>
              <a:t>gene by adding </a:t>
            </a:r>
            <a:r>
              <a:rPr sz="2800" spc="-5" dirty="0">
                <a:latin typeface="Arial"/>
                <a:cs typeface="Arial"/>
              </a:rPr>
              <a:t>a piece </a:t>
            </a:r>
            <a:r>
              <a:rPr sz="2800" spc="-15" dirty="0">
                <a:latin typeface="Arial"/>
                <a:cs typeface="Arial"/>
              </a:rPr>
              <a:t>of  </a:t>
            </a:r>
            <a:r>
              <a:rPr sz="2800" spc="-5" dirty="0">
                <a:latin typeface="Arial"/>
                <a:cs typeface="Arial"/>
              </a:rPr>
              <a:t>DNA. As a result, </a:t>
            </a:r>
            <a:r>
              <a:rPr sz="2800" spc="-10" dirty="0">
                <a:latin typeface="Arial"/>
                <a:cs typeface="Arial"/>
              </a:rPr>
              <a:t>the protein  </a:t>
            </a:r>
            <a:r>
              <a:rPr sz="2800" spc="-5" dirty="0">
                <a:latin typeface="Arial"/>
                <a:cs typeface="Arial"/>
              </a:rPr>
              <a:t>coded by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gene may </a:t>
            </a:r>
            <a:r>
              <a:rPr sz="2800" spc="5" dirty="0">
                <a:latin typeface="Arial"/>
                <a:cs typeface="Arial"/>
              </a:rPr>
              <a:t>not  </a:t>
            </a:r>
            <a:r>
              <a:rPr sz="2800" dirty="0">
                <a:latin typeface="Arial"/>
                <a:cs typeface="Arial"/>
              </a:rPr>
              <a:t>function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properly.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89803" y="1333500"/>
            <a:ext cx="5492496" cy="412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59243" y="6388404"/>
            <a:ext cx="47961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https://ghr.nlm.nih.gov/mutationsandhealth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254253"/>
            <a:ext cx="2312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DELETION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6971" y="1068704"/>
            <a:ext cx="22809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1019810" algn="l"/>
              </a:tabLst>
            </a:pPr>
            <a:r>
              <a:rPr sz="2800" spc="-5" dirty="0">
                <a:latin typeface="Arial"/>
                <a:cs typeface="Arial"/>
              </a:rPr>
              <a:t>A	d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ti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9871" y="1495424"/>
            <a:ext cx="40309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94155" algn="l"/>
                <a:tab pos="2062480" algn="l"/>
                <a:tab pos="3065145" algn="l"/>
              </a:tabLst>
            </a:pP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m</a:t>
            </a:r>
            <a:r>
              <a:rPr sz="2800" spc="5" dirty="0">
                <a:latin typeface="Arial"/>
                <a:cs typeface="Arial"/>
              </a:rPr>
              <a:t>b</a:t>
            </a:r>
            <a:r>
              <a:rPr sz="2800" spc="-5" dirty="0">
                <a:latin typeface="Arial"/>
                <a:cs typeface="Arial"/>
              </a:rPr>
              <a:t>er</a:t>
            </a:r>
            <a:r>
              <a:rPr sz="2800" dirty="0">
                <a:latin typeface="Arial"/>
                <a:cs typeface="Arial"/>
              </a:rPr>
              <a:t>	o</a:t>
            </a:r>
            <a:r>
              <a:rPr sz="2800" spc="-5" dirty="0">
                <a:latin typeface="Arial"/>
                <a:cs typeface="Arial"/>
              </a:rPr>
              <a:t>f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DNA</a:t>
            </a:r>
            <a:r>
              <a:rPr sz="2800" dirty="0">
                <a:latin typeface="Arial"/>
                <a:cs typeface="Arial"/>
              </a:rPr>
              <a:t>	bases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60852" y="1068704"/>
            <a:ext cx="23164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95"/>
              </a:spcBef>
              <a:tabLst>
                <a:tab pos="1795145" algn="l"/>
              </a:tabLst>
            </a:pPr>
            <a:r>
              <a:rPr sz="2800" dirty="0">
                <a:latin typeface="Arial"/>
                <a:cs typeface="Arial"/>
              </a:rPr>
              <a:t>change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by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6971" y="1836572"/>
            <a:ext cx="5018405" cy="454977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965" algn="just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Arial"/>
                <a:cs typeface="Arial"/>
              </a:rPr>
              <a:t>removing a piece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DNA.</a:t>
            </a:r>
            <a:endParaRPr sz="2800">
              <a:latin typeface="Arial"/>
              <a:cs typeface="Arial"/>
            </a:endParaRPr>
          </a:p>
          <a:p>
            <a:pPr marL="354965" marR="5715" indent="-342900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Small </a:t>
            </a:r>
            <a:r>
              <a:rPr sz="2800" dirty="0">
                <a:latin typeface="Arial"/>
                <a:cs typeface="Arial"/>
              </a:rPr>
              <a:t>deletion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remove  one or </a:t>
            </a:r>
            <a:r>
              <a:rPr sz="2800" spc="-5" dirty="0">
                <a:latin typeface="Arial"/>
                <a:cs typeface="Arial"/>
              </a:rPr>
              <a:t>few </a:t>
            </a:r>
            <a:r>
              <a:rPr sz="2800" dirty="0">
                <a:latin typeface="Arial"/>
                <a:cs typeface="Arial"/>
              </a:rPr>
              <a:t>base </a:t>
            </a:r>
            <a:r>
              <a:rPr sz="2800" spc="-5" dirty="0">
                <a:latin typeface="Arial"/>
                <a:cs typeface="Arial"/>
              </a:rPr>
              <a:t>pairs within  a gene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Larger deletions </a:t>
            </a:r>
            <a:r>
              <a:rPr sz="2800" spc="-5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remove  one entire gene or several  neighboring genes. </a:t>
            </a:r>
            <a:r>
              <a:rPr sz="2800" spc="-5" dirty="0">
                <a:latin typeface="Arial"/>
                <a:cs typeface="Arial"/>
              </a:rPr>
              <a:t>The  deleted DNA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5" dirty="0">
                <a:latin typeface="Arial"/>
                <a:cs typeface="Arial"/>
              </a:rPr>
              <a:t>alter </a:t>
            </a:r>
            <a:r>
              <a:rPr sz="2800" spc="-10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function of </a:t>
            </a:r>
            <a:r>
              <a:rPr sz="2800" spc="-5" dirty="0">
                <a:latin typeface="Arial"/>
                <a:cs typeface="Arial"/>
              </a:rPr>
              <a:t>the resulting  </a:t>
            </a:r>
            <a:r>
              <a:rPr sz="2800" dirty="0">
                <a:latin typeface="Arial"/>
                <a:cs typeface="Arial"/>
              </a:rPr>
              <a:t>protein.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54040" y="1331975"/>
            <a:ext cx="5286756" cy="4390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856601" y="6267399"/>
            <a:ext cx="1744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krebs </a:t>
            </a:r>
            <a:r>
              <a:rPr sz="1800" i="1" dirty="0">
                <a:latin typeface="Arial"/>
                <a:cs typeface="Arial"/>
              </a:rPr>
              <a:t>et </a:t>
            </a:r>
            <a:r>
              <a:rPr sz="1800" i="1" spc="-5" dirty="0">
                <a:latin typeface="Arial"/>
                <a:cs typeface="Arial"/>
              </a:rPr>
              <a:t>al</a:t>
            </a:r>
            <a:r>
              <a:rPr sz="1800" spc="-5" dirty="0">
                <a:latin typeface="Play"/>
                <a:cs typeface="Play"/>
              </a:rPr>
              <a:t>.,</a:t>
            </a:r>
            <a:r>
              <a:rPr sz="1800" spc="-15" dirty="0">
                <a:latin typeface="Play"/>
                <a:cs typeface="Play"/>
              </a:rPr>
              <a:t> </a:t>
            </a:r>
            <a:r>
              <a:rPr sz="1800" i="1" spc="-40" dirty="0">
                <a:latin typeface="Arial"/>
                <a:cs typeface="Arial"/>
              </a:rPr>
              <a:t>2011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8503" y="1577491"/>
            <a:ext cx="8809355" cy="3482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Base </a:t>
            </a:r>
            <a:r>
              <a:rPr sz="2800" dirty="0">
                <a:latin typeface="Arial"/>
                <a:cs typeface="Arial"/>
              </a:rPr>
              <a:t>substitution </a:t>
            </a:r>
            <a:r>
              <a:rPr sz="2800" spc="-5" dirty="0">
                <a:latin typeface="Arial"/>
                <a:cs typeface="Arial"/>
              </a:rPr>
              <a:t>are mutation in which one </a:t>
            </a:r>
            <a:r>
              <a:rPr sz="2800" dirty="0">
                <a:latin typeface="Arial"/>
                <a:cs typeface="Arial"/>
              </a:rPr>
              <a:t>base pair is  </a:t>
            </a:r>
            <a:r>
              <a:rPr sz="2800" spc="-5" dirty="0">
                <a:latin typeface="Arial"/>
                <a:cs typeface="Arial"/>
              </a:rPr>
              <a:t>replaced by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another.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355"/>
              </a:spcBef>
            </a:pPr>
            <a:r>
              <a:rPr sz="2800" spc="-5" dirty="0">
                <a:latin typeface="Arial"/>
                <a:cs typeface="Arial"/>
              </a:rPr>
              <a:t>Base </a:t>
            </a:r>
            <a:r>
              <a:rPr sz="2800" dirty="0">
                <a:latin typeface="Arial"/>
                <a:cs typeface="Arial"/>
              </a:rPr>
              <a:t>substitutions </a:t>
            </a:r>
            <a:r>
              <a:rPr sz="2800" spc="-5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be divide </a:t>
            </a:r>
            <a:r>
              <a:rPr sz="2800" spc="-5" dirty="0">
                <a:latin typeface="Arial"/>
                <a:cs typeface="Arial"/>
              </a:rPr>
              <a:t>into two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subtype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2350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transition </a:t>
            </a:r>
            <a:r>
              <a:rPr sz="2800" spc="-5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2355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transversion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8682" y="464311"/>
            <a:ext cx="71710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BASE </a:t>
            </a:r>
            <a:r>
              <a:rPr spc="-5" dirty="0"/>
              <a:t>SUBSTITUTION</a:t>
            </a:r>
            <a:r>
              <a:rPr spc="-40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99193" y="6206439"/>
            <a:ext cx="22199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Griffiths </a:t>
            </a:r>
            <a:r>
              <a:rPr sz="2000" i="1" dirty="0">
                <a:latin typeface="Arial"/>
                <a:cs typeface="Arial"/>
              </a:rPr>
              <a:t>et al</a:t>
            </a:r>
            <a:r>
              <a:rPr sz="2000" dirty="0">
                <a:latin typeface="Arial"/>
                <a:cs typeface="Arial"/>
              </a:rPr>
              <a:t>.,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2002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642315"/>
            <a:ext cx="52400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TRANSITION</a:t>
            </a:r>
            <a:r>
              <a:rPr spc="-50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2043963"/>
            <a:ext cx="5603875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transition </a:t>
            </a:r>
            <a:r>
              <a:rPr sz="2800" spc="-5" dirty="0">
                <a:latin typeface="Arial"/>
                <a:cs typeface="Arial"/>
              </a:rPr>
              <a:t>is the replacement of a  base by the </a:t>
            </a:r>
            <a:r>
              <a:rPr sz="2800" dirty="0">
                <a:latin typeface="Arial"/>
                <a:cs typeface="Arial"/>
              </a:rPr>
              <a:t>other base of </a:t>
            </a:r>
            <a:r>
              <a:rPr sz="2800" spc="-5" dirty="0">
                <a:latin typeface="Arial"/>
                <a:cs typeface="Arial"/>
              </a:rPr>
              <a:t>the same  </a:t>
            </a:r>
            <a:r>
              <a:rPr sz="2800" dirty="0">
                <a:latin typeface="Arial"/>
                <a:cs typeface="Arial"/>
              </a:rPr>
              <a:t>chemical.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98792" y="1775460"/>
            <a:ext cx="3758184" cy="32247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49310" y="5766308"/>
            <a:ext cx="2002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Griffiths </a:t>
            </a:r>
            <a:r>
              <a:rPr sz="1800" i="1" dirty="0">
                <a:latin typeface="Arial"/>
                <a:cs typeface="Arial"/>
              </a:rPr>
              <a:t>et </a:t>
            </a:r>
            <a:r>
              <a:rPr sz="1800" i="1" spc="-5" dirty="0">
                <a:latin typeface="Arial"/>
                <a:cs typeface="Arial"/>
              </a:rPr>
              <a:t>al</a:t>
            </a:r>
            <a:r>
              <a:rPr sz="1800" spc="-5" dirty="0">
                <a:latin typeface="Arial"/>
                <a:cs typeface="Arial"/>
              </a:rPr>
              <a:t>.,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2002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5394"/>
            <a:ext cx="60782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TRANSVERSION</a:t>
            </a:r>
            <a:r>
              <a:rPr spc="-85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945872"/>
            <a:ext cx="5227320" cy="2587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transversion </a:t>
            </a:r>
            <a:r>
              <a:rPr sz="2800" spc="-5" dirty="0">
                <a:latin typeface="Arial"/>
                <a:cs typeface="Arial"/>
              </a:rPr>
              <a:t>is the opposite  the replacement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a base </a:t>
            </a:r>
            <a:r>
              <a:rPr sz="2800" dirty="0">
                <a:latin typeface="Arial"/>
                <a:cs typeface="Arial"/>
              </a:rPr>
              <a:t>of  one </a:t>
            </a:r>
            <a:r>
              <a:rPr sz="2800" spc="-5" dirty="0">
                <a:latin typeface="Arial"/>
                <a:cs typeface="Arial"/>
              </a:rPr>
              <a:t>chemical </a:t>
            </a:r>
            <a:r>
              <a:rPr sz="2800" dirty="0">
                <a:latin typeface="Arial"/>
                <a:cs typeface="Arial"/>
              </a:rPr>
              <a:t>category </a:t>
            </a:r>
            <a:r>
              <a:rPr sz="2800" spc="-10" dirty="0">
                <a:latin typeface="Arial"/>
                <a:cs typeface="Arial"/>
              </a:rPr>
              <a:t>by </a:t>
            </a:r>
            <a:r>
              <a:rPr sz="2800" spc="-5" dirty="0">
                <a:latin typeface="Arial"/>
                <a:cs typeface="Arial"/>
              </a:rPr>
              <a:t>a  </a:t>
            </a:r>
            <a:r>
              <a:rPr sz="2800" dirty="0">
                <a:latin typeface="Arial"/>
                <a:cs typeface="Arial"/>
              </a:rPr>
              <a:t>base of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other.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27647" y="2002535"/>
            <a:ext cx="4576572" cy="31897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376409" y="6416141"/>
            <a:ext cx="22205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Griffiths </a:t>
            </a:r>
            <a:r>
              <a:rPr sz="2000" i="1" dirty="0">
                <a:latin typeface="Arial"/>
                <a:cs typeface="Arial"/>
              </a:rPr>
              <a:t>et al</a:t>
            </a:r>
            <a:r>
              <a:rPr sz="2000" dirty="0">
                <a:latin typeface="Arial"/>
                <a:cs typeface="Arial"/>
              </a:rPr>
              <a:t>.,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2002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00965"/>
            <a:ext cx="89985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MOLECULAR </a:t>
            </a:r>
            <a:r>
              <a:rPr dirty="0"/>
              <a:t>MECHANISM </a:t>
            </a:r>
            <a:r>
              <a:rPr spc="-10" dirty="0"/>
              <a:t>OF</a:t>
            </a:r>
            <a:r>
              <a:rPr spc="-35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195342"/>
            <a:ext cx="11325860" cy="55397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Spontaneous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mutation</a:t>
            </a:r>
            <a:endParaRPr sz="2400">
              <a:latin typeface="Arial"/>
              <a:cs typeface="Arial"/>
            </a:endParaRPr>
          </a:p>
          <a:p>
            <a:pPr marL="1327785" lvl="1" indent="-457834">
              <a:lnSpc>
                <a:spcPct val="100000"/>
              </a:lnSpc>
              <a:spcBef>
                <a:spcPts val="480"/>
              </a:spcBef>
              <a:buFont typeface="Wingdings"/>
              <a:buChar char=""/>
              <a:tabLst>
                <a:tab pos="1327785" algn="l"/>
                <a:tab pos="1328420" algn="l"/>
              </a:tabLst>
            </a:pPr>
            <a:r>
              <a:rPr sz="2000" spc="-20" dirty="0">
                <a:latin typeface="Arial"/>
                <a:cs typeface="Arial"/>
              </a:rPr>
              <a:t>Tautomerism</a:t>
            </a:r>
            <a:endParaRPr sz="2000">
              <a:latin typeface="Arial"/>
              <a:cs typeface="Arial"/>
            </a:endParaRPr>
          </a:p>
          <a:p>
            <a:pPr marL="1327785" lvl="1" indent="-457834">
              <a:lnSpc>
                <a:spcPct val="100000"/>
              </a:lnSpc>
              <a:spcBef>
                <a:spcPts val="480"/>
              </a:spcBef>
              <a:buFont typeface="Wingdings"/>
              <a:buChar char=""/>
              <a:tabLst>
                <a:tab pos="1327785" algn="l"/>
                <a:tab pos="1328420" algn="l"/>
              </a:tabLst>
            </a:pPr>
            <a:r>
              <a:rPr sz="2000" dirty="0">
                <a:latin typeface="Arial"/>
                <a:cs typeface="Arial"/>
              </a:rPr>
              <a:t>Depurination</a:t>
            </a:r>
            <a:endParaRPr sz="2000">
              <a:latin typeface="Arial"/>
              <a:cs typeface="Arial"/>
            </a:endParaRPr>
          </a:p>
          <a:p>
            <a:pPr marL="1327785" lvl="1" indent="-457834">
              <a:lnSpc>
                <a:spcPct val="100000"/>
              </a:lnSpc>
              <a:spcBef>
                <a:spcPts val="484"/>
              </a:spcBef>
              <a:buFont typeface="Wingdings"/>
              <a:buChar char=""/>
              <a:tabLst>
                <a:tab pos="1327785" algn="l"/>
                <a:tab pos="1328420" algn="l"/>
              </a:tabLst>
            </a:pPr>
            <a:r>
              <a:rPr sz="2000" dirty="0">
                <a:latin typeface="Arial"/>
                <a:cs typeface="Arial"/>
              </a:rPr>
              <a:t>Deamination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Induced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mutation</a:t>
            </a:r>
            <a:endParaRPr sz="2400">
              <a:latin typeface="Arial"/>
              <a:cs typeface="Arial"/>
            </a:endParaRPr>
          </a:p>
          <a:p>
            <a:pPr marL="610235" indent="-140970">
              <a:lnSpc>
                <a:spcPct val="100000"/>
              </a:lnSpc>
              <a:spcBef>
                <a:spcPts val="580"/>
              </a:spcBef>
              <a:buSzPct val="95833"/>
              <a:buFont typeface="Wingdings"/>
              <a:buChar char=""/>
              <a:tabLst>
                <a:tab pos="610870" algn="l"/>
              </a:tabLst>
            </a:pPr>
            <a:r>
              <a:rPr sz="2400" spc="-5" dirty="0">
                <a:latin typeface="Arial"/>
                <a:cs typeface="Arial"/>
              </a:rPr>
              <a:t>Physical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mutagens</a:t>
            </a:r>
            <a:endParaRPr sz="2400">
              <a:latin typeface="Arial"/>
              <a:cs typeface="Arial"/>
            </a:endParaRPr>
          </a:p>
          <a:p>
            <a:pPr marL="87058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Radiation</a:t>
            </a:r>
            <a:endParaRPr sz="2000">
              <a:latin typeface="Arial"/>
              <a:cs typeface="Arial"/>
            </a:endParaRPr>
          </a:p>
          <a:p>
            <a:pPr marL="1327785" lvl="1" indent="-457834">
              <a:lnSpc>
                <a:spcPct val="100000"/>
              </a:lnSpc>
              <a:spcBef>
                <a:spcPts val="484"/>
              </a:spcBef>
              <a:buAutoNum type="alphaLcPeriod"/>
              <a:tabLst>
                <a:tab pos="1327785" algn="l"/>
                <a:tab pos="1328420" algn="l"/>
              </a:tabLst>
            </a:pPr>
            <a:r>
              <a:rPr sz="2000" dirty="0">
                <a:latin typeface="Arial"/>
                <a:cs typeface="Arial"/>
              </a:rPr>
              <a:t>Ionizing</a:t>
            </a:r>
            <a:endParaRPr sz="2000">
              <a:latin typeface="Arial"/>
              <a:cs typeface="Arial"/>
            </a:endParaRPr>
          </a:p>
          <a:p>
            <a:pPr marL="1327785" lvl="1" indent="-457834">
              <a:lnSpc>
                <a:spcPct val="100000"/>
              </a:lnSpc>
              <a:spcBef>
                <a:spcPts val="480"/>
              </a:spcBef>
              <a:buAutoNum type="alphaLcPeriod"/>
              <a:tabLst>
                <a:tab pos="1327785" algn="l"/>
                <a:tab pos="1328420" algn="l"/>
              </a:tabLst>
            </a:pPr>
            <a:r>
              <a:rPr sz="2000" dirty="0">
                <a:latin typeface="Arial"/>
                <a:cs typeface="Arial"/>
              </a:rPr>
              <a:t>Non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ionizing</a:t>
            </a:r>
            <a:endParaRPr sz="2000">
              <a:latin typeface="Arial"/>
              <a:cs typeface="Arial"/>
            </a:endParaRPr>
          </a:p>
          <a:p>
            <a:pPr marL="610235" indent="-140970">
              <a:lnSpc>
                <a:spcPct val="100000"/>
              </a:lnSpc>
              <a:spcBef>
                <a:spcPts val="570"/>
              </a:spcBef>
              <a:buSzPct val="95833"/>
              <a:buFont typeface="Wingdings"/>
              <a:buChar char=""/>
              <a:tabLst>
                <a:tab pos="610870" algn="l"/>
              </a:tabLst>
            </a:pPr>
            <a:r>
              <a:rPr sz="2400" spc="-5" dirty="0">
                <a:latin typeface="Arial"/>
                <a:cs typeface="Arial"/>
              </a:rPr>
              <a:t>Heat</a:t>
            </a:r>
            <a:endParaRPr sz="2400">
              <a:latin typeface="Arial"/>
              <a:cs typeface="Arial"/>
            </a:endParaRPr>
          </a:p>
          <a:p>
            <a:pPr marL="610235" indent="-140970">
              <a:lnSpc>
                <a:spcPct val="100000"/>
              </a:lnSpc>
              <a:spcBef>
                <a:spcPts val="580"/>
              </a:spcBef>
              <a:buSzPct val="95833"/>
              <a:buFont typeface="Wingdings"/>
              <a:buChar char=""/>
              <a:tabLst>
                <a:tab pos="610870" algn="l"/>
              </a:tabLst>
            </a:pPr>
            <a:r>
              <a:rPr sz="2400" spc="-5" dirty="0">
                <a:latin typeface="Arial"/>
                <a:cs typeface="Arial"/>
              </a:rPr>
              <a:t>Chemical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mutagens</a:t>
            </a:r>
            <a:endParaRPr sz="2400">
              <a:latin typeface="Arial"/>
              <a:cs typeface="Arial"/>
            </a:endParaRPr>
          </a:p>
          <a:p>
            <a:pPr marL="870585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Arial"/>
                <a:cs typeface="Arial"/>
              </a:rPr>
              <a:t>Base analogs, alkylating agent, intercalating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agent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Arial"/>
              <a:cs typeface="Arial"/>
            </a:endParaRPr>
          </a:p>
          <a:p>
            <a:pPr marL="654304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https://ghr.nlm.nih.gov/mutationsandhealth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548767"/>
            <a:ext cx="26206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SYNOPSIS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88340" y="1509801"/>
            <a:ext cx="8451850" cy="463486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INTRODUCTION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Arial"/>
                <a:cs typeface="Arial"/>
              </a:rPr>
              <a:t>HISTORY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TYPES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60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GENE </a:t>
            </a:r>
            <a:r>
              <a:rPr sz="2800" spc="-60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TYPES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0" dirty="0">
                <a:latin typeface="Arial"/>
                <a:cs typeface="Arial"/>
              </a:rPr>
              <a:t>GENE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60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MOLECULAR MECHANISM OF </a:t>
            </a:r>
            <a:r>
              <a:rPr sz="2800" spc="-10" dirty="0">
                <a:latin typeface="Arial"/>
                <a:cs typeface="Arial"/>
              </a:rPr>
              <a:t>GENE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spc="-60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EFFECT OF </a:t>
            </a:r>
            <a:r>
              <a:rPr sz="2800" spc="-10" dirty="0">
                <a:latin typeface="Arial"/>
                <a:cs typeface="Arial"/>
              </a:rPr>
              <a:t>GENE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60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RECENT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RESEARCH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REFERENCES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728598"/>
            <a:ext cx="59423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SPONTANEOUS</a:t>
            </a:r>
            <a:r>
              <a:rPr spc="-80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5844" y="1904771"/>
            <a:ext cx="10373360" cy="311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415">
              <a:lnSpc>
                <a:spcPct val="150000"/>
              </a:lnSpc>
              <a:spcBef>
                <a:spcPts val="100"/>
              </a:spcBef>
              <a:tabLst>
                <a:tab pos="2381250" algn="l"/>
                <a:tab pos="4016375" algn="l"/>
                <a:tab pos="4801235" algn="l"/>
                <a:tab pos="5941060" algn="l"/>
                <a:tab pos="7119620" algn="l"/>
                <a:tab pos="8162290" algn="l"/>
                <a:tab pos="9850755" algn="l"/>
              </a:tabLst>
            </a:pPr>
            <a:r>
              <a:rPr sz="2800" spc="-15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nt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spc="1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mu</a:t>
            </a:r>
            <a:r>
              <a:rPr sz="2800" spc="1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at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	ar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whi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1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tu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spc="-204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,</a:t>
            </a:r>
            <a:r>
              <a:rPr sz="2800" dirty="0">
                <a:latin typeface="Arial"/>
                <a:cs typeface="Arial"/>
              </a:rPr>
              <a:t>	not  through </a:t>
            </a:r>
            <a:r>
              <a:rPr sz="2800" spc="-5" dirty="0">
                <a:latin typeface="Arial"/>
                <a:cs typeface="Arial"/>
              </a:rPr>
              <a:t>the action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a mutagenic agent, </a:t>
            </a:r>
            <a:r>
              <a:rPr sz="2800" dirty="0">
                <a:latin typeface="Arial"/>
                <a:cs typeface="Arial"/>
              </a:rPr>
              <a:t>they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arise through</a:t>
            </a:r>
            <a:r>
              <a:rPr sz="2800" spc="1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  <a:p>
            <a:pPr marL="926465" indent="-457834">
              <a:lnSpc>
                <a:spcPct val="100000"/>
              </a:lnSpc>
              <a:spcBef>
                <a:spcPts val="2120"/>
              </a:spcBef>
              <a:buFont typeface="Wingdings"/>
              <a:buChar char=""/>
              <a:tabLst>
                <a:tab pos="926465" algn="l"/>
                <a:tab pos="927100" algn="l"/>
              </a:tabLst>
            </a:pPr>
            <a:r>
              <a:rPr sz="2400" dirty="0">
                <a:latin typeface="Arial"/>
                <a:cs typeface="Arial"/>
              </a:rPr>
              <a:t>Errors </a:t>
            </a:r>
            <a:r>
              <a:rPr sz="2400" spc="-5" dirty="0">
                <a:latin typeface="Arial"/>
                <a:cs typeface="Arial"/>
              </a:rPr>
              <a:t>in DNA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replication</a:t>
            </a:r>
            <a:endParaRPr sz="2400">
              <a:latin typeface="Arial"/>
              <a:cs typeface="Arial"/>
            </a:endParaRPr>
          </a:p>
          <a:p>
            <a:pPr marL="926465" marR="5080" indent="-457200">
              <a:lnSpc>
                <a:spcPct val="150000"/>
              </a:lnSpc>
              <a:spcBef>
                <a:spcPts val="575"/>
              </a:spcBef>
              <a:buFont typeface="Wingdings"/>
              <a:buChar char=""/>
              <a:tabLst>
                <a:tab pos="926465" algn="l"/>
                <a:tab pos="927100" algn="l"/>
                <a:tab pos="2946400" algn="l"/>
                <a:tab pos="4421505" algn="l"/>
                <a:tab pos="4897120" algn="l"/>
                <a:tab pos="5287645" algn="l"/>
                <a:tab pos="6901180" algn="l"/>
                <a:tab pos="7901305" algn="l"/>
                <a:tab pos="8462645" algn="l"/>
                <a:tab pos="9718675" algn="l"/>
              </a:tabLst>
            </a:pPr>
            <a:r>
              <a:rPr sz="2400" spc="-5" dirty="0">
                <a:latin typeface="Arial"/>
                <a:cs typeface="Arial"/>
              </a:rPr>
              <a:t>S</a:t>
            </a:r>
            <a:r>
              <a:rPr sz="2400" spc="-1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ntane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us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ter</a:t>
            </a:r>
            <a:r>
              <a:rPr sz="2400" spc="-5" dirty="0">
                <a:latin typeface="Arial"/>
                <a:cs typeface="Arial"/>
              </a:rPr>
              <a:t>at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nucleotide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10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	a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existing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DNA  </a:t>
            </a:r>
            <a:r>
              <a:rPr sz="2400" spc="-5" dirty="0">
                <a:latin typeface="Arial"/>
                <a:cs typeface="Arial"/>
              </a:rPr>
              <a:t>molecule.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36205" y="6246672"/>
            <a:ext cx="3187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Malacinski and </a:t>
            </a:r>
            <a:r>
              <a:rPr sz="1800" spc="-15" dirty="0">
                <a:latin typeface="Arial"/>
                <a:cs typeface="Arial"/>
              </a:rPr>
              <a:t>Freifelder,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1998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31470"/>
            <a:ext cx="59423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SPONTANEOUS</a:t>
            </a:r>
            <a:r>
              <a:rPr spc="-80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/>
          <p:nvPr/>
        </p:nvSpPr>
        <p:spPr>
          <a:xfrm>
            <a:off x="8686800" y="1399032"/>
            <a:ext cx="3061716" cy="1565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686800" y="3034283"/>
            <a:ext cx="3200400" cy="3450590"/>
            <a:chOff x="8686800" y="3034283"/>
            <a:chExt cx="3200400" cy="3450590"/>
          </a:xfrm>
        </p:grpSpPr>
        <p:sp>
          <p:nvSpPr>
            <p:cNvPr id="5" name="object 5"/>
            <p:cNvSpPr/>
            <p:nvPr/>
          </p:nvSpPr>
          <p:spPr>
            <a:xfrm>
              <a:off x="8686800" y="3034283"/>
              <a:ext cx="3200400" cy="166268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14232" y="4669535"/>
              <a:ext cx="2465831" cy="181508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43839" y="1301623"/>
            <a:ext cx="9756140" cy="5472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704339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25" dirty="0">
                <a:solidFill>
                  <a:srgbClr val="FF0000"/>
                </a:solidFill>
                <a:latin typeface="Arial"/>
                <a:cs typeface="Arial"/>
              </a:rPr>
              <a:t>Tautomerism</a:t>
            </a:r>
            <a:r>
              <a:rPr sz="2800" spc="-25" dirty="0">
                <a:latin typeface="Arial"/>
                <a:cs typeface="Arial"/>
              </a:rPr>
              <a:t>-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base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changed by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repositioning of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hydrogen atom, altering </a:t>
            </a:r>
            <a:r>
              <a:rPr sz="2800" spc="-5" dirty="0">
                <a:latin typeface="Arial"/>
                <a:cs typeface="Arial"/>
              </a:rPr>
              <a:t>the  hydrogen </a:t>
            </a:r>
            <a:r>
              <a:rPr sz="2800" dirty="0">
                <a:latin typeface="Arial"/>
                <a:cs typeface="Arial"/>
              </a:rPr>
              <a:t>bonding pattern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that bases,  </a:t>
            </a:r>
            <a:r>
              <a:rPr sz="2800" spc="-5" dirty="0">
                <a:latin typeface="Arial"/>
                <a:cs typeface="Arial"/>
              </a:rPr>
              <a:t>resulting in an </a:t>
            </a:r>
            <a:r>
              <a:rPr sz="2800" dirty="0">
                <a:latin typeface="Arial"/>
                <a:cs typeface="Arial"/>
              </a:rPr>
              <a:t>incorrect base </a:t>
            </a:r>
            <a:r>
              <a:rPr sz="2800" spc="-5" dirty="0">
                <a:latin typeface="Arial"/>
                <a:cs typeface="Arial"/>
              </a:rPr>
              <a:t>pairing</a:t>
            </a:r>
            <a:r>
              <a:rPr sz="2800" spc="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replication.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Arial"/>
              <a:buChar char="•"/>
            </a:pPr>
            <a:endParaRPr sz="4050">
              <a:latin typeface="Arial"/>
              <a:cs typeface="Arial"/>
            </a:endParaRPr>
          </a:p>
          <a:p>
            <a:pPr marL="355600" marR="1706245" indent="-342900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Depurination</a:t>
            </a:r>
            <a:r>
              <a:rPr sz="2800" dirty="0">
                <a:latin typeface="Arial"/>
                <a:cs typeface="Arial"/>
              </a:rPr>
              <a:t>- Loss of purine base </a:t>
            </a:r>
            <a:r>
              <a:rPr sz="2800" spc="-5" dirty="0">
                <a:latin typeface="Arial"/>
                <a:cs typeface="Arial"/>
              </a:rPr>
              <a:t>(A </a:t>
            </a:r>
            <a:r>
              <a:rPr sz="2800" dirty="0">
                <a:latin typeface="Arial"/>
                <a:cs typeface="Arial"/>
              </a:rPr>
              <a:t>or </a:t>
            </a:r>
            <a:r>
              <a:rPr sz="2800" spc="-5" dirty="0">
                <a:latin typeface="Arial"/>
                <a:cs typeface="Arial"/>
              </a:rPr>
              <a:t>G) </a:t>
            </a:r>
            <a:r>
              <a:rPr sz="2800" spc="-15" dirty="0">
                <a:latin typeface="Arial"/>
                <a:cs typeface="Arial"/>
              </a:rPr>
              <a:t>to  </a:t>
            </a:r>
            <a:r>
              <a:rPr sz="2800" dirty="0">
                <a:latin typeface="Arial"/>
                <a:cs typeface="Arial"/>
              </a:rPr>
              <a:t>form </a:t>
            </a:r>
            <a:r>
              <a:rPr sz="2800" spc="-5" dirty="0">
                <a:latin typeface="Arial"/>
                <a:cs typeface="Arial"/>
              </a:rPr>
              <a:t>an apurinic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site.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Arial"/>
              <a:buChar char="•"/>
            </a:pPr>
            <a:endParaRPr sz="4050">
              <a:latin typeface="Arial"/>
              <a:cs typeface="Arial"/>
            </a:endParaRPr>
          </a:p>
          <a:p>
            <a:pPr marL="355600" marR="1706245" indent="-342900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Deamination</a:t>
            </a:r>
            <a:r>
              <a:rPr sz="2800" dirty="0">
                <a:latin typeface="Arial"/>
                <a:cs typeface="Arial"/>
              </a:rPr>
              <a:t>- Hydrolysis </a:t>
            </a:r>
            <a:r>
              <a:rPr sz="2800" spc="-5" dirty="0">
                <a:latin typeface="Arial"/>
                <a:cs typeface="Arial"/>
              </a:rPr>
              <a:t>changes a </a:t>
            </a:r>
            <a:r>
              <a:rPr sz="2800" dirty="0">
                <a:latin typeface="Arial"/>
                <a:cs typeface="Arial"/>
              </a:rPr>
              <a:t>normal base  </a:t>
            </a:r>
            <a:r>
              <a:rPr sz="2800" spc="-5" dirty="0">
                <a:latin typeface="Arial"/>
                <a:cs typeface="Arial"/>
              </a:rPr>
              <a:t>to an a typical base containing a </a:t>
            </a:r>
            <a:r>
              <a:rPr sz="2800" dirty="0">
                <a:latin typeface="Arial"/>
                <a:cs typeface="Arial"/>
              </a:rPr>
              <a:t>keto </a:t>
            </a:r>
            <a:r>
              <a:rPr sz="2800" spc="-5" dirty="0">
                <a:latin typeface="Arial"/>
                <a:cs typeface="Arial"/>
              </a:rPr>
              <a:t>group in  place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the original amino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acid.</a:t>
            </a:r>
            <a:endParaRPr sz="2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075"/>
              </a:spcBef>
            </a:pPr>
            <a:r>
              <a:rPr sz="1800" spc="-5" dirty="0">
                <a:latin typeface="Arial"/>
                <a:cs typeface="Arial"/>
              </a:rPr>
              <a:t>Malacinski and </a:t>
            </a:r>
            <a:r>
              <a:rPr sz="1800" spc="-15" dirty="0">
                <a:latin typeface="Arial"/>
                <a:cs typeface="Arial"/>
              </a:rPr>
              <a:t>Freifelder,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1998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275335"/>
            <a:ext cx="45535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INDUCED</a:t>
            </a:r>
            <a:r>
              <a:rPr spc="-90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During </a:t>
            </a:r>
            <a:r>
              <a:rPr dirty="0"/>
              <a:t>its </a:t>
            </a:r>
            <a:r>
              <a:rPr spc="-5" dirty="0"/>
              <a:t>lifetime, an organism </a:t>
            </a:r>
            <a:r>
              <a:rPr dirty="0"/>
              <a:t>may </a:t>
            </a:r>
            <a:r>
              <a:rPr spc="-5" dirty="0"/>
              <a:t>be exposed </a:t>
            </a:r>
            <a:r>
              <a:rPr dirty="0"/>
              <a:t>to </a:t>
            </a:r>
            <a:r>
              <a:rPr spc="-5" dirty="0"/>
              <a:t>a variety of physical, </a:t>
            </a:r>
            <a:r>
              <a:rPr dirty="0"/>
              <a:t>chemical,  </a:t>
            </a:r>
            <a:r>
              <a:rPr spc="-5" dirty="0"/>
              <a:t>and biological agents capable </a:t>
            </a:r>
            <a:r>
              <a:rPr dirty="0"/>
              <a:t>of </a:t>
            </a:r>
            <a:r>
              <a:rPr spc="-5" dirty="0"/>
              <a:t>causing damage </a:t>
            </a:r>
            <a:r>
              <a:rPr dirty="0"/>
              <a:t>to its </a:t>
            </a:r>
            <a:r>
              <a:rPr spc="-5" dirty="0"/>
              <a:t>genetic</a:t>
            </a:r>
            <a:r>
              <a:rPr spc="160" dirty="0"/>
              <a:t> </a:t>
            </a:r>
            <a:r>
              <a:rPr spc="-5" dirty="0"/>
              <a:t>material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/>
          </a:p>
          <a:p>
            <a:pPr marL="469900" marR="8796020" indent="-457200">
              <a:lnSpc>
                <a:spcPct val="120000"/>
              </a:lnSpc>
            </a:pPr>
            <a:r>
              <a:rPr spc="-5" dirty="0"/>
              <a:t>Physical</a:t>
            </a:r>
            <a:r>
              <a:rPr spc="-35" dirty="0"/>
              <a:t> </a:t>
            </a:r>
            <a:r>
              <a:rPr spc="-5" dirty="0"/>
              <a:t>mutagens  Radiation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0552" y="3021177"/>
            <a:ext cx="5876925" cy="192849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927100" indent="-457200">
              <a:lnSpc>
                <a:spcPct val="100000"/>
              </a:lnSpc>
              <a:spcBef>
                <a:spcPts val="580"/>
              </a:spcBef>
              <a:buAutoNum type="alphaLcPeriod"/>
              <a:tabLst>
                <a:tab pos="926465" algn="l"/>
                <a:tab pos="927100" algn="l"/>
              </a:tabLst>
            </a:pPr>
            <a:r>
              <a:rPr sz="2000" dirty="0">
                <a:latin typeface="Arial"/>
                <a:cs typeface="Arial"/>
              </a:rPr>
              <a:t>Ionizing (e.g. </a:t>
            </a:r>
            <a:r>
              <a:rPr sz="2000" spc="-25" dirty="0">
                <a:latin typeface="Arial"/>
                <a:cs typeface="Arial"/>
              </a:rPr>
              <a:t>X-ray, </a:t>
            </a:r>
            <a:r>
              <a:rPr sz="2000" dirty="0">
                <a:latin typeface="Arial"/>
                <a:cs typeface="Arial"/>
              </a:rPr>
              <a:t>gamma </a:t>
            </a:r>
            <a:r>
              <a:rPr sz="2000" spc="-40" dirty="0">
                <a:latin typeface="Arial"/>
                <a:cs typeface="Arial"/>
              </a:rPr>
              <a:t>ray, </a:t>
            </a:r>
            <a:r>
              <a:rPr sz="2000" dirty="0">
                <a:latin typeface="Arial"/>
                <a:cs typeface="Arial"/>
              </a:rPr>
              <a:t>cosmic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ray)</a:t>
            </a:r>
            <a:endParaRPr sz="2000">
              <a:latin typeface="Arial"/>
              <a:cs typeface="Arial"/>
            </a:endParaRPr>
          </a:p>
          <a:p>
            <a:pPr marL="927100" indent="-457200">
              <a:lnSpc>
                <a:spcPct val="100000"/>
              </a:lnSpc>
              <a:spcBef>
                <a:spcPts val="484"/>
              </a:spcBef>
              <a:buAutoNum type="alphaLcPeriod"/>
              <a:tabLst>
                <a:tab pos="926465" algn="l"/>
                <a:tab pos="927100" algn="l"/>
              </a:tabLst>
            </a:pPr>
            <a:r>
              <a:rPr sz="2000" dirty="0">
                <a:latin typeface="Arial"/>
                <a:cs typeface="Arial"/>
              </a:rPr>
              <a:t>Non ionizing (e.g. UV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ray)</a:t>
            </a:r>
            <a:endParaRPr sz="2000">
              <a:latin typeface="Arial"/>
              <a:cs typeface="Arial"/>
            </a:endParaRPr>
          </a:p>
          <a:p>
            <a:pPr marR="5213350" algn="r">
              <a:lnSpc>
                <a:spcPct val="100000"/>
              </a:lnSpc>
              <a:spcBef>
                <a:spcPts val="570"/>
              </a:spcBef>
            </a:pP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at</a:t>
            </a:r>
            <a:endParaRPr sz="2400">
              <a:latin typeface="Arial"/>
              <a:cs typeface="Arial"/>
            </a:endParaRPr>
          </a:p>
          <a:p>
            <a:pPr marR="5186045" algn="r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Arial"/>
                <a:cs typeface="Arial"/>
              </a:rPr>
              <a:t>a.</a:t>
            </a:r>
            <a:endParaRPr sz="2000">
              <a:latin typeface="Arial"/>
              <a:cs typeface="Arial"/>
            </a:endParaRPr>
          </a:p>
          <a:p>
            <a:pPr marR="5186045" algn="r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b.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74951" y="4192371"/>
            <a:ext cx="46513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Break the N-glycosidic bond in DNA  Result form apurinic site or base less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3352" y="4923682"/>
            <a:ext cx="3486785" cy="15621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latin typeface="Arial"/>
                <a:cs typeface="Arial"/>
              </a:rPr>
              <a:t>Chemical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mutagens</a:t>
            </a:r>
            <a:endParaRPr sz="2400">
              <a:latin typeface="Arial"/>
              <a:cs typeface="Arial"/>
            </a:endParaRPr>
          </a:p>
          <a:p>
            <a:pPr marL="1384300" indent="-457200">
              <a:lnSpc>
                <a:spcPct val="100000"/>
              </a:lnSpc>
              <a:spcBef>
                <a:spcPts val="480"/>
              </a:spcBef>
              <a:buAutoNum type="alphaLcPeriod"/>
              <a:tabLst>
                <a:tab pos="1383665" algn="l"/>
                <a:tab pos="1384300" algn="l"/>
              </a:tabLst>
            </a:pPr>
            <a:r>
              <a:rPr sz="2000" dirty="0">
                <a:latin typeface="Arial"/>
                <a:cs typeface="Arial"/>
              </a:rPr>
              <a:t>Base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analogs</a:t>
            </a:r>
            <a:endParaRPr sz="2000">
              <a:latin typeface="Arial"/>
              <a:cs typeface="Arial"/>
            </a:endParaRPr>
          </a:p>
          <a:p>
            <a:pPr marL="1384300" indent="-457200">
              <a:lnSpc>
                <a:spcPct val="100000"/>
              </a:lnSpc>
              <a:spcBef>
                <a:spcPts val="480"/>
              </a:spcBef>
              <a:buAutoNum type="alphaLcPeriod"/>
              <a:tabLst>
                <a:tab pos="1383665" algn="l"/>
                <a:tab pos="1384300" algn="l"/>
              </a:tabLst>
            </a:pPr>
            <a:r>
              <a:rPr sz="2000" dirty="0">
                <a:latin typeface="Arial"/>
                <a:cs typeface="Arial"/>
              </a:rPr>
              <a:t>Alkylating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agent</a:t>
            </a:r>
            <a:endParaRPr sz="2000">
              <a:latin typeface="Arial"/>
              <a:cs typeface="Arial"/>
            </a:endParaRPr>
          </a:p>
          <a:p>
            <a:pPr marL="1384300" indent="-457200">
              <a:lnSpc>
                <a:spcPct val="100000"/>
              </a:lnSpc>
              <a:spcBef>
                <a:spcPts val="480"/>
              </a:spcBef>
              <a:buAutoNum type="alphaLcPeriod"/>
              <a:tabLst>
                <a:tab pos="1383665" algn="l"/>
                <a:tab pos="1384300" algn="l"/>
              </a:tabLst>
            </a:pPr>
            <a:r>
              <a:rPr sz="2000" dirty="0">
                <a:latin typeface="Arial"/>
                <a:cs typeface="Arial"/>
              </a:rPr>
              <a:t>Intercalating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25257" y="6403644"/>
            <a:ext cx="354330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Malacinski and </a:t>
            </a:r>
            <a:r>
              <a:rPr sz="2000" spc="-10" dirty="0">
                <a:latin typeface="Arial"/>
                <a:cs typeface="Arial"/>
              </a:rPr>
              <a:t>Freifelder,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1998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2316" y="64389"/>
            <a:ext cx="67379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EFFECTS OF GENE</a:t>
            </a:r>
            <a:r>
              <a:rPr spc="-90" dirty="0"/>
              <a:t> </a:t>
            </a:r>
            <a:r>
              <a:rPr spc="-70" dirty="0"/>
              <a:t>MUTATION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03250" y="671830"/>
            <a:ext cx="10985500" cy="5462905"/>
            <a:chOff x="603250" y="671830"/>
            <a:chExt cx="10985500" cy="5462905"/>
          </a:xfrm>
        </p:grpSpPr>
        <p:sp>
          <p:nvSpPr>
            <p:cNvPr id="4" name="object 4"/>
            <p:cNvSpPr/>
            <p:nvPr/>
          </p:nvSpPr>
          <p:spPr>
            <a:xfrm>
              <a:off x="609600" y="678180"/>
              <a:ext cx="10972800" cy="5450205"/>
            </a:xfrm>
            <a:custGeom>
              <a:avLst/>
              <a:gdLst/>
              <a:ahLst/>
              <a:cxnLst/>
              <a:rect l="l" t="t" r="r" b="b"/>
              <a:pathLst>
                <a:path w="10972800" h="5450205">
                  <a:moveTo>
                    <a:pt x="10972800" y="0"/>
                  </a:moveTo>
                  <a:lnTo>
                    <a:pt x="0" y="0"/>
                  </a:lnTo>
                  <a:lnTo>
                    <a:pt x="0" y="5449824"/>
                  </a:lnTo>
                  <a:lnTo>
                    <a:pt x="10972800" y="5449824"/>
                  </a:lnTo>
                  <a:lnTo>
                    <a:pt x="10972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9600" y="678180"/>
              <a:ext cx="10972800" cy="5450205"/>
            </a:xfrm>
            <a:custGeom>
              <a:avLst/>
              <a:gdLst/>
              <a:ahLst/>
              <a:cxnLst/>
              <a:rect l="l" t="t" r="r" b="b"/>
              <a:pathLst>
                <a:path w="10972800" h="5450205">
                  <a:moveTo>
                    <a:pt x="0" y="5449824"/>
                  </a:moveTo>
                  <a:lnTo>
                    <a:pt x="10972800" y="5449824"/>
                  </a:lnTo>
                  <a:lnTo>
                    <a:pt x="10972800" y="0"/>
                  </a:lnTo>
                  <a:lnTo>
                    <a:pt x="0" y="0"/>
                  </a:lnTo>
                  <a:lnTo>
                    <a:pt x="0" y="5449824"/>
                  </a:lnTo>
                  <a:close/>
                </a:path>
              </a:pathLst>
            </a:custGeom>
            <a:ln w="12192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36464" y="707136"/>
              <a:ext cx="1400810" cy="596265"/>
            </a:xfrm>
            <a:custGeom>
              <a:avLst/>
              <a:gdLst/>
              <a:ahLst/>
              <a:cxnLst/>
              <a:rect l="l" t="t" r="r" b="b"/>
              <a:pathLst>
                <a:path w="1400809" h="596265">
                  <a:moveTo>
                    <a:pt x="700277" y="0"/>
                  </a:moveTo>
                  <a:lnTo>
                    <a:pt x="636544" y="1217"/>
                  </a:lnTo>
                  <a:lnTo>
                    <a:pt x="574412" y="4798"/>
                  </a:lnTo>
                  <a:lnTo>
                    <a:pt x="514129" y="10639"/>
                  </a:lnTo>
                  <a:lnTo>
                    <a:pt x="455943" y="18635"/>
                  </a:lnTo>
                  <a:lnTo>
                    <a:pt x="400101" y="28679"/>
                  </a:lnTo>
                  <a:lnTo>
                    <a:pt x="346851" y="40668"/>
                  </a:lnTo>
                  <a:lnTo>
                    <a:pt x="296439" y="54496"/>
                  </a:lnTo>
                  <a:lnTo>
                    <a:pt x="249113" y="70058"/>
                  </a:lnTo>
                  <a:lnTo>
                    <a:pt x="205120" y="87249"/>
                  </a:lnTo>
                  <a:lnTo>
                    <a:pt x="164709" y="105963"/>
                  </a:lnTo>
                  <a:lnTo>
                    <a:pt x="128125" y="126097"/>
                  </a:lnTo>
                  <a:lnTo>
                    <a:pt x="95616" y="147545"/>
                  </a:lnTo>
                  <a:lnTo>
                    <a:pt x="43815" y="193962"/>
                  </a:lnTo>
                  <a:lnTo>
                    <a:pt x="11283" y="244375"/>
                  </a:lnTo>
                  <a:lnTo>
                    <a:pt x="0" y="297941"/>
                  </a:lnTo>
                  <a:lnTo>
                    <a:pt x="2862" y="325067"/>
                  </a:lnTo>
                  <a:lnTo>
                    <a:pt x="25017" y="377161"/>
                  </a:lnTo>
                  <a:lnTo>
                    <a:pt x="67431" y="425681"/>
                  </a:lnTo>
                  <a:lnTo>
                    <a:pt x="128125" y="469786"/>
                  </a:lnTo>
                  <a:lnTo>
                    <a:pt x="164709" y="489920"/>
                  </a:lnTo>
                  <a:lnTo>
                    <a:pt x="205120" y="508635"/>
                  </a:lnTo>
                  <a:lnTo>
                    <a:pt x="249113" y="525825"/>
                  </a:lnTo>
                  <a:lnTo>
                    <a:pt x="296439" y="541387"/>
                  </a:lnTo>
                  <a:lnTo>
                    <a:pt x="346851" y="555215"/>
                  </a:lnTo>
                  <a:lnTo>
                    <a:pt x="400101" y="567204"/>
                  </a:lnTo>
                  <a:lnTo>
                    <a:pt x="455943" y="577248"/>
                  </a:lnTo>
                  <a:lnTo>
                    <a:pt x="514129" y="585244"/>
                  </a:lnTo>
                  <a:lnTo>
                    <a:pt x="574412" y="591085"/>
                  </a:lnTo>
                  <a:lnTo>
                    <a:pt x="636544" y="594666"/>
                  </a:lnTo>
                  <a:lnTo>
                    <a:pt x="700277" y="595884"/>
                  </a:lnTo>
                  <a:lnTo>
                    <a:pt x="764011" y="594666"/>
                  </a:lnTo>
                  <a:lnTo>
                    <a:pt x="826143" y="591085"/>
                  </a:lnTo>
                  <a:lnTo>
                    <a:pt x="886426" y="585244"/>
                  </a:lnTo>
                  <a:lnTo>
                    <a:pt x="944612" y="577248"/>
                  </a:lnTo>
                  <a:lnTo>
                    <a:pt x="1000454" y="567204"/>
                  </a:lnTo>
                  <a:lnTo>
                    <a:pt x="1053704" y="555215"/>
                  </a:lnTo>
                  <a:lnTo>
                    <a:pt x="1104116" y="541387"/>
                  </a:lnTo>
                  <a:lnTo>
                    <a:pt x="1151442" y="525825"/>
                  </a:lnTo>
                  <a:lnTo>
                    <a:pt x="1195435" y="508635"/>
                  </a:lnTo>
                  <a:lnTo>
                    <a:pt x="1235846" y="489920"/>
                  </a:lnTo>
                  <a:lnTo>
                    <a:pt x="1272430" y="469786"/>
                  </a:lnTo>
                  <a:lnTo>
                    <a:pt x="1304939" y="448338"/>
                  </a:lnTo>
                  <a:lnTo>
                    <a:pt x="1356740" y="401921"/>
                  </a:lnTo>
                  <a:lnTo>
                    <a:pt x="1389272" y="351508"/>
                  </a:lnTo>
                  <a:lnTo>
                    <a:pt x="1400556" y="297941"/>
                  </a:lnTo>
                  <a:lnTo>
                    <a:pt x="1397693" y="270816"/>
                  </a:lnTo>
                  <a:lnTo>
                    <a:pt x="1375538" y="218722"/>
                  </a:lnTo>
                  <a:lnTo>
                    <a:pt x="1333124" y="170202"/>
                  </a:lnTo>
                  <a:lnTo>
                    <a:pt x="1272430" y="126097"/>
                  </a:lnTo>
                  <a:lnTo>
                    <a:pt x="1235846" y="105963"/>
                  </a:lnTo>
                  <a:lnTo>
                    <a:pt x="1195435" y="87249"/>
                  </a:lnTo>
                  <a:lnTo>
                    <a:pt x="1151442" y="70058"/>
                  </a:lnTo>
                  <a:lnTo>
                    <a:pt x="1104116" y="54496"/>
                  </a:lnTo>
                  <a:lnTo>
                    <a:pt x="1053704" y="40668"/>
                  </a:lnTo>
                  <a:lnTo>
                    <a:pt x="1000454" y="28679"/>
                  </a:lnTo>
                  <a:lnTo>
                    <a:pt x="944612" y="18635"/>
                  </a:lnTo>
                  <a:lnTo>
                    <a:pt x="886426" y="10639"/>
                  </a:lnTo>
                  <a:lnTo>
                    <a:pt x="826143" y="4798"/>
                  </a:lnTo>
                  <a:lnTo>
                    <a:pt x="764011" y="1217"/>
                  </a:lnTo>
                  <a:lnTo>
                    <a:pt x="700277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36464" y="707136"/>
              <a:ext cx="1400810" cy="596265"/>
            </a:xfrm>
            <a:custGeom>
              <a:avLst/>
              <a:gdLst/>
              <a:ahLst/>
              <a:cxnLst/>
              <a:rect l="l" t="t" r="r" b="b"/>
              <a:pathLst>
                <a:path w="1400809" h="596265">
                  <a:moveTo>
                    <a:pt x="0" y="297941"/>
                  </a:moveTo>
                  <a:lnTo>
                    <a:pt x="11283" y="244375"/>
                  </a:lnTo>
                  <a:lnTo>
                    <a:pt x="43815" y="193962"/>
                  </a:lnTo>
                  <a:lnTo>
                    <a:pt x="95616" y="147545"/>
                  </a:lnTo>
                  <a:lnTo>
                    <a:pt x="128125" y="126097"/>
                  </a:lnTo>
                  <a:lnTo>
                    <a:pt x="164709" y="105963"/>
                  </a:lnTo>
                  <a:lnTo>
                    <a:pt x="205120" y="87249"/>
                  </a:lnTo>
                  <a:lnTo>
                    <a:pt x="249113" y="70058"/>
                  </a:lnTo>
                  <a:lnTo>
                    <a:pt x="296439" y="54496"/>
                  </a:lnTo>
                  <a:lnTo>
                    <a:pt x="346851" y="40668"/>
                  </a:lnTo>
                  <a:lnTo>
                    <a:pt x="400101" y="28679"/>
                  </a:lnTo>
                  <a:lnTo>
                    <a:pt x="455943" y="18635"/>
                  </a:lnTo>
                  <a:lnTo>
                    <a:pt x="514129" y="10639"/>
                  </a:lnTo>
                  <a:lnTo>
                    <a:pt x="574412" y="4798"/>
                  </a:lnTo>
                  <a:lnTo>
                    <a:pt x="636544" y="1217"/>
                  </a:lnTo>
                  <a:lnTo>
                    <a:pt x="700277" y="0"/>
                  </a:lnTo>
                  <a:lnTo>
                    <a:pt x="764011" y="1217"/>
                  </a:lnTo>
                  <a:lnTo>
                    <a:pt x="826143" y="4798"/>
                  </a:lnTo>
                  <a:lnTo>
                    <a:pt x="886426" y="10639"/>
                  </a:lnTo>
                  <a:lnTo>
                    <a:pt x="944612" y="18635"/>
                  </a:lnTo>
                  <a:lnTo>
                    <a:pt x="1000454" y="28679"/>
                  </a:lnTo>
                  <a:lnTo>
                    <a:pt x="1053704" y="40668"/>
                  </a:lnTo>
                  <a:lnTo>
                    <a:pt x="1104116" y="54496"/>
                  </a:lnTo>
                  <a:lnTo>
                    <a:pt x="1151442" y="70058"/>
                  </a:lnTo>
                  <a:lnTo>
                    <a:pt x="1195435" y="87249"/>
                  </a:lnTo>
                  <a:lnTo>
                    <a:pt x="1235846" y="105963"/>
                  </a:lnTo>
                  <a:lnTo>
                    <a:pt x="1272430" y="126097"/>
                  </a:lnTo>
                  <a:lnTo>
                    <a:pt x="1304939" y="147545"/>
                  </a:lnTo>
                  <a:lnTo>
                    <a:pt x="1356740" y="193962"/>
                  </a:lnTo>
                  <a:lnTo>
                    <a:pt x="1389272" y="244375"/>
                  </a:lnTo>
                  <a:lnTo>
                    <a:pt x="1400556" y="297941"/>
                  </a:lnTo>
                  <a:lnTo>
                    <a:pt x="1397693" y="325067"/>
                  </a:lnTo>
                  <a:lnTo>
                    <a:pt x="1375538" y="377161"/>
                  </a:lnTo>
                  <a:lnTo>
                    <a:pt x="1333124" y="425681"/>
                  </a:lnTo>
                  <a:lnTo>
                    <a:pt x="1272430" y="469786"/>
                  </a:lnTo>
                  <a:lnTo>
                    <a:pt x="1235846" y="489920"/>
                  </a:lnTo>
                  <a:lnTo>
                    <a:pt x="1195435" y="508635"/>
                  </a:lnTo>
                  <a:lnTo>
                    <a:pt x="1151442" y="525825"/>
                  </a:lnTo>
                  <a:lnTo>
                    <a:pt x="1104116" y="541387"/>
                  </a:lnTo>
                  <a:lnTo>
                    <a:pt x="1053704" y="555215"/>
                  </a:lnTo>
                  <a:lnTo>
                    <a:pt x="1000454" y="567204"/>
                  </a:lnTo>
                  <a:lnTo>
                    <a:pt x="944612" y="577248"/>
                  </a:lnTo>
                  <a:lnTo>
                    <a:pt x="886426" y="585244"/>
                  </a:lnTo>
                  <a:lnTo>
                    <a:pt x="826143" y="591085"/>
                  </a:lnTo>
                  <a:lnTo>
                    <a:pt x="764011" y="594666"/>
                  </a:lnTo>
                  <a:lnTo>
                    <a:pt x="700277" y="595884"/>
                  </a:lnTo>
                  <a:lnTo>
                    <a:pt x="636544" y="594666"/>
                  </a:lnTo>
                  <a:lnTo>
                    <a:pt x="574412" y="591085"/>
                  </a:lnTo>
                  <a:lnTo>
                    <a:pt x="514129" y="585244"/>
                  </a:lnTo>
                  <a:lnTo>
                    <a:pt x="455943" y="577248"/>
                  </a:lnTo>
                  <a:lnTo>
                    <a:pt x="400101" y="567204"/>
                  </a:lnTo>
                  <a:lnTo>
                    <a:pt x="346851" y="555215"/>
                  </a:lnTo>
                  <a:lnTo>
                    <a:pt x="296439" y="541387"/>
                  </a:lnTo>
                  <a:lnTo>
                    <a:pt x="249113" y="525825"/>
                  </a:lnTo>
                  <a:lnTo>
                    <a:pt x="205120" y="508635"/>
                  </a:lnTo>
                  <a:lnTo>
                    <a:pt x="164709" y="489920"/>
                  </a:lnTo>
                  <a:lnTo>
                    <a:pt x="128125" y="469786"/>
                  </a:lnTo>
                  <a:lnTo>
                    <a:pt x="95616" y="448338"/>
                  </a:lnTo>
                  <a:lnTo>
                    <a:pt x="43815" y="401921"/>
                  </a:lnTo>
                  <a:lnTo>
                    <a:pt x="11283" y="351508"/>
                  </a:lnTo>
                  <a:lnTo>
                    <a:pt x="0" y="297941"/>
                  </a:lnTo>
                  <a:close/>
                </a:path>
              </a:pathLst>
            </a:custGeom>
            <a:ln w="9144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607558" y="844677"/>
            <a:ext cx="720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E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fects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781301" y="1836166"/>
            <a:ext cx="1591945" cy="567690"/>
            <a:chOff x="1781301" y="1836166"/>
            <a:chExt cx="1591945" cy="567690"/>
          </a:xfrm>
        </p:grpSpPr>
        <p:sp>
          <p:nvSpPr>
            <p:cNvPr id="10" name="object 10"/>
            <p:cNvSpPr/>
            <p:nvPr/>
          </p:nvSpPr>
          <p:spPr>
            <a:xfrm>
              <a:off x="1787651" y="1842516"/>
              <a:ext cx="1579245" cy="554990"/>
            </a:xfrm>
            <a:custGeom>
              <a:avLst/>
              <a:gdLst/>
              <a:ahLst/>
              <a:cxnLst/>
              <a:rect l="l" t="t" r="r" b="b"/>
              <a:pathLst>
                <a:path w="1579245" h="554989">
                  <a:moveTo>
                    <a:pt x="789432" y="0"/>
                  </a:moveTo>
                  <a:lnTo>
                    <a:pt x="721316" y="1018"/>
                  </a:lnTo>
                  <a:lnTo>
                    <a:pt x="654810" y="4017"/>
                  </a:lnTo>
                  <a:lnTo>
                    <a:pt x="590150" y="8914"/>
                  </a:lnTo>
                  <a:lnTo>
                    <a:pt x="527573" y="15626"/>
                  </a:lnTo>
                  <a:lnTo>
                    <a:pt x="467315" y="24068"/>
                  </a:lnTo>
                  <a:lnTo>
                    <a:pt x="409615" y="34159"/>
                  </a:lnTo>
                  <a:lnTo>
                    <a:pt x="354708" y="45813"/>
                  </a:lnTo>
                  <a:lnTo>
                    <a:pt x="302832" y="58949"/>
                  </a:lnTo>
                  <a:lnTo>
                    <a:pt x="254224" y="73483"/>
                  </a:lnTo>
                  <a:lnTo>
                    <a:pt x="209120" y="89331"/>
                  </a:lnTo>
                  <a:lnTo>
                    <a:pt x="167758" y="106410"/>
                  </a:lnTo>
                  <a:lnTo>
                    <a:pt x="130375" y="124637"/>
                  </a:lnTo>
                  <a:lnTo>
                    <a:pt x="97207" y="143929"/>
                  </a:lnTo>
                  <a:lnTo>
                    <a:pt x="44467" y="185372"/>
                  </a:lnTo>
                  <a:lnTo>
                    <a:pt x="11432" y="230074"/>
                  </a:lnTo>
                  <a:lnTo>
                    <a:pt x="0" y="277368"/>
                  </a:lnTo>
                  <a:lnTo>
                    <a:pt x="2897" y="301296"/>
                  </a:lnTo>
                  <a:lnTo>
                    <a:pt x="25368" y="347377"/>
                  </a:lnTo>
                  <a:lnTo>
                    <a:pt x="68492" y="390533"/>
                  </a:lnTo>
                  <a:lnTo>
                    <a:pt x="130375" y="430098"/>
                  </a:lnTo>
                  <a:lnTo>
                    <a:pt x="167758" y="448325"/>
                  </a:lnTo>
                  <a:lnTo>
                    <a:pt x="209120" y="465404"/>
                  </a:lnTo>
                  <a:lnTo>
                    <a:pt x="254224" y="481252"/>
                  </a:lnTo>
                  <a:lnTo>
                    <a:pt x="302832" y="495786"/>
                  </a:lnTo>
                  <a:lnTo>
                    <a:pt x="354708" y="508922"/>
                  </a:lnTo>
                  <a:lnTo>
                    <a:pt x="409615" y="520576"/>
                  </a:lnTo>
                  <a:lnTo>
                    <a:pt x="467315" y="530667"/>
                  </a:lnTo>
                  <a:lnTo>
                    <a:pt x="527573" y="539109"/>
                  </a:lnTo>
                  <a:lnTo>
                    <a:pt x="590150" y="545821"/>
                  </a:lnTo>
                  <a:lnTo>
                    <a:pt x="654810" y="550718"/>
                  </a:lnTo>
                  <a:lnTo>
                    <a:pt x="721316" y="553717"/>
                  </a:lnTo>
                  <a:lnTo>
                    <a:pt x="789432" y="554736"/>
                  </a:lnTo>
                  <a:lnTo>
                    <a:pt x="857547" y="553717"/>
                  </a:lnTo>
                  <a:lnTo>
                    <a:pt x="924053" y="550718"/>
                  </a:lnTo>
                  <a:lnTo>
                    <a:pt x="988713" y="545821"/>
                  </a:lnTo>
                  <a:lnTo>
                    <a:pt x="1051290" y="539109"/>
                  </a:lnTo>
                  <a:lnTo>
                    <a:pt x="1111548" y="530667"/>
                  </a:lnTo>
                  <a:lnTo>
                    <a:pt x="1169248" y="520576"/>
                  </a:lnTo>
                  <a:lnTo>
                    <a:pt x="1224155" y="508922"/>
                  </a:lnTo>
                  <a:lnTo>
                    <a:pt x="1276031" y="495786"/>
                  </a:lnTo>
                  <a:lnTo>
                    <a:pt x="1324639" y="481252"/>
                  </a:lnTo>
                  <a:lnTo>
                    <a:pt x="1369743" y="465404"/>
                  </a:lnTo>
                  <a:lnTo>
                    <a:pt x="1411105" y="448325"/>
                  </a:lnTo>
                  <a:lnTo>
                    <a:pt x="1448488" y="430098"/>
                  </a:lnTo>
                  <a:lnTo>
                    <a:pt x="1481656" y="410806"/>
                  </a:lnTo>
                  <a:lnTo>
                    <a:pt x="1534396" y="369363"/>
                  </a:lnTo>
                  <a:lnTo>
                    <a:pt x="1567431" y="324661"/>
                  </a:lnTo>
                  <a:lnTo>
                    <a:pt x="1578864" y="277368"/>
                  </a:lnTo>
                  <a:lnTo>
                    <a:pt x="1575966" y="253439"/>
                  </a:lnTo>
                  <a:lnTo>
                    <a:pt x="1553495" y="207358"/>
                  </a:lnTo>
                  <a:lnTo>
                    <a:pt x="1510371" y="164202"/>
                  </a:lnTo>
                  <a:lnTo>
                    <a:pt x="1448488" y="124637"/>
                  </a:lnTo>
                  <a:lnTo>
                    <a:pt x="1411105" y="106410"/>
                  </a:lnTo>
                  <a:lnTo>
                    <a:pt x="1369743" y="89331"/>
                  </a:lnTo>
                  <a:lnTo>
                    <a:pt x="1324639" y="73483"/>
                  </a:lnTo>
                  <a:lnTo>
                    <a:pt x="1276031" y="58949"/>
                  </a:lnTo>
                  <a:lnTo>
                    <a:pt x="1224155" y="45813"/>
                  </a:lnTo>
                  <a:lnTo>
                    <a:pt x="1169248" y="34159"/>
                  </a:lnTo>
                  <a:lnTo>
                    <a:pt x="1111548" y="24068"/>
                  </a:lnTo>
                  <a:lnTo>
                    <a:pt x="1051290" y="15626"/>
                  </a:lnTo>
                  <a:lnTo>
                    <a:pt x="988713" y="8914"/>
                  </a:lnTo>
                  <a:lnTo>
                    <a:pt x="924053" y="4017"/>
                  </a:lnTo>
                  <a:lnTo>
                    <a:pt x="857547" y="1018"/>
                  </a:lnTo>
                  <a:lnTo>
                    <a:pt x="789432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87651" y="1842516"/>
              <a:ext cx="1579245" cy="554990"/>
            </a:xfrm>
            <a:custGeom>
              <a:avLst/>
              <a:gdLst/>
              <a:ahLst/>
              <a:cxnLst/>
              <a:rect l="l" t="t" r="r" b="b"/>
              <a:pathLst>
                <a:path w="1579245" h="554989">
                  <a:moveTo>
                    <a:pt x="0" y="277368"/>
                  </a:moveTo>
                  <a:lnTo>
                    <a:pt x="11432" y="230074"/>
                  </a:lnTo>
                  <a:lnTo>
                    <a:pt x="44467" y="185372"/>
                  </a:lnTo>
                  <a:lnTo>
                    <a:pt x="97207" y="143929"/>
                  </a:lnTo>
                  <a:lnTo>
                    <a:pt x="130375" y="124637"/>
                  </a:lnTo>
                  <a:lnTo>
                    <a:pt x="167758" y="106410"/>
                  </a:lnTo>
                  <a:lnTo>
                    <a:pt x="209120" y="89331"/>
                  </a:lnTo>
                  <a:lnTo>
                    <a:pt x="254224" y="73483"/>
                  </a:lnTo>
                  <a:lnTo>
                    <a:pt x="302832" y="58949"/>
                  </a:lnTo>
                  <a:lnTo>
                    <a:pt x="354708" y="45813"/>
                  </a:lnTo>
                  <a:lnTo>
                    <a:pt x="409615" y="34159"/>
                  </a:lnTo>
                  <a:lnTo>
                    <a:pt x="467315" y="24068"/>
                  </a:lnTo>
                  <a:lnTo>
                    <a:pt x="527573" y="15626"/>
                  </a:lnTo>
                  <a:lnTo>
                    <a:pt x="590150" y="8914"/>
                  </a:lnTo>
                  <a:lnTo>
                    <a:pt x="654810" y="4017"/>
                  </a:lnTo>
                  <a:lnTo>
                    <a:pt x="721316" y="1018"/>
                  </a:lnTo>
                  <a:lnTo>
                    <a:pt x="789432" y="0"/>
                  </a:lnTo>
                  <a:lnTo>
                    <a:pt x="857547" y="1018"/>
                  </a:lnTo>
                  <a:lnTo>
                    <a:pt x="924053" y="4017"/>
                  </a:lnTo>
                  <a:lnTo>
                    <a:pt x="988713" y="8914"/>
                  </a:lnTo>
                  <a:lnTo>
                    <a:pt x="1051290" y="15626"/>
                  </a:lnTo>
                  <a:lnTo>
                    <a:pt x="1111548" y="24068"/>
                  </a:lnTo>
                  <a:lnTo>
                    <a:pt x="1169248" y="34159"/>
                  </a:lnTo>
                  <a:lnTo>
                    <a:pt x="1224155" y="45813"/>
                  </a:lnTo>
                  <a:lnTo>
                    <a:pt x="1276031" y="58949"/>
                  </a:lnTo>
                  <a:lnTo>
                    <a:pt x="1324639" y="73483"/>
                  </a:lnTo>
                  <a:lnTo>
                    <a:pt x="1369743" y="89331"/>
                  </a:lnTo>
                  <a:lnTo>
                    <a:pt x="1411105" y="106410"/>
                  </a:lnTo>
                  <a:lnTo>
                    <a:pt x="1448488" y="124637"/>
                  </a:lnTo>
                  <a:lnTo>
                    <a:pt x="1481656" y="143929"/>
                  </a:lnTo>
                  <a:lnTo>
                    <a:pt x="1534396" y="185372"/>
                  </a:lnTo>
                  <a:lnTo>
                    <a:pt x="1567431" y="230074"/>
                  </a:lnTo>
                  <a:lnTo>
                    <a:pt x="1578864" y="277368"/>
                  </a:lnTo>
                  <a:lnTo>
                    <a:pt x="1575966" y="301296"/>
                  </a:lnTo>
                  <a:lnTo>
                    <a:pt x="1553495" y="347377"/>
                  </a:lnTo>
                  <a:lnTo>
                    <a:pt x="1510371" y="390533"/>
                  </a:lnTo>
                  <a:lnTo>
                    <a:pt x="1448488" y="430098"/>
                  </a:lnTo>
                  <a:lnTo>
                    <a:pt x="1411105" y="448325"/>
                  </a:lnTo>
                  <a:lnTo>
                    <a:pt x="1369743" y="465404"/>
                  </a:lnTo>
                  <a:lnTo>
                    <a:pt x="1324639" y="481252"/>
                  </a:lnTo>
                  <a:lnTo>
                    <a:pt x="1276031" y="495786"/>
                  </a:lnTo>
                  <a:lnTo>
                    <a:pt x="1224155" y="508922"/>
                  </a:lnTo>
                  <a:lnTo>
                    <a:pt x="1169248" y="520576"/>
                  </a:lnTo>
                  <a:lnTo>
                    <a:pt x="1111548" y="530667"/>
                  </a:lnTo>
                  <a:lnTo>
                    <a:pt x="1051290" y="539109"/>
                  </a:lnTo>
                  <a:lnTo>
                    <a:pt x="988713" y="545821"/>
                  </a:lnTo>
                  <a:lnTo>
                    <a:pt x="924053" y="550718"/>
                  </a:lnTo>
                  <a:lnTo>
                    <a:pt x="857547" y="553717"/>
                  </a:lnTo>
                  <a:lnTo>
                    <a:pt x="789432" y="554736"/>
                  </a:lnTo>
                  <a:lnTo>
                    <a:pt x="721316" y="553717"/>
                  </a:lnTo>
                  <a:lnTo>
                    <a:pt x="654810" y="550718"/>
                  </a:lnTo>
                  <a:lnTo>
                    <a:pt x="590150" y="545821"/>
                  </a:lnTo>
                  <a:lnTo>
                    <a:pt x="527573" y="539109"/>
                  </a:lnTo>
                  <a:lnTo>
                    <a:pt x="467315" y="530667"/>
                  </a:lnTo>
                  <a:lnTo>
                    <a:pt x="409615" y="520576"/>
                  </a:lnTo>
                  <a:lnTo>
                    <a:pt x="354708" y="508922"/>
                  </a:lnTo>
                  <a:lnTo>
                    <a:pt x="302832" y="495786"/>
                  </a:lnTo>
                  <a:lnTo>
                    <a:pt x="254224" y="481252"/>
                  </a:lnTo>
                  <a:lnTo>
                    <a:pt x="209120" y="465404"/>
                  </a:lnTo>
                  <a:lnTo>
                    <a:pt x="167758" y="448325"/>
                  </a:lnTo>
                  <a:lnTo>
                    <a:pt x="130375" y="430098"/>
                  </a:lnTo>
                  <a:lnTo>
                    <a:pt x="97207" y="410806"/>
                  </a:lnTo>
                  <a:lnTo>
                    <a:pt x="44467" y="369363"/>
                  </a:lnTo>
                  <a:lnTo>
                    <a:pt x="11432" y="324661"/>
                  </a:lnTo>
                  <a:lnTo>
                    <a:pt x="0" y="277368"/>
                  </a:lnTo>
                  <a:close/>
                </a:path>
              </a:pathLst>
            </a:custGeom>
            <a:ln w="12192">
              <a:solidFill>
                <a:srgbClr val="3399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097404" y="1964182"/>
            <a:ext cx="10134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fici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091429" y="1822450"/>
            <a:ext cx="1496060" cy="622300"/>
            <a:chOff x="5091429" y="1822450"/>
            <a:chExt cx="1496060" cy="622300"/>
          </a:xfrm>
        </p:grpSpPr>
        <p:sp>
          <p:nvSpPr>
            <p:cNvPr id="14" name="object 14"/>
            <p:cNvSpPr/>
            <p:nvPr/>
          </p:nvSpPr>
          <p:spPr>
            <a:xfrm>
              <a:off x="5097779" y="1828800"/>
              <a:ext cx="1483360" cy="609600"/>
            </a:xfrm>
            <a:custGeom>
              <a:avLst/>
              <a:gdLst/>
              <a:ahLst/>
              <a:cxnLst/>
              <a:rect l="l" t="t" r="r" b="b"/>
              <a:pathLst>
                <a:path w="1483359" h="609600">
                  <a:moveTo>
                    <a:pt x="741426" y="0"/>
                  </a:moveTo>
                  <a:lnTo>
                    <a:pt x="673945" y="1246"/>
                  </a:lnTo>
                  <a:lnTo>
                    <a:pt x="608161" y="4912"/>
                  </a:lnTo>
                  <a:lnTo>
                    <a:pt x="544336" y="10892"/>
                  </a:lnTo>
                  <a:lnTo>
                    <a:pt x="482730" y="19076"/>
                  </a:lnTo>
                  <a:lnTo>
                    <a:pt x="423607" y="29357"/>
                  </a:lnTo>
                  <a:lnTo>
                    <a:pt x="367227" y="41627"/>
                  </a:lnTo>
                  <a:lnTo>
                    <a:pt x="313853" y="55779"/>
                  </a:lnTo>
                  <a:lnTo>
                    <a:pt x="263747" y="71705"/>
                  </a:lnTo>
                  <a:lnTo>
                    <a:pt x="217170" y="89296"/>
                  </a:lnTo>
                  <a:lnTo>
                    <a:pt x="174384" y="108446"/>
                  </a:lnTo>
                  <a:lnTo>
                    <a:pt x="135651" y="129046"/>
                  </a:lnTo>
                  <a:lnTo>
                    <a:pt x="101233" y="150988"/>
                  </a:lnTo>
                  <a:lnTo>
                    <a:pt x="46388" y="198470"/>
                  </a:lnTo>
                  <a:lnTo>
                    <a:pt x="11946" y="250027"/>
                  </a:lnTo>
                  <a:lnTo>
                    <a:pt x="0" y="304800"/>
                  </a:lnTo>
                  <a:lnTo>
                    <a:pt x="3030" y="332533"/>
                  </a:lnTo>
                  <a:lnTo>
                    <a:pt x="26486" y="385806"/>
                  </a:lnTo>
                  <a:lnTo>
                    <a:pt x="71391" y="435433"/>
                  </a:lnTo>
                  <a:lnTo>
                    <a:pt x="135651" y="480553"/>
                  </a:lnTo>
                  <a:lnTo>
                    <a:pt x="174384" y="501153"/>
                  </a:lnTo>
                  <a:lnTo>
                    <a:pt x="217170" y="520303"/>
                  </a:lnTo>
                  <a:lnTo>
                    <a:pt x="263747" y="537894"/>
                  </a:lnTo>
                  <a:lnTo>
                    <a:pt x="313853" y="553820"/>
                  </a:lnTo>
                  <a:lnTo>
                    <a:pt x="367227" y="567972"/>
                  </a:lnTo>
                  <a:lnTo>
                    <a:pt x="423607" y="580242"/>
                  </a:lnTo>
                  <a:lnTo>
                    <a:pt x="482730" y="590523"/>
                  </a:lnTo>
                  <a:lnTo>
                    <a:pt x="544336" y="598707"/>
                  </a:lnTo>
                  <a:lnTo>
                    <a:pt x="608161" y="604687"/>
                  </a:lnTo>
                  <a:lnTo>
                    <a:pt x="673945" y="608353"/>
                  </a:lnTo>
                  <a:lnTo>
                    <a:pt x="741426" y="609600"/>
                  </a:lnTo>
                  <a:lnTo>
                    <a:pt x="808906" y="608353"/>
                  </a:lnTo>
                  <a:lnTo>
                    <a:pt x="874690" y="604687"/>
                  </a:lnTo>
                  <a:lnTo>
                    <a:pt x="938515" y="598707"/>
                  </a:lnTo>
                  <a:lnTo>
                    <a:pt x="1000121" y="590523"/>
                  </a:lnTo>
                  <a:lnTo>
                    <a:pt x="1059244" y="580242"/>
                  </a:lnTo>
                  <a:lnTo>
                    <a:pt x="1115624" y="567972"/>
                  </a:lnTo>
                  <a:lnTo>
                    <a:pt x="1168998" y="553820"/>
                  </a:lnTo>
                  <a:lnTo>
                    <a:pt x="1219104" y="537894"/>
                  </a:lnTo>
                  <a:lnTo>
                    <a:pt x="1265682" y="520303"/>
                  </a:lnTo>
                  <a:lnTo>
                    <a:pt x="1308467" y="501153"/>
                  </a:lnTo>
                  <a:lnTo>
                    <a:pt x="1347200" y="480553"/>
                  </a:lnTo>
                  <a:lnTo>
                    <a:pt x="1381618" y="458611"/>
                  </a:lnTo>
                  <a:lnTo>
                    <a:pt x="1436463" y="411129"/>
                  </a:lnTo>
                  <a:lnTo>
                    <a:pt x="1470905" y="359572"/>
                  </a:lnTo>
                  <a:lnTo>
                    <a:pt x="1482852" y="304800"/>
                  </a:lnTo>
                  <a:lnTo>
                    <a:pt x="1479821" y="277066"/>
                  </a:lnTo>
                  <a:lnTo>
                    <a:pt x="1456365" y="223793"/>
                  </a:lnTo>
                  <a:lnTo>
                    <a:pt x="1411460" y="174166"/>
                  </a:lnTo>
                  <a:lnTo>
                    <a:pt x="1347200" y="129046"/>
                  </a:lnTo>
                  <a:lnTo>
                    <a:pt x="1308467" y="108446"/>
                  </a:lnTo>
                  <a:lnTo>
                    <a:pt x="1265681" y="89296"/>
                  </a:lnTo>
                  <a:lnTo>
                    <a:pt x="1219104" y="71705"/>
                  </a:lnTo>
                  <a:lnTo>
                    <a:pt x="1168998" y="55779"/>
                  </a:lnTo>
                  <a:lnTo>
                    <a:pt x="1115624" y="41627"/>
                  </a:lnTo>
                  <a:lnTo>
                    <a:pt x="1059244" y="29357"/>
                  </a:lnTo>
                  <a:lnTo>
                    <a:pt x="1000121" y="19076"/>
                  </a:lnTo>
                  <a:lnTo>
                    <a:pt x="938515" y="10892"/>
                  </a:lnTo>
                  <a:lnTo>
                    <a:pt x="874690" y="4912"/>
                  </a:lnTo>
                  <a:lnTo>
                    <a:pt x="808906" y="1246"/>
                  </a:lnTo>
                  <a:lnTo>
                    <a:pt x="741426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97779" y="1828800"/>
              <a:ext cx="1483360" cy="609600"/>
            </a:xfrm>
            <a:custGeom>
              <a:avLst/>
              <a:gdLst/>
              <a:ahLst/>
              <a:cxnLst/>
              <a:rect l="l" t="t" r="r" b="b"/>
              <a:pathLst>
                <a:path w="1483359" h="609600">
                  <a:moveTo>
                    <a:pt x="0" y="304800"/>
                  </a:moveTo>
                  <a:lnTo>
                    <a:pt x="11946" y="250027"/>
                  </a:lnTo>
                  <a:lnTo>
                    <a:pt x="46388" y="198470"/>
                  </a:lnTo>
                  <a:lnTo>
                    <a:pt x="101233" y="150988"/>
                  </a:lnTo>
                  <a:lnTo>
                    <a:pt x="135651" y="129046"/>
                  </a:lnTo>
                  <a:lnTo>
                    <a:pt x="174384" y="108446"/>
                  </a:lnTo>
                  <a:lnTo>
                    <a:pt x="217170" y="89296"/>
                  </a:lnTo>
                  <a:lnTo>
                    <a:pt x="263747" y="71705"/>
                  </a:lnTo>
                  <a:lnTo>
                    <a:pt x="313853" y="55779"/>
                  </a:lnTo>
                  <a:lnTo>
                    <a:pt x="367227" y="41627"/>
                  </a:lnTo>
                  <a:lnTo>
                    <a:pt x="423607" y="29357"/>
                  </a:lnTo>
                  <a:lnTo>
                    <a:pt x="482730" y="19076"/>
                  </a:lnTo>
                  <a:lnTo>
                    <a:pt x="544336" y="10892"/>
                  </a:lnTo>
                  <a:lnTo>
                    <a:pt x="608161" y="4912"/>
                  </a:lnTo>
                  <a:lnTo>
                    <a:pt x="673945" y="1246"/>
                  </a:lnTo>
                  <a:lnTo>
                    <a:pt x="741426" y="0"/>
                  </a:lnTo>
                  <a:lnTo>
                    <a:pt x="808906" y="1246"/>
                  </a:lnTo>
                  <a:lnTo>
                    <a:pt x="874690" y="4912"/>
                  </a:lnTo>
                  <a:lnTo>
                    <a:pt x="938515" y="10892"/>
                  </a:lnTo>
                  <a:lnTo>
                    <a:pt x="1000121" y="19076"/>
                  </a:lnTo>
                  <a:lnTo>
                    <a:pt x="1059244" y="29357"/>
                  </a:lnTo>
                  <a:lnTo>
                    <a:pt x="1115624" y="41627"/>
                  </a:lnTo>
                  <a:lnTo>
                    <a:pt x="1168998" y="55779"/>
                  </a:lnTo>
                  <a:lnTo>
                    <a:pt x="1219104" y="71705"/>
                  </a:lnTo>
                  <a:lnTo>
                    <a:pt x="1265681" y="89296"/>
                  </a:lnTo>
                  <a:lnTo>
                    <a:pt x="1308467" y="108446"/>
                  </a:lnTo>
                  <a:lnTo>
                    <a:pt x="1347200" y="129046"/>
                  </a:lnTo>
                  <a:lnTo>
                    <a:pt x="1381618" y="150988"/>
                  </a:lnTo>
                  <a:lnTo>
                    <a:pt x="1436463" y="198470"/>
                  </a:lnTo>
                  <a:lnTo>
                    <a:pt x="1470905" y="250027"/>
                  </a:lnTo>
                  <a:lnTo>
                    <a:pt x="1482852" y="304800"/>
                  </a:lnTo>
                  <a:lnTo>
                    <a:pt x="1479821" y="332533"/>
                  </a:lnTo>
                  <a:lnTo>
                    <a:pt x="1456365" y="385806"/>
                  </a:lnTo>
                  <a:lnTo>
                    <a:pt x="1411460" y="435433"/>
                  </a:lnTo>
                  <a:lnTo>
                    <a:pt x="1347200" y="480553"/>
                  </a:lnTo>
                  <a:lnTo>
                    <a:pt x="1308467" y="501153"/>
                  </a:lnTo>
                  <a:lnTo>
                    <a:pt x="1265682" y="520303"/>
                  </a:lnTo>
                  <a:lnTo>
                    <a:pt x="1219104" y="537894"/>
                  </a:lnTo>
                  <a:lnTo>
                    <a:pt x="1168998" y="553820"/>
                  </a:lnTo>
                  <a:lnTo>
                    <a:pt x="1115624" y="567972"/>
                  </a:lnTo>
                  <a:lnTo>
                    <a:pt x="1059244" y="580242"/>
                  </a:lnTo>
                  <a:lnTo>
                    <a:pt x="1000121" y="590523"/>
                  </a:lnTo>
                  <a:lnTo>
                    <a:pt x="938515" y="598707"/>
                  </a:lnTo>
                  <a:lnTo>
                    <a:pt x="874690" y="604687"/>
                  </a:lnTo>
                  <a:lnTo>
                    <a:pt x="808906" y="608353"/>
                  </a:lnTo>
                  <a:lnTo>
                    <a:pt x="741426" y="609600"/>
                  </a:lnTo>
                  <a:lnTo>
                    <a:pt x="673945" y="608353"/>
                  </a:lnTo>
                  <a:lnTo>
                    <a:pt x="608161" y="604687"/>
                  </a:lnTo>
                  <a:lnTo>
                    <a:pt x="544336" y="598707"/>
                  </a:lnTo>
                  <a:lnTo>
                    <a:pt x="482730" y="590523"/>
                  </a:lnTo>
                  <a:lnTo>
                    <a:pt x="423607" y="580242"/>
                  </a:lnTo>
                  <a:lnTo>
                    <a:pt x="367227" y="567972"/>
                  </a:lnTo>
                  <a:lnTo>
                    <a:pt x="313853" y="553820"/>
                  </a:lnTo>
                  <a:lnTo>
                    <a:pt x="263747" y="537894"/>
                  </a:lnTo>
                  <a:lnTo>
                    <a:pt x="217170" y="520303"/>
                  </a:lnTo>
                  <a:lnTo>
                    <a:pt x="174384" y="501153"/>
                  </a:lnTo>
                  <a:lnTo>
                    <a:pt x="135651" y="480553"/>
                  </a:lnTo>
                  <a:lnTo>
                    <a:pt x="101233" y="458611"/>
                  </a:lnTo>
                  <a:lnTo>
                    <a:pt x="46388" y="411129"/>
                  </a:lnTo>
                  <a:lnTo>
                    <a:pt x="11946" y="359572"/>
                  </a:lnTo>
                  <a:lnTo>
                    <a:pt x="0" y="304800"/>
                  </a:lnTo>
                  <a:close/>
                </a:path>
              </a:pathLst>
            </a:custGeom>
            <a:ln w="12192">
              <a:solidFill>
                <a:srgbClr val="3399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395086" y="1977593"/>
            <a:ext cx="8255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H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rmful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7961185" y="1782889"/>
            <a:ext cx="1617345" cy="701675"/>
            <a:chOff x="7961185" y="1782889"/>
            <a:chExt cx="1617345" cy="701675"/>
          </a:xfrm>
        </p:grpSpPr>
        <p:sp>
          <p:nvSpPr>
            <p:cNvPr id="18" name="object 18"/>
            <p:cNvSpPr/>
            <p:nvPr/>
          </p:nvSpPr>
          <p:spPr>
            <a:xfrm>
              <a:off x="7965947" y="1787651"/>
              <a:ext cx="1607820" cy="692150"/>
            </a:xfrm>
            <a:custGeom>
              <a:avLst/>
              <a:gdLst/>
              <a:ahLst/>
              <a:cxnLst/>
              <a:rect l="l" t="t" r="r" b="b"/>
              <a:pathLst>
                <a:path w="1607820" h="692150">
                  <a:moveTo>
                    <a:pt x="803909" y="0"/>
                  </a:moveTo>
                  <a:lnTo>
                    <a:pt x="737976" y="1147"/>
                  </a:lnTo>
                  <a:lnTo>
                    <a:pt x="673510" y="4529"/>
                  </a:lnTo>
                  <a:lnTo>
                    <a:pt x="610719" y="10057"/>
                  </a:lnTo>
                  <a:lnTo>
                    <a:pt x="549810" y="17641"/>
                  </a:lnTo>
                  <a:lnTo>
                    <a:pt x="490989" y="27193"/>
                  </a:lnTo>
                  <a:lnTo>
                    <a:pt x="434464" y="38624"/>
                  </a:lnTo>
                  <a:lnTo>
                    <a:pt x="380442" y="51843"/>
                  </a:lnTo>
                  <a:lnTo>
                    <a:pt x="329129" y="66763"/>
                  </a:lnTo>
                  <a:lnTo>
                    <a:pt x="280732" y="83293"/>
                  </a:lnTo>
                  <a:lnTo>
                    <a:pt x="235458" y="101345"/>
                  </a:lnTo>
                  <a:lnTo>
                    <a:pt x="193513" y="120830"/>
                  </a:lnTo>
                  <a:lnTo>
                    <a:pt x="155106" y="141658"/>
                  </a:lnTo>
                  <a:lnTo>
                    <a:pt x="120443" y="163741"/>
                  </a:lnTo>
                  <a:lnTo>
                    <a:pt x="89730" y="186988"/>
                  </a:lnTo>
                  <a:lnTo>
                    <a:pt x="40983" y="236622"/>
                  </a:lnTo>
                  <a:lnTo>
                    <a:pt x="10521" y="289846"/>
                  </a:lnTo>
                  <a:lnTo>
                    <a:pt x="0" y="345948"/>
                  </a:lnTo>
                  <a:lnTo>
                    <a:pt x="2664" y="374313"/>
                  </a:lnTo>
                  <a:lnTo>
                    <a:pt x="23363" y="429065"/>
                  </a:lnTo>
                  <a:lnTo>
                    <a:pt x="63174" y="480583"/>
                  </a:lnTo>
                  <a:lnTo>
                    <a:pt x="120443" y="528154"/>
                  </a:lnTo>
                  <a:lnTo>
                    <a:pt x="155106" y="550237"/>
                  </a:lnTo>
                  <a:lnTo>
                    <a:pt x="193513" y="571065"/>
                  </a:lnTo>
                  <a:lnTo>
                    <a:pt x="235457" y="590550"/>
                  </a:lnTo>
                  <a:lnTo>
                    <a:pt x="280732" y="608602"/>
                  </a:lnTo>
                  <a:lnTo>
                    <a:pt x="329129" y="625132"/>
                  </a:lnTo>
                  <a:lnTo>
                    <a:pt x="380442" y="640052"/>
                  </a:lnTo>
                  <a:lnTo>
                    <a:pt x="434464" y="653271"/>
                  </a:lnTo>
                  <a:lnTo>
                    <a:pt x="490989" y="664702"/>
                  </a:lnTo>
                  <a:lnTo>
                    <a:pt x="549810" y="674254"/>
                  </a:lnTo>
                  <a:lnTo>
                    <a:pt x="610719" y="681838"/>
                  </a:lnTo>
                  <a:lnTo>
                    <a:pt x="673510" y="687366"/>
                  </a:lnTo>
                  <a:lnTo>
                    <a:pt x="737976" y="690748"/>
                  </a:lnTo>
                  <a:lnTo>
                    <a:pt x="803909" y="691896"/>
                  </a:lnTo>
                  <a:lnTo>
                    <a:pt x="869843" y="690748"/>
                  </a:lnTo>
                  <a:lnTo>
                    <a:pt x="934309" y="687366"/>
                  </a:lnTo>
                  <a:lnTo>
                    <a:pt x="997100" y="681838"/>
                  </a:lnTo>
                  <a:lnTo>
                    <a:pt x="1058009" y="674254"/>
                  </a:lnTo>
                  <a:lnTo>
                    <a:pt x="1116830" y="664702"/>
                  </a:lnTo>
                  <a:lnTo>
                    <a:pt x="1173355" y="653271"/>
                  </a:lnTo>
                  <a:lnTo>
                    <a:pt x="1227377" y="640052"/>
                  </a:lnTo>
                  <a:lnTo>
                    <a:pt x="1278690" y="625132"/>
                  </a:lnTo>
                  <a:lnTo>
                    <a:pt x="1327087" y="608602"/>
                  </a:lnTo>
                  <a:lnTo>
                    <a:pt x="1372361" y="590550"/>
                  </a:lnTo>
                  <a:lnTo>
                    <a:pt x="1414306" y="571065"/>
                  </a:lnTo>
                  <a:lnTo>
                    <a:pt x="1452713" y="550237"/>
                  </a:lnTo>
                  <a:lnTo>
                    <a:pt x="1487376" y="528154"/>
                  </a:lnTo>
                  <a:lnTo>
                    <a:pt x="1518089" y="504907"/>
                  </a:lnTo>
                  <a:lnTo>
                    <a:pt x="1566836" y="455273"/>
                  </a:lnTo>
                  <a:lnTo>
                    <a:pt x="1597298" y="402049"/>
                  </a:lnTo>
                  <a:lnTo>
                    <a:pt x="1607820" y="345948"/>
                  </a:lnTo>
                  <a:lnTo>
                    <a:pt x="1605155" y="317582"/>
                  </a:lnTo>
                  <a:lnTo>
                    <a:pt x="1584456" y="262830"/>
                  </a:lnTo>
                  <a:lnTo>
                    <a:pt x="1544645" y="211312"/>
                  </a:lnTo>
                  <a:lnTo>
                    <a:pt x="1487376" y="163741"/>
                  </a:lnTo>
                  <a:lnTo>
                    <a:pt x="1452713" y="141658"/>
                  </a:lnTo>
                  <a:lnTo>
                    <a:pt x="1414306" y="120830"/>
                  </a:lnTo>
                  <a:lnTo>
                    <a:pt x="1372362" y="101346"/>
                  </a:lnTo>
                  <a:lnTo>
                    <a:pt x="1327087" y="83293"/>
                  </a:lnTo>
                  <a:lnTo>
                    <a:pt x="1278690" y="66763"/>
                  </a:lnTo>
                  <a:lnTo>
                    <a:pt x="1227377" y="51843"/>
                  </a:lnTo>
                  <a:lnTo>
                    <a:pt x="1173355" y="38624"/>
                  </a:lnTo>
                  <a:lnTo>
                    <a:pt x="1116830" y="27193"/>
                  </a:lnTo>
                  <a:lnTo>
                    <a:pt x="1058009" y="17641"/>
                  </a:lnTo>
                  <a:lnTo>
                    <a:pt x="997100" y="10057"/>
                  </a:lnTo>
                  <a:lnTo>
                    <a:pt x="934309" y="4529"/>
                  </a:lnTo>
                  <a:lnTo>
                    <a:pt x="869843" y="1147"/>
                  </a:lnTo>
                  <a:lnTo>
                    <a:pt x="803909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965947" y="1787651"/>
              <a:ext cx="1607820" cy="692150"/>
            </a:xfrm>
            <a:custGeom>
              <a:avLst/>
              <a:gdLst/>
              <a:ahLst/>
              <a:cxnLst/>
              <a:rect l="l" t="t" r="r" b="b"/>
              <a:pathLst>
                <a:path w="1607820" h="692150">
                  <a:moveTo>
                    <a:pt x="0" y="345948"/>
                  </a:moveTo>
                  <a:lnTo>
                    <a:pt x="10521" y="289846"/>
                  </a:lnTo>
                  <a:lnTo>
                    <a:pt x="40983" y="236622"/>
                  </a:lnTo>
                  <a:lnTo>
                    <a:pt x="89730" y="186988"/>
                  </a:lnTo>
                  <a:lnTo>
                    <a:pt x="120443" y="163741"/>
                  </a:lnTo>
                  <a:lnTo>
                    <a:pt x="155106" y="141658"/>
                  </a:lnTo>
                  <a:lnTo>
                    <a:pt x="193513" y="120830"/>
                  </a:lnTo>
                  <a:lnTo>
                    <a:pt x="235458" y="101345"/>
                  </a:lnTo>
                  <a:lnTo>
                    <a:pt x="280732" y="83293"/>
                  </a:lnTo>
                  <a:lnTo>
                    <a:pt x="329129" y="66763"/>
                  </a:lnTo>
                  <a:lnTo>
                    <a:pt x="380442" y="51843"/>
                  </a:lnTo>
                  <a:lnTo>
                    <a:pt x="434464" y="38624"/>
                  </a:lnTo>
                  <a:lnTo>
                    <a:pt x="490989" y="27193"/>
                  </a:lnTo>
                  <a:lnTo>
                    <a:pt x="549810" y="17641"/>
                  </a:lnTo>
                  <a:lnTo>
                    <a:pt x="610719" y="10057"/>
                  </a:lnTo>
                  <a:lnTo>
                    <a:pt x="673510" y="4529"/>
                  </a:lnTo>
                  <a:lnTo>
                    <a:pt x="737976" y="1147"/>
                  </a:lnTo>
                  <a:lnTo>
                    <a:pt x="803909" y="0"/>
                  </a:lnTo>
                  <a:lnTo>
                    <a:pt x="869843" y="1147"/>
                  </a:lnTo>
                  <a:lnTo>
                    <a:pt x="934309" y="4529"/>
                  </a:lnTo>
                  <a:lnTo>
                    <a:pt x="997100" y="10057"/>
                  </a:lnTo>
                  <a:lnTo>
                    <a:pt x="1058009" y="17641"/>
                  </a:lnTo>
                  <a:lnTo>
                    <a:pt x="1116830" y="27193"/>
                  </a:lnTo>
                  <a:lnTo>
                    <a:pt x="1173355" y="38624"/>
                  </a:lnTo>
                  <a:lnTo>
                    <a:pt x="1227377" y="51843"/>
                  </a:lnTo>
                  <a:lnTo>
                    <a:pt x="1278690" y="66763"/>
                  </a:lnTo>
                  <a:lnTo>
                    <a:pt x="1327087" y="83293"/>
                  </a:lnTo>
                  <a:lnTo>
                    <a:pt x="1372362" y="101346"/>
                  </a:lnTo>
                  <a:lnTo>
                    <a:pt x="1414306" y="120830"/>
                  </a:lnTo>
                  <a:lnTo>
                    <a:pt x="1452713" y="141658"/>
                  </a:lnTo>
                  <a:lnTo>
                    <a:pt x="1487376" y="163741"/>
                  </a:lnTo>
                  <a:lnTo>
                    <a:pt x="1518089" y="186988"/>
                  </a:lnTo>
                  <a:lnTo>
                    <a:pt x="1566836" y="236622"/>
                  </a:lnTo>
                  <a:lnTo>
                    <a:pt x="1597298" y="289846"/>
                  </a:lnTo>
                  <a:lnTo>
                    <a:pt x="1607820" y="345948"/>
                  </a:lnTo>
                  <a:lnTo>
                    <a:pt x="1605155" y="374313"/>
                  </a:lnTo>
                  <a:lnTo>
                    <a:pt x="1584456" y="429065"/>
                  </a:lnTo>
                  <a:lnTo>
                    <a:pt x="1544645" y="480583"/>
                  </a:lnTo>
                  <a:lnTo>
                    <a:pt x="1487376" y="528154"/>
                  </a:lnTo>
                  <a:lnTo>
                    <a:pt x="1452713" y="550237"/>
                  </a:lnTo>
                  <a:lnTo>
                    <a:pt x="1414306" y="571065"/>
                  </a:lnTo>
                  <a:lnTo>
                    <a:pt x="1372361" y="590550"/>
                  </a:lnTo>
                  <a:lnTo>
                    <a:pt x="1327087" y="608602"/>
                  </a:lnTo>
                  <a:lnTo>
                    <a:pt x="1278690" y="625132"/>
                  </a:lnTo>
                  <a:lnTo>
                    <a:pt x="1227377" y="640052"/>
                  </a:lnTo>
                  <a:lnTo>
                    <a:pt x="1173355" y="653271"/>
                  </a:lnTo>
                  <a:lnTo>
                    <a:pt x="1116830" y="664702"/>
                  </a:lnTo>
                  <a:lnTo>
                    <a:pt x="1058009" y="674254"/>
                  </a:lnTo>
                  <a:lnTo>
                    <a:pt x="997100" y="681838"/>
                  </a:lnTo>
                  <a:lnTo>
                    <a:pt x="934309" y="687366"/>
                  </a:lnTo>
                  <a:lnTo>
                    <a:pt x="869843" y="690748"/>
                  </a:lnTo>
                  <a:lnTo>
                    <a:pt x="803909" y="691896"/>
                  </a:lnTo>
                  <a:lnTo>
                    <a:pt x="737976" y="690748"/>
                  </a:lnTo>
                  <a:lnTo>
                    <a:pt x="673510" y="687366"/>
                  </a:lnTo>
                  <a:lnTo>
                    <a:pt x="610719" y="681838"/>
                  </a:lnTo>
                  <a:lnTo>
                    <a:pt x="549810" y="674254"/>
                  </a:lnTo>
                  <a:lnTo>
                    <a:pt x="490989" y="664702"/>
                  </a:lnTo>
                  <a:lnTo>
                    <a:pt x="434464" y="653271"/>
                  </a:lnTo>
                  <a:lnTo>
                    <a:pt x="380442" y="640052"/>
                  </a:lnTo>
                  <a:lnTo>
                    <a:pt x="329129" y="625132"/>
                  </a:lnTo>
                  <a:lnTo>
                    <a:pt x="280732" y="608602"/>
                  </a:lnTo>
                  <a:lnTo>
                    <a:pt x="235457" y="590550"/>
                  </a:lnTo>
                  <a:lnTo>
                    <a:pt x="193513" y="571065"/>
                  </a:lnTo>
                  <a:lnTo>
                    <a:pt x="155106" y="550237"/>
                  </a:lnTo>
                  <a:lnTo>
                    <a:pt x="120443" y="528154"/>
                  </a:lnTo>
                  <a:lnTo>
                    <a:pt x="89730" y="504907"/>
                  </a:lnTo>
                  <a:lnTo>
                    <a:pt x="40983" y="455273"/>
                  </a:lnTo>
                  <a:lnTo>
                    <a:pt x="10521" y="402049"/>
                  </a:lnTo>
                  <a:lnTo>
                    <a:pt x="0" y="345948"/>
                  </a:lnTo>
                  <a:close/>
                </a:path>
              </a:pathLst>
            </a:custGeom>
            <a:ln w="9144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8281543" y="1977593"/>
            <a:ext cx="7613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N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tral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37716" y="2522220"/>
            <a:ext cx="2688590" cy="3366770"/>
          </a:xfrm>
          <a:prstGeom prst="rect">
            <a:avLst/>
          </a:prstGeom>
          <a:solidFill>
            <a:srgbClr val="C0C0C0"/>
          </a:solidFill>
          <a:ln w="9144">
            <a:solidFill>
              <a:srgbClr val="0066C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91440" marR="120650">
              <a:lnSpc>
                <a:spcPct val="100000"/>
              </a:lnSpc>
              <a:spcBef>
                <a:spcPts val="1185"/>
              </a:spcBef>
              <a:buSzPct val="94444"/>
              <a:buChar char="•"/>
              <a:tabLst>
                <a:tab pos="172720" algn="l"/>
              </a:tabLst>
            </a:pPr>
            <a:r>
              <a:rPr sz="1800" spc="-5" dirty="0">
                <a:latin typeface="Arial"/>
                <a:cs typeface="Arial"/>
              </a:rPr>
              <a:t>Produce new version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  </a:t>
            </a:r>
            <a:r>
              <a:rPr sz="1800" spc="-5" dirty="0">
                <a:latin typeface="Arial"/>
                <a:cs typeface="Arial"/>
              </a:rPr>
              <a:t>protein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>
              <a:latin typeface="Arial"/>
              <a:cs typeface="Arial"/>
            </a:endParaRPr>
          </a:p>
          <a:p>
            <a:pPr marL="172085" indent="-81280">
              <a:lnSpc>
                <a:spcPct val="100000"/>
              </a:lnSpc>
              <a:spcBef>
                <a:spcPts val="5"/>
              </a:spcBef>
              <a:buSzPct val="94444"/>
              <a:buChar char="•"/>
              <a:tabLst>
                <a:tab pos="172720" algn="l"/>
              </a:tabLst>
            </a:pPr>
            <a:r>
              <a:rPr sz="1800" spc="-5" dirty="0">
                <a:latin typeface="Arial"/>
                <a:cs typeface="Arial"/>
              </a:rPr>
              <a:t>Essential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5" dirty="0">
                <a:latin typeface="Arial"/>
                <a:cs typeface="Arial"/>
              </a:rPr>
              <a:t> evolution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>
              <a:latin typeface="Arial"/>
              <a:cs typeface="Arial"/>
            </a:endParaRPr>
          </a:p>
          <a:p>
            <a:pPr marL="172085" indent="-81280">
              <a:lnSpc>
                <a:spcPct val="100000"/>
              </a:lnSpc>
              <a:buSzPct val="94444"/>
              <a:buChar char="•"/>
              <a:tabLst>
                <a:tab pos="172720" algn="l"/>
              </a:tabLst>
            </a:pPr>
            <a:r>
              <a:rPr sz="1800" spc="-5" dirty="0">
                <a:latin typeface="Arial"/>
                <a:cs typeface="Arial"/>
              </a:rPr>
              <a:t>Enhance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survival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and reproductive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success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72085" indent="-81280">
              <a:lnSpc>
                <a:spcPct val="100000"/>
              </a:lnSpc>
              <a:buSzPct val="94444"/>
              <a:buChar char="•"/>
              <a:tabLst>
                <a:tab pos="172720" algn="l"/>
              </a:tabLst>
            </a:pPr>
            <a:r>
              <a:rPr sz="1800" spc="-20" dirty="0">
                <a:latin typeface="Arial"/>
                <a:cs typeface="Arial"/>
              </a:rPr>
              <a:t>Turn </a:t>
            </a:r>
            <a:r>
              <a:rPr sz="1800" spc="-15" dirty="0">
                <a:latin typeface="Arial"/>
                <a:cs typeface="Arial"/>
              </a:rPr>
              <a:t>off </a:t>
            </a:r>
            <a:r>
              <a:rPr sz="1800" spc="-5" dirty="0">
                <a:latin typeface="Arial"/>
                <a:cs typeface="Arial"/>
              </a:rPr>
              <a:t>harmful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genes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7032" y="2563367"/>
            <a:ext cx="2688590" cy="3366770"/>
          </a:xfrm>
          <a:prstGeom prst="rect">
            <a:avLst/>
          </a:prstGeom>
          <a:solidFill>
            <a:srgbClr val="C0C0C0"/>
          </a:solidFill>
          <a:ln w="9144">
            <a:solidFill>
              <a:srgbClr val="0066C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72720" indent="-81280">
              <a:lnSpc>
                <a:spcPct val="100000"/>
              </a:lnSpc>
              <a:spcBef>
                <a:spcPts val="1190"/>
              </a:spcBef>
              <a:buSzPct val="94444"/>
              <a:buChar char="•"/>
              <a:tabLst>
                <a:tab pos="173355" algn="l"/>
              </a:tabLst>
            </a:pPr>
            <a:r>
              <a:rPr sz="1800" spc="-5" dirty="0">
                <a:latin typeface="Arial"/>
                <a:cs typeface="Arial"/>
              </a:rPr>
              <a:t>Protein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malfunction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>
              <a:latin typeface="Arial"/>
              <a:cs typeface="Arial"/>
            </a:endParaRPr>
          </a:p>
          <a:p>
            <a:pPr marL="172720" indent="-81280">
              <a:lnSpc>
                <a:spcPct val="100000"/>
              </a:lnSpc>
              <a:buSzPct val="94444"/>
              <a:buChar char="•"/>
              <a:tabLst>
                <a:tab pos="173355" algn="l"/>
              </a:tabLst>
            </a:pPr>
            <a:r>
              <a:rPr sz="1800" spc="-5" dirty="0">
                <a:latin typeface="Arial"/>
                <a:cs typeface="Arial"/>
              </a:rPr>
              <a:t>Lethal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life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850">
              <a:latin typeface="Arial"/>
              <a:cs typeface="Arial"/>
            </a:endParaRPr>
          </a:p>
          <a:p>
            <a:pPr marL="92075" marR="374650">
              <a:lnSpc>
                <a:spcPct val="100000"/>
              </a:lnSpc>
              <a:buSzPct val="94444"/>
              <a:buChar char="•"/>
              <a:tabLst>
                <a:tab pos="173355" algn="l"/>
              </a:tabLst>
            </a:pPr>
            <a:r>
              <a:rPr sz="1800" spc="-5" dirty="0">
                <a:latin typeface="Arial"/>
                <a:cs typeface="Arial"/>
              </a:rPr>
              <a:t>Sometimes stops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  </a:t>
            </a:r>
            <a:r>
              <a:rPr sz="1800" spc="-5" dirty="0">
                <a:latin typeface="Arial"/>
                <a:cs typeface="Arial"/>
              </a:rPr>
              <a:t>development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fetus.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850">
              <a:latin typeface="Arial"/>
              <a:cs typeface="Arial"/>
            </a:endParaRPr>
          </a:p>
          <a:p>
            <a:pPr marL="172720" indent="-81280">
              <a:lnSpc>
                <a:spcPct val="100000"/>
              </a:lnSpc>
              <a:buSzPct val="94444"/>
              <a:buChar char="•"/>
              <a:tabLst>
                <a:tab pos="173355" algn="l"/>
              </a:tabLst>
            </a:pPr>
            <a:r>
              <a:rPr sz="1800" spc="-5" dirty="0">
                <a:latin typeface="Arial"/>
                <a:cs typeface="Arial"/>
              </a:rPr>
              <a:t>Cause genetic disorder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26452" y="2618232"/>
            <a:ext cx="2687320" cy="3366770"/>
          </a:xfrm>
          <a:prstGeom prst="rect">
            <a:avLst/>
          </a:prstGeom>
          <a:solidFill>
            <a:srgbClr val="C0C0C0"/>
          </a:solidFill>
          <a:ln w="9144">
            <a:solidFill>
              <a:srgbClr val="0066C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50">
              <a:latin typeface="Times New Roman"/>
              <a:cs typeface="Times New Roman"/>
            </a:endParaRPr>
          </a:p>
          <a:p>
            <a:pPr marL="172720" indent="-81280">
              <a:lnSpc>
                <a:spcPct val="100000"/>
              </a:lnSpc>
              <a:buSzPct val="94444"/>
              <a:buChar char="•"/>
              <a:tabLst>
                <a:tab pos="173355" algn="l"/>
              </a:tabLst>
            </a:pPr>
            <a:r>
              <a:rPr sz="1800" spc="-5" dirty="0">
                <a:latin typeface="Arial"/>
                <a:cs typeface="Arial"/>
              </a:rPr>
              <a:t>Not significantly harm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benefit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body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366516" y="1158366"/>
            <a:ext cx="4891405" cy="676275"/>
          </a:xfrm>
          <a:custGeom>
            <a:avLst/>
            <a:gdLst/>
            <a:ahLst/>
            <a:cxnLst/>
            <a:rect l="l" t="t" r="r" b="b"/>
            <a:pathLst>
              <a:path w="4891405" h="676275">
                <a:moveTo>
                  <a:pt x="1830959" y="11938"/>
                </a:moveTo>
                <a:lnTo>
                  <a:pt x="1826641" y="0"/>
                </a:lnTo>
                <a:lnTo>
                  <a:pt x="31724" y="639076"/>
                </a:lnTo>
                <a:lnTo>
                  <a:pt x="73533" y="589534"/>
                </a:lnTo>
                <a:lnTo>
                  <a:pt x="75819" y="586867"/>
                </a:lnTo>
                <a:lnTo>
                  <a:pt x="75438" y="582930"/>
                </a:lnTo>
                <a:lnTo>
                  <a:pt x="70104" y="578358"/>
                </a:lnTo>
                <a:lnTo>
                  <a:pt x="66167" y="578739"/>
                </a:lnTo>
                <a:lnTo>
                  <a:pt x="63881" y="581406"/>
                </a:lnTo>
                <a:lnTo>
                  <a:pt x="0" y="657098"/>
                </a:lnTo>
                <a:lnTo>
                  <a:pt x="100838" y="676148"/>
                </a:lnTo>
                <a:lnTo>
                  <a:pt x="104140" y="673862"/>
                </a:lnTo>
                <a:lnTo>
                  <a:pt x="105410" y="667004"/>
                </a:lnTo>
                <a:lnTo>
                  <a:pt x="103124" y="663575"/>
                </a:lnTo>
                <a:lnTo>
                  <a:pt x="78066" y="658876"/>
                </a:lnTo>
                <a:lnTo>
                  <a:pt x="36080" y="651002"/>
                </a:lnTo>
                <a:lnTo>
                  <a:pt x="1830959" y="11938"/>
                </a:lnTo>
                <a:close/>
              </a:path>
              <a:path w="4891405" h="676275">
                <a:moveTo>
                  <a:pt x="2547874" y="514604"/>
                </a:moveTo>
                <a:lnTo>
                  <a:pt x="2546985" y="510667"/>
                </a:lnTo>
                <a:lnTo>
                  <a:pt x="2544064" y="508762"/>
                </a:lnTo>
                <a:lnTo>
                  <a:pt x="2541016" y="506984"/>
                </a:lnTo>
                <a:lnTo>
                  <a:pt x="2537079" y="507873"/>
                </a:lnTo>
                <a:lnTo>
                  <a:pt x="2535301" y="510794"/>
                </a:lnTo>
                <a:lnTo>
                  <a:pt x="2500769" y="565670"/>
                </a:lnTo>
                <a:lnTo>
                  <a:pt x="2513457" y="186055"/>
                </a:lnTo>
                <a:lnTo>
                  <a:pt x="2500757" y="185547"/>
                </a:lnTo>
                <a:lnTo>
                  <a:pt x="2488069" y="565200"/>
                </a:lnTo>
                <a:lnTo>
                  <a:pt x="2457323" y="508254"/>
                </a:lnTo>
                <a:lnTo>
                  <a:pt x="2455672" y="505079"/>
                </a:lnTo>
                <a:lnTo>
                  <a:pt x="2451862" y="503936"/>
                </a:lnTo>
                <a:lnTo>
                  <a:pt x="2448814" y="505587"/>
                </a:lnTo>
                <a:lnTo>
                  <a:pt x="2445639" y="507365"/>
                </a:lnTo>
                <a:lnTo>
                  <a:pt x="2444496" y="511175"/>
                </a:lnTo>
                <a:lnTo>
                  <a:pt x="2493264" y="601472"/>
                </a:lnTo>
                <a:lnTo>
                  <a:pt x="2501074" y="589026"/>
                </a:lnTo>
                <a:lnTo>
                  <a:pt x="2545969" y="517525"/>
                </a:lnTo>
                <a:lnTo>
                  <a:pt x="2547874" y="514604"/>
                </a:lnTo>
                <a:close/>
              </a:path>
              <a:path w="4891405" h="676275">
                <a:moveTo>
                  <a:pt x="4891278" y="601599"/>
                </a:moveTo>
                <a:lnTo>
                  <a:pt x="4827905" y="525272"/>
                </a:lnTo>
                <a:lnTo>
                  <a:pt x="4825746" y="522605"/>
                </a:lnTo>
                <a:lnTo>
                  <a:pt x="4821682" y="522224"/>
                </a:lnTo>
                <a:lnTo>
                  <a:pt x="4819015" y="524510"/>
                </a:lnTo>
                <a:lnTo>
                  <a:pt x="4816348" y="526669"/>
                </a:lnTo>
                <a:lnTo>
                  <a:pt x="4815967" y="530733"/>
                </a:lnTo>
                <a:lnTo>
                  <a:pt x="4818126" y="533400"/>
                </a:lnTo>
                <a:lnTo>
                  <a:pt x="4859464" y="583222"/>
                </a:lnTo>
                <a:lnTo>
                  <a:pt x="3300095" y="13716"/>
                </a:lnTo>
                <a:lnTo>
                  <a:pt x="3295777" y="25654"/>
                </a:lnTo>
                <a:lnTo>
                  <a:pt x="4855184" y="595223"/>
                </a:lnTo>
                <a:lnTo>
                  <a:pt x="4791456" y="606679"/>
                </a:lnTo>
                <a:lnTo>
                  <a:pt x="4788027" y="607187"/>
                </a:lnTo>
                <a:lnTo>
                  <a:pt x="4785741" y="610489"/>
                </a:lnTo>
                <a:lnTo>
                  <a:pt x="4786376" y="614045"/>
                </a:lnTo>
                <a:lnTo>
                  <a:pt x="4786884" y="617474"/>
                </a:lnTo>
                <a:lnTo>
                  <a:pt x="4790186" y="619760"/>
                </a:lnTo>
                <a:lnTo>
                  <a:pt x="4882083" y="603250"/>
                </a:lnTo>
                <a:lnTo>
                  <a:pt x="4891278" y="601599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592061" y="6273495"/>
            <a:ext cx="4312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https://ghr.nlm.nih.gov/mutationsandhealth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82626"/>
            <a:ext cx="4598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GENETIC</a:t>
            </a:r>
            <a:r>
              <a:rPr spc="-55" dirty="0"/>
              <a:t> </a:t>
            </a:r>
            <a:r>
              <a:rPr spc="-5" dirty="0"/>
              <a:t>DISORDER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257940"/>
            <a:ext cx="7606665" cy="4926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85" indent="-342900">
              <a:lnSpc>
                <a:spcPct val="15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1908175" algn="l"/>
                <a:tab pos="2668905" algn="l"/>
                <a:tab pos="3530600" algn="l"/>
                <a:tab pos="4013200" algn="l"/>
                <a:tab pos="5406390" algn="l"/>
                <a:tab pos="5911215" algn="l"/>
              </a:tabLst>
            </a:pPr>
            <a:r>
              <a:rPr sz="2800" spc="-5" dirty="0">
                <a:latin typeface="Arial"/>
                <a:cs typeface="Arial"/>
              </a:rPr>
              <a:t>M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ti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	ca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ad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mis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	o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	m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fo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med  </a:t>
            </a:r>
            <a:r>
              <a:rPr sz="2800" dirty="0">
                <a:latin typeface="Arial"/>
                <a:cs typeface="Arial"/>
              </a:rPr>
              <a:t>proteins that </a:t>
            </a:r>
            <a:r>
              <a:rPr sz="2800" spc="-5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lead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diseases.</a:t>
            </a:r>
            <a:endParaRPr sz="2800">
              <a:latin typeface="Arial"/>
              <a:cs typeface="Arial"/>
            </a:endParaRPr>
          </a:p>
          <a:p>
            <a:pPr marL="354965" marR="192405" indent="-354965">
              <a:lnSpc>
                <a:spcPct val="17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Some well known inherited genetic </a:t>
            </a:r>
            <a:r>
              <a:rPr sz="2800" dirty="0">
                <a:latin typeface="Arial"/>
                <a:cs typeface="Arial"/>
              </a:rPr>
              <a:t>disorders  </a:t>
            </a:r>
            <a:r>
              <a:rPr sz="2800" spc="-5" dirty="0">
                <a:latin typeface="Arial"/>
                <a:cs typeface="Arial"/>
              </a:rPr>
              <a:t>Sickle cell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anemia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2355"/>
              </a:spcBef>
            </a:pPr>
            <a:r>
              <a:rPr sz="2800" spc="-5" dirty="0">
                <a:latin typeface="Arial"/>
                <a:cs typeface="Arial"/>
              </a:rPr>
              <a:t>Cancer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543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  <a:tab pos="1079500" algn="l"/>
                <a:tab pos="2279015" algn="l"/>
                <a:tab pos="4074160" algn="l"/>
                <a:tab pos="4918710" algn="l"/>
                <a:tab pos="6395720" algn="l"/>
                <a:tab pos="7099934" algn="l"/>
              </a:tabLst>
            </a:pPr>
            <a:r>
              <a:rPr sz="2800" spc="-5" dirty="0">
                <a:latin typeface="Arial"/>
                <a:cs typeface="Arial"/>
              </a:rPr>
              <a:t>All	th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	ar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cause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	b</a:t>
            </a:r>
            <a:r>
              <a:rPr sz="2800" spc="-5" dirty="0">
                <a:latin typeface="Arial"/>
                <a:cs typeface="Arial"/>
              </a:rPr>
              <a:t>y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mutation of </a:t>
            </a:r>
            <a:r>
              <a:rPr sz="2800" spc="-5" dirty="0">
                <a:latin typeface="Arial"/>
                <a:cs typeface="Arial"/>
              </a:rPr>
              <a:t>a single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gene</a:t>
            </a:r>
            <a:r>
              <a:rPr sz="3200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97240" y="992124"/>
            <a:ext cx="3322320" cy="270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19159" y="3796284"/>
            <a:ext cx="3300984" cy="21701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179314" y="6273495"/>
            <a:ext cx="669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  <a:hlinkClick r:id="rId4"/>
              </a:rPr>
              <a:t>http://genetics.thetech.org/about-genetics/mutations-and-diseases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27304" y="356615"/>
            <a:ext cx="3848100" cy="3172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78679" y="472440"/>
            <a:ext cx="2200655" cy="20772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58100" y="124968"/>
            <a:ext cx="4271772" cy="34046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7304" y="3707891"/>
            <a:ext cx="3683508" cy="23759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25340" y="3805428"/>
            <a:ext cx="2857500" cy="21808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49411" y="3835908"/>
            <a:ext cx="2247900" cy="22479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11955" y="631952"/>
            <a:ext cx="3530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4760" y="1538376"/>
            <a:ext cx="10093325" cy="3397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2530475" algn="l"/>
                <a:tab pos="3397250" algn="l"/>
                <a:tab pos="4820920" algn="l"/>
                <a:tab pos="6244590" algn="l"/>
                <a:tab pos="7964170" algn="l"/>
                <a:tab pos="8494395" algn="l"/>
              </a:tabLst>
            </a:pPr>
            <a:r>
              <a:rPr sz="280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U</a:t>
            </a:r>
            <a:r>
              <a:rPr sz="2800" spc="-215" dirty="0">
                <a:latin typeface="Arial"/>
                <a:cs typeface="Arial"/>
              </a:rPr>
              <a:t>TA</a:t>
            </a:r>
            <a:r>
              <a:rPr sz="2800" spc="-5" dirty="0">
                <a:latin typeface="Arial"/>
                <a:cs typeface="Arial"/>
              </a:rPr>
              <a:t>TIO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-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Any</a:t>
            </a:r>
            <a:r>
              <a:rPr sz="2800" dirty="0">
                <a:latin typeface="Arial"/>
                <a:cs typeface="Arial"/>
              </a:rPr>
              <a:t>	sudde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	chang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u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ri</a:t>
            </a:r>
            <a:r>
              <a:rPr sz="2800" spc="5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h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1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ry  material is called </a:t>
            </a:r>
            <a:r>
              <a:rPr sz="2800" dirty="0">
                <a:latin typeface="Arial"/>
                <a:cs typeface="Arial"/>
              </a:rPr>
              <a:t>as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mutation.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35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They may be harmful, </a:t>
            </a:r>
            <a:r>
              <a:rPr sz="2800" dirty="0">
                <a:latin typeface="Arial"/>
                <a:cs typeface="Arial"/>
              </a:rPr>
              <a:t>beneficial </a:t>
            </a:r>
            <a:r>
              <a:rPr sz="2800" spc="-5" dirty="0">
                <a:latin typeface="Arial"/>
                <a:cs typeface="Arial"/>
              </a:rPr>
              <a:t>or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neutral.</a:t>
            </a:r>
            <a:endParaRPr sz="2800">
              <a:latin typeface="Arial"/>
              <a:cs typeface="Arial"/>
            </a:endParaRPr>
          </a:p>
          <a:p>
            <a:pPr marL="355600" marR="7620" indent="-342900">
              <a:lnSpc>
                <a:spcPct val="15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  <a:tab pos="1675130" algn="l"/>
                <a:tab pos="1978660" algn="l"/>
                <a:tab pos="2772410" algn="l"/>
                <a:tab pos="3888740" algn="l"/>
                <a:tab pos="5482590" algn="l"/>
                <a:tab pos="6243320" algn="l"/>
                <a:tab pos="7934959" algn="l"/>
                <a:tab pos="8733790" algn="l"/>
              </a:tabLst>
            </a:pPr>
            <a:r>
              <a:rPr sz="2800" spc="-5" dirty="0">
                <a:latin typeface="Arial"/>
                <a:cs typeface="Arial"/>
              </a:rPr>
              <a:t>DNA</a:t>
            </a:r>
            <a:r>
              <a:rPr sz="2800" spc="3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h</a:t>
            </a:r>
            <a:r>
              <a:rPr sz="2800" spc="-5" dirty="0">
                <a:latin typeface="Arial"/>
                <a:cs typeface="Arial"/>
              </a:rPr>
              <a:t>ly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able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mo</a:t>
            </a:r>
            <a:r>
              <a:rPr sz="2800" spc="10" dirty="0">
                <a:latin typeface="Arial"/>
                <a:cs typeface="Arial"/>
              </a:rPr>
              <a:t>l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le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es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with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am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z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ng  accuracy	</a:t>
            </a:r>
            <a:r>
              <a:rPr sz="2800" dirty="0">
                <a:latin typeface="Arial"/>
                <a:cs typeface="Arial"/>
              </a:rPr>
              <a:t>some </a:t>
            </a:r>
            <a:r>
              <a:rPr sz="2800" spc="-5" dirty="0">
                <a:latin typeface="Arial"/>
                <a:cs typeface="Arial"/>
              </a:rPr>
              <a:t>errors of </a:t>
            </a:r>
            <a:r>
              <a:rPr sz="2800" dirty="0">
                <a:latin typeface="Arial"/>
                <a:cs typeface="Arial"/>
              </a:rPr>
              <a:t>replication do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occur.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9353" y="6273495"/>
            <a:ext cx="63385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  <a:hlinkClick r:id="rId2"/>
              </a:rPr>
              <a:t>http://www.nature.com/scitable/topicpage/geneticmutation1127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24688"/>
            <a:ext cx="20421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HIS</a:t>
            </a:r>
            <a:r>
              <a:rPr spc="-65" dirty="0"/>
              <a:t>T</a:t>
            </a:r>
            <a:r>
              <a:rPr dirty="0"/>
              <a:t>O</a:t>
            </a:r>
            <a:r>
              <a:rPr spc="-65" dirty="0"/>
              <a:t>R</a:t>
            </a:r>
            <a:r>
              <a:rPr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2087" y="1626488"/>
            <a:ext cx="7434580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1901: </a:t>
            </a:r>
            <a:r>
              <a:rPr sz="2800" spc="-5" dirty="0">
                <a:solidFill>
                  <a:srgbClr val="0066CC"/>
                </a:solidFill>
                <a:latin typeface="Arial"/>
                <a:cs typeface="Arial"/>
              </a:rPr>
              <a:t>Hugo de </a:t>
            </a:r>
            <a:r>
              <a:rPr sz="2800" spc="-25" dirty="0">
                <a:solidFill>
                  <a:srgbClr val="0066CC"/>
                </a:solidFill>
                <a:latin typeface="Arial"/>
                <a:cs typeface="Arial"/>
              </a:rPr>
              <a:t>Vries </a:t>
            </a:r>
            <a:r>
              <a:rPr sz="2800" spc="-5" dirty="0">
                <a:latin typeface="Arial"/>
                <a:cs typeface="Arial"/>
              </a:rPr>
              <a:t>first </a:t>
            </a:r>
            <a:r>
              <a:rPr sz="2800" dirty="0">
                <a:latin typeface="Arial"/>
                <a:cs typeface="Arial"/>
              </a:rPr>
              <a:t>used </a:t>
            </a:r>
            <a:r>
              <a:rPr sz="2800" spc="-10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term  </a:t>
            </a:r>
            <a:r>
              <a:rPr sz="2800" spc="-5" dirty="0">
                <a:latin typeface="Arial"/>
                <a:cs typeface="Arial"/>
              </a:rPr>
              <a:t>mutation to describe the </a:t>
            </a:r>
            <a:r>
              <a:rPr sz="2800" dirty="0">
                <a:latin typeface="Arial"/>
                <a:cs typeface="Arial"/>
              </a:rPr>
              <a:t>sudden </a:t>
            </a:r>
            <a:r>
              <a:rPr sz="2800" spc="-5" dirty="0">
                <a:latin typeface="Arial"/>
                <a:cs typeface="Arial"/>
              </a:rPr>
              <a:t>heritable  </a:t>
            </a:r>
            <a:r>
              <a:rPr sz="2800" dirty="0">
                <a:latin typeface="Arial"/>
                <a:cs typeface="Arial"/>
              </a:rPr>
              <a:t>phenotypic changes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evening primrose  </a:t>
            </a:r>
            <a:r>
              <a:rPr sz="2800" i="1" spc="-5" dirty="0">
                <a:latin typeface="Arial"/>
                <a:cs typeface="Arial"/>
              </a:rPr>
              <a:t>Oenothera</a:t>
            </a:r>
            <a:r>
              <a:rPr sz="2800" i="1" spc="25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lamarckiana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1904: </a:t>
            </a:r>
            <a:r>
              <a:rPr sz="2800" spc="-85" dirty="0">
                <a:solidFill>
                  <a:srgbClr val="0066CC"/>
                </a:solidFill>
                <a:latin typeface="Arial"/>
                <a:cs typeface="Arial"/>
              </a:rPr>
              <a:t>T.H. </a:t>
            </a:r>
            <a:r>
              <a:rPr sz="2800" dirty="0">
                <a:solidFill>
                  <a:srgbClr val="0066CC"/>
                </a:solidFill>
                <a:latin typeface="Arial"/>
                <a:cs typeface="Arial"/>
              </a:rPr>
              <a:t>Morgan </a:t>
            </a:r>
            <a:r>
              <a:rPr sz="2800" dirty="0">
                <a:latin typeface="Arial"/>
                <a:cs typeface="Arial"/>
              </a:rPr>
              <a:t>reported </a:t>
            </a:r>
            <a:r>
              <a:rPr sz="2800" spc="-5" dirty="0">
                <a:latin typeface="Arial"/>
                <a:cs typeface="Arial"/>
              </a:rPr>
              <a:t>white eyed  </a:t>
            </a:r>
            <a:r>
              <a:rPr sz="2800" dirty="0">
                <a:latin typeface="Arial"/>
                <a:cs typeface="Arial"/>
              </a:rPr>
              <a:t>drosophila </a:t>
            </a:r>
            <a:r>
              <a:rPr sz="2800" spc="-5" dirty="0">
                <a:latin typeface="Arial"/>
                <a:cs typeface="Arial"/>
              </a:rPr>
              <a:t>in the population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red </a:t>
            </a:r>
            <a:r>
              <a:rPr sz="2800" dirty="0">
                <a:latin typeface="Arial"/>
                <a:cs typeface="Arial"/>
              </a:rPr>
              <a:t>eyed  flies.</a:t>
            </a:r>
            <a:endParaRPr sz="2800">
              <a:latin typeface="Arial"/>
              <a:cs typeface="Arial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1928: </a:t>
            </a:r>
            <a:r>
              <a:rPr sz="2800" spc="-5" dirty="0">
                <a:solidFill>
                  <a:srgbClr val="0066CC"/>
                </a:solidFill>
                <a:latin typeface="Arial"/>
                <a:cs typeface="Arial"/>
              </a:rPr>
              <a:t>H.J. Muller </a:t>
            </a:r>
            <a:r>
              <a:rPr sz="2800" dirty="0">
                <a:latin typeface="Arial"/>
                <a:cs typeface="Arial"/>
              </a:rPr>
              <a:t>first used </a:t>
            </a:r>
            <a:r>
              <a:rPr sz="2800" spc="-5" dirty="0">
                <a:latin typeface="Arial"/>
                <a:cs typeface="Arial"/>
              </a:rPr>
              <a:t>x-rays to induce  mutation in </a:t>
            </a:r>
            <a:r>
              <a:rPr sz="2800" dirty="0">
                <a:latin typeface="Arial"/>
                <a:cs typeface="Arial"/>
              </a:rPr>
              <a:t>fruit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5" dirty="0">
                <a:latin typeface="Arial"/>
                <a:cs typeface="Arial"/>
              </a:rPr>
              <a:t>fly.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100059" y="510540"/>
            <a:ext cx="3209925" cy="5786755"/>
            <a:chOff x="8100059" y="510540"/>
            <a:chExt cx="3209925" cy="5786755"/>
          </a:xfrm>
        </p:grpSpPr>
        <p:sp>
          <p:nvSpPr>
            <p:cNvPr id="5" name="object 5"/>
            <p:cNvSpPr/>
            <p:nvPr/>
          </p:nvSpPr>
          <p:spPr>
            <a:xfrm>
              <a:off x="8100059" y="510540"/>
              <a:ext cx="3209544" cy="53035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432291" y="5783580"/>
              <a:ext cx="1196340" cy="5135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320783" y="5783580"/>
              <a:ext cx="472440" cy="51358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485375" y="5783580"/>
              <a:ext cx="690372" cy="5135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867899" y="5783580"/>
              <a:ext cx="498348" cy="51358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58399" y="5783580"/>
              <a:ext cx="890016" cy="51358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388732" y="5841593"/>
            <a:ext cx="3421379" cy="786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824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66CC"/>
                </a:solidFill>
                <a:latin typeface="Arial"/>
                <a:cs typeface="Arial"/>
              </a:rPr>
              <a:t>Thomas </a:t>
            </a:r>
            <a:r>
              <a:rPr sz="1800" spc="-5" dirty="0">
                <a:solidFill>
                  <a:srgbClr val="004D99"/>
                </a:solidFill>
                <a:latin typeface="Arial"/>
                <a:cs typeface="Arial"/>
              </a:rPr>
              <a:t>Hunt</a:t>
            </a:r>
            <a:r>
              <a:rPr sz="1800" spc="-35" dirty="0">
                <a:solidFill>
                  <a:srgbClr val="004D99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4D99"/>
                </a:solidFill>
                <a:latin typeface="Arial"/>
                <a:cs typeface="Arial"/>
              </a:rPr>
              <a:t>Morgan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64"/>
              </a:spcBef>
            </a:pPr>
            <a:r>
              <a:rPr sz="1800" spc="-5" dirty="0">
                <a:latin typeface="Arial"/>
                <a:cs typeface="Arial"/>
              </a:rPr>
              <a:t>Masatoshi and Masafumi,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2011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81710"/>
            <a:ext cx="47326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TYPES OF</a:t>
            </a:r>
            <a:r>
              <a:rPr spc="-85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40536" y="1295400"/>
            <a:ext cx="9201912" cy="4988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35316" y="6273495"/>
            <a:ext cx="22656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latin typeface="Arial"/>
                <a:cs typeface="Arial"/>
                <a:hlinkClick r:id="rId3"/>
              </a:rPr>
              <a:t>w</a:t>
            </a:r>
            <a:r>
              <a:rPr sz="1800" spc="-25" dirty="0">
                <a:latin typeface="Arial"/>
                <a:cs typeface="Arial"/>
                <a:hlinkClick r:id="rId3"/>
              </a:rPr>
              <a:t>w</a:t>
            </a:r>
            <a:r>
              <a:rPr sz="1800" spc="-120" dirty="0">
                <a:latin typeface="Arial"/>
                <a:cs typeface="Arial"/>
                <a:hlinkClick r:id="rId3"/>
              </a:rPr>
              <a:t>w</a:t>
            </a:r>
            <a:r>
              <a:rPr sz="1800" spc="-5" dirty="0">
                <a:latin typeface="Arial"/>
                <a:cs typeface="Arial"/>
                <a:hlinkClick r:id="rId3"/>
              </a:rPr>
              <a:t>.biol</a:t>
            </a:r>
            <a:r>
              <a:rPr sz="1800" spc="-15" dirty="0">
                <a:latin typeface="Arial"/>
                <a:cs typeface="Arial"/>
                <a:hlinkClick r:id="rId3"/>
              </a:rPr>
              <a:t>o</a:t>
            </a:r>
            <a:r>
              <a:rPr sz="1800" dirty="0">
                <a:latin typeface="Arial"/>
                <a:cs typeface="Arial"/>
                <a:hlinkClick r:id="rId3"/>
              </a:rPr>
              <a:t>g</a:t>
            </a:r>
            <a:r>
              <a:rPr sz="1800" spc="-5" dirty="0">
                <a:latin typeface="Arial"/>
                <a:cs typeface="Arial"/>
                <a:hlinkClick r:id="rId3"/>
              </a:rPr>
              <a:t>yisfu</a:t>
            </a:r>
            <a:r>
              <a:rPr sz="1800" spc="-15" dirty="0">
                <a:latin typeface="Arial"/>
                <a:cs typeface="Arial"/>
                <a:hlinkClick r:id="rId3"/>
              </a:rPr>
              <a:t>n</a:t>
            </a:r>
            <a:r>
              <a:rPr sz="1800" dirty="0">
                <a:latin typeface="Arial"/>
                <a:cs typeface="Arial"/>
                <a:hlinkClick r:id="rId3"/>
              </a:rPr>
              <a:t>.com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926719"/>
            <a:ext cx="37661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GENE</a:t>
            </a:r>
            <a:r>
              <a:rPr spc="-85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2157835"/>
            <a:ext cx="10815955" cy="267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>
              <a:lnSpc>
                <a:spcPct val="1501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1690370" algn="l"/>
                <a:tab pos="3219450" algn="l"/>
                <a:tab pos="3639820" algn="l"/>
                <a:tab pos="4972050" algn="l"/>
                <a:tab pos="5511800" algn="l"/>
                <a:tab pos="6069330" algn="l"/>
                <a:tab pos="7699375" algn="l"/>
                <a:tab pos="8139430" algn="l"/>
                <a:tab pos="8796655" algn="l"/>
                <a:tab pos="10503535" algn="l"/>
              </a:tabLst>
            </a:pP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3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gene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muta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ion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de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al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er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ti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sequ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nucleotides 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DNA.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501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  <a:tab pos="1207135" algn="l"/>
                <a:tab pos="2555875" algn="l"/>
                <a:tab pos="3310890" algn="l"/>
                <a:tab pos="4354830" algn="l"/>
                <a:tab pos="4731385" algn="l"/>
                <a:tab pos="5842635" algn="l"/>
                <a:tab pos="7647305" algn="l"/>
                <a:tab pos="8421370" algn="l"/>
                <a:tab pos="8918575" algn="l"/>
                <a:tab pos="10009505" algn="l"/>
              </a:tabLst>
            </a:pPr>
            <a:r>
              <a:rPr sz="2800" spc="-5" dirty="0">
                <a:latin typeface="Arial"/>
                <a:cs typeface="Arial"/>
              </a:rPr>
              <a:t>Th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	chang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ca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-45" dirty="0">
                <a:latin typeface="Arial"/>
                <a:cs typeface="Arial"/>
              </a:rPr>
              <a:t>f</a:t>
            </a:r>
            <a:r>
              <a:rPr sz="2800" spc="-5" dirty="0">
                <a:latin typeface="Arial"/>
                <a:cs typeface="Arial"/>
              </a:rPr>
              <a:t>fe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g</a:t>
            </a:r>
            <a:r>
              <a:rPr sz="2800" spc="-5" dirty="0">
                <a:latin typeface="Arial"/>
                <a:cs typeface="Arial"/>
              </a:rPr>
              <a:t>le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ti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ir</a:t>
            </a:r>
            <a:r>
              <a:rPr sz="2800" dirty="0">
                <a:latin typeface="Arial"/>
                <a:cs typeface="Arial"/>
              </a:rPr>
              <a:t>	o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g</a:t>
            </a:r>
            <a:r>
              <a:rPr sz="2800" spc="-5" dirty="0">
                <a:latin typeface="Arial"/>
                <a:cs typeface="Arial"/>
              </a:rPr>
              <a:t>er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5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e  </a:t>
            </a:r>
            <a:r>
              <a:rPr sz="2800" dirty="0">
                <a:latin typeface="Arial"/>
                <a:cs typeface="Arial"/>
              </a:rPr>
              <a:t>segment of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chromosome.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84997" y="6273495"/>
            <a:ext cx="2039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Gardner </a:t>
            </a:r>
            <a:r>
              <a:rPr sz="1800" i="1" dirty="0">
                <a:latin typeface="Arial"/>
                <a:cs typeface="Arial"/>
              </a:rPr>
              <a:t>et </a:t>
            </a:r>
            <a:r>
              <a:rPr sz="1800" i="1" spc="-5" dirty="0">
                <a:latin typeface="Arial"/>
                <a:cs typeface="Arial"/>
              </a:rPr>
              <a:t>al</a:t>
            </a:r>
            <a:r>
              <a:rPr sz="1800" spc="-5" dirty="0">
                <a:latin typeface="Arial"/>
                <a:cs typeface="Arial"/>
              </a:rPr>
              <a:t>.,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2011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714" y="109169"/>
            <a:ext cx="61544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TYPES </a:t>
            </a:r>
            <a:r>
              <a:rPr dirty="0"/>
              <a:t>OF </a:t>
            </a:r>
            <a:r>
              <a:rPr spc="-5" dirty="0"/>
              <a:t>GENE</a:t>
            </a:r>
            <a:r>
              <a:rPr spc="-50" dirty="0"/>
              <a:t> </a:t>
            </a:r>
            <a:r>
              <a:rPr spc="-70" dirty="0"/>
              <a:t>MUTATION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194047" y="749808"/>
            <a:ext cx="3221990" cy="977265"/>
            <a:chOff x="4194047" y="749808"/>
            <a:chExt cx="3221990" cy="977265"/>
          </a:xfrm>
        </p:grpSpPr>
        <p:sp>
          <p:nvSpPr>
            <p:cNvPr id="4" name="object 4"/>
            <p:cNvSpPr/>
            <p:nvPr/>
          </p:nvSpPr>
          <p:spPr>
            <a:xfrm>
              <a:off x="4194047" y="749808"/>
              <a:ext cx="3221736" cy="9768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2583" y="972312"/>
              <a:ext cx="2267712" cy="5989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53483" y="789432"/>
              <a:ext cx="3102864" cy="85953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856479" y="1063497"/>
            <a:ext cx="19011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GENE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MUTATION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607819" y="2994660"/>
            <a:ext cx="2719070" cy="3040380"/>
            <a:chOff x="1607819" y="2994660"/>
            <a:chExt cx="2719070" cy="3040380"/>
          </a:xfrm>
        </p:grpSpPr>
        <p:sp>
          <p:nvSpPr>
            <p:cNvPr id="9" name="object 9"/>
            <p:cNvSpPr/>
            <p:nvPr/>
          </p:nvSpPr>
          <p:spPr>
            <a:xfrm>
              <a:off x="1644395" y="2994660"/>
              <a:ext cx="2682239" cy="30403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07819" y="4212336"/>
              <a:ext cx="2430780" cy="169621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03831" y="3034284"/>
              <a:ext cx="2563368" cy="292303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783207" y="4303598"/>
            <a:ext cx="16154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93980" algn="l"/>
              </a:tabLst>
            </a:pPr>
            <a:r>
              <a:rPr sz="1800" spc="-5" dirty="0">
                <a:latin typeface="Arial"/>
                <a:cs typeface="Arial"/>
              </a:rPr>
              <a:t>Silent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mutation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83207" y="4852796"/>
            <a:ext cx="2073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93980" algn="l"/>
                <a:tab pos="1184275" algn="l"/>
              </a:tabLst>
            </a:pPr>
            <a:r>
              <a:rPr sz="1800" spc="-5" dirty="0">
                <a:latin typeface="Arial"/>
                <a:cs typeface="Arial"/>
              </a:rPr>
              <a:t>Missense	mutation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83207" y="5401462"/>
            <a:ext cx="20732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93980" algn="l"/>
              </a:tabLst>
            </a:pPr>
            <a:r>
              <a:rPr sz="1800" spc="-5" dirty="0">
                <a:latin typeface="Arial"/>
                <a:cs typeface="Arial"/>
              </a:rPr>
              <a:t>Nonsense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mutation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935479" y="1982723"/>
            <a:ext cx="2557780" cy="1045844"/>
            <a:chOff x="1935479" y="1982723"/>
            <a:chExt cx="2557780" cy="1045844"/>
          </a:xfrm>
        </p:grpSpPr>
        <p:sp>
          <p:nvSpPr>
            <p:cNvPr id="16" name="object 16"/>
            <p:cNvSpPr/>
            <p:nvPr/>
          </p:nvSpPr>
          <p:spPr>
            <a:xfrm>
              <a:off x="1935479" y="1982723"/>
              <a:ext cx="2557272" cy="104546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287523" y="2240279"/>
              <a:ext cx="1851660" cy="59893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94915" y="2022347"/>
              <a:ext cx="2438399" cy="92811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472054" y="2331465"/>
            <a:ext cx="1485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Point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mutation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610100" y="2025395"/>
            <a:ext cx="2557780" cy="1045844"/>
            <a:chOff x="4610100" y="2025395"/>
            <a:chExt cx="2557780" cy="1045844"/>
          </a:xfrm>
        </p:grpSpPr>
        <p:sp>
          <p:nvSpPr>
            <p:cNvPr id="21" name="object 21"/>
            <p:cNvSpPr/>
            <p:nvPr/>
          </p:nvSpPr>
          <p:spPr>
            <a:xfrm>
              <a:off x="4610100" y="2025395"/>
              <a:ext cx="2557272" cy="104546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51248" y="2282951"/>
              <a:ext cx="2474976" cy="59893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669535" y="2065019"/>
              <a:ext cx="2438399" cy="928115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835397" y="2372995"/>
            <a:ext cx="2107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Frame shift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mutation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7367016" y="2052827"/>
            <a:ext cx="2557780" cy="1045844"/>
            <a:chOff x="7367016" y="2052827"/>
            <a:chExt cx="2557780" cy="1045844"/>
          </a:xfrm>
        </p:grpSpPr>
        <p:sp>
          <p:nvSpPr>
            <p:cNvPr id="26" name="object 26"/>
            <p:cNvSpPr/>
            <p:nvPr/>
          </p:nvSpPr>
          <p:spPr>
            <a:xfrm>
              <a:off x="7367016" y="2052827"/>
              <a:ext cx="2557272" cy="104546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546848" y="2173223"/>
              <a:ext cx="2130552" cy="87325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426452" y="2092451"/>
              <a:ext cx="2438400" cy="928115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731632" y="2263521"/>
            <a:ext cx="176466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7520" marR="5080" indent="-46482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Base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substitution  mutation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462271" y="3008376"/>
            <a:ext cx="2719070" cy="3040380"/>
            <a:chOff x="4462271" y="3008376"/>
            <a:chExt cx="2719070" cy="3040380"/>
          </a:xfrm>
        </p:grpSpPr>
        <p:sp>
          <p:nvSpPr>
            <p:cNvPr id="31" name="object 31"/>
            <p:cNvSpPr/>
            <p:nvPr/>
          </p:nvSpPr>
          <p:spPr>
            <a:xfrm>
              <a:off x="4498847" y="3008376"/>
              <a:ext cx="2682240" cy="304038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462271" y="4363212"/>
              <a:ext cx="1338072" cy="1421892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58283" y="3048000"/>
              <a:ext cx="2563367" cy="292303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637659" y="4455032"/>
            <a:ext cx="981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93980" algn="l"/>
              </a:tabLst>
            </a:pPr>
            <a:r>
              <a:rPr sz="1800" dirty="0">
                <a:latin typeface="Arial"/>
                <a:cs typeface="Arial"/>
              </a:rPr>
              <a:t>Ins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rtion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37659" y="5278373"/>
            <a:ext cx="9410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93980" algn="l"/>
              </a:tabLst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7205471" y="3105911"/>
            <a:ext cx="2719070" cy="3040380"/>
            <a:chOff x="7205471" y="3105911"/>
            <a:chExt cx="2719070" cy="3040380"/>
          </a:xfrm>
        </p:grpSpPr>
        <p:sp>
          <p:nvSpPr>
            <p:cNvPr id="37" name="object 37"/>
            <p:cNvSpPr/>
            <p:nvPr/>
          </p:nvSpPr>
          <p:spPr>
            <a:xfrm>
              <a:off x="7242047" y="3105911"/>
              <a:ext cx="2682240" cy="304038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205471" y="4460747"/>
              <a:ext cx="2714244" cy="142189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01483" y="3145535"/>
              <a:ext cx="2563368" cy="292303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7381113" y="4551933"/>
            <a:ext cx="2038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93980" algn="l"/>
              </a:tabLst>
            </a:pPr>
            <a:r>
              <a:rPr sz="1800" spc="-10" dirty="0">
                <a:latin typeface="Arial"/>
                <a:cs typeface="Arial"/>
              </a:rPr>
              <a:t>Transition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mutation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381113" y="5375249"/>
            <a:ext cx="2357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93980" algn="l"/>
              </a:tabLst>
            </a:pPr>
            <a:r>
              <a:rPr sz="1800" spc="-10" dirty="0">
                <a:latin typeface="Arial"/>
                <a:cs typeface="Arial"/>
              </a:rPr>
              <a:t>Transversion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mutation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131820" y="1531746"/>
            <a:ext cx="5251450" cy="509270"/>
          </a:xfrm>
          <a:custGeom>
            <a:avLst/>
            <a:gdLst/>
            <a:ahLst/>
            <a:cxnLst/>
            <a:rect l="l" t="t" r="r" b="b"/>
            <a:pathLst>
              <a:path w="5251450" h="509269">
                <a:moveTo>
                  <a:pt x="1193546" y="11938"/>
                </a:moveTo>
                <a:lnTo>
                  <a:pt x="1189482" y="0"/>
                </a:lnTo>
                <a:lnTo>
                  <a:pt x="31991" y="390321"/>
                </a:lnTo>
                <a:lnTo>
                  <a:pt x="74676" y="341376"/>
                </a:lnTo>
                <a:lnTo>
                  <a:pt x="76962" y="338836"/>
                </a:lnTo>
                <a:lnTo>
                  <a:pt x="76708" y="334772"/>
                </a:lnTo>
                <a:lnTo>
                  <a:pt x="74041" y="332486"/>
                </a:lnTo>
                <a:lnTo>
                  <a:pt x="71501" y="330200"/>
                </a:lnTo>
                <a:lnTo>
                  <a:pt x="67437" y="330454"/>
                </a:lnTo>
                <a:lnTo>
                  <a:pt x="65151" y="333121"/>
                </a:lnTo>
                <a:lnTo>
                  <a:pt x="0" y="407797"/>
                </a:lnTo>
                <a:lnTo>
                  <a:pt x="97028" y="427736"/>
                </a:lnTo>
                <a:lnTo>
                  <a:pt x="100457" y="428371"/>
                </a:lnTo>
                <a:lnTo>
                  <a:pt x="103886" y="426212"/>
                </a:lnTo>
                <a:lnTo>
                  <a:pt x="104521" y="422783"/>
                </a:lnTo>
                <a:lnTo>
                  <a:pt x="105283" y="419354"/>
                </a:lnTo>
                <a:lnTo>
                  <a:pt x="102997" y="416052"/>
                </a:lnTo>
                <a:lnTo>
                  <a:pt x="99568" y="415290"/>
                </a:lnTo>
                <a:lnTo>
                  <a:pt x="72415" y="409702"/>
                </a:lnTo>
                <a:lnTo>
                  <a:pt x="36118" y="402234"/>
                </a:lnTo>
                <a:lnTo>
                  <a:pt x="1193546" y="11938"/>
                </a:lnTo>
                <a:close/>
              </a:path>
              <a:path w="5251450" h="509269">
                <a:moveTo>
                  <a:pt x="2674112" y="376936"/>
                </a:moveTo>
                <a:lnTo>
                  <a:pt x="2673223" y="372999"/>
                </a:lnTo>
                <a:lnTo>
                  <a:pt x="2667381" y="369189"/>
                </a:lnTo>
                <a:lnTo>
                  <a:pt x="2663444" y="370078"/>
                </a:lnTo>
                <a:lnTo>
                  <a:pt x="2626322" y="427316"/>
                </a:lnTo>
                <a:lnTo>
                  <a:pt x="2638425" y="172339"/>
                </a:lnTo>
                <a:lnTo>
                  <a:pt x="2625725" y="171831"/>
                </a:lnTo>
                <a:lnTo>
                  <a:pt x="2613622" y="426783"/>
                </a:lnTo>
                <a:lnTo>
                  <a:pt x="2582037" y="366141"/>
                </a:lnTo>
                <a:lnTo>
                  <a:pt x="2578227" y="364998"/>
                </a:lnTo>
                <a:lnTo>
                  <a:pt x="2575179" y="366649"/>
                </a:lnTo>
                <a:lnTo>
                  <a:pt x="2572004" y="368173"/>
                </a:lnTo>
                <a:lnTo>
                  <a:pt x="2570861" y="372110"/>
                </a:lnTo>
                <a:lnTo>
                  <a:pt x="2572385" y="375158"/>
                </a:lnTo>
                <a:lnTo>
                  <a:pt x="2618232" y="463042"/>
                </a:lnTo>
                <a:lnTo>
                  <a:pt x="2626233" y="450723"/>
                </a:lnTo>
                <a:lnTo>
                  <a:pt x="2672207" y="379984"/>
                </a:lnTo>
                <a:lnTo>
                  <a:pt x="2674112" y="376936"/>
                </a:lnTo>
                <a:close/>
              </a:path>
              <a:path w="5251450" h="509269">
                <a:moveTo>
                  <a:pt x="5250942" y="490728"/>
                </a:moveTo>
                <a:lnTo>
                  <a:pt x="5187696" y="414401"/>
                </a:lnTo>
                <a:lnTo>
                  <a:pt x="5185410" y="411734"/>
                </a:lnTo>
                <a:lnTo>
                  <a:pt x="5181346" y="411353"/>
                </a:lnTo>
                <a:lnTo>
                  <a:pt x="5178679" y="413639"/>
                </a:lnTo>
                <a:lnTo>
                  <a:pt x="5176012" y="415798"/>
                </a:lnTo>
                <a:lnTo>
                  <a:pt x="5175631" y="419862"/>
                </a:lnTo>
                <a:lnTo>
                  <a:pt x="5177917" y="422529"/>
                </a:lnTo>
                <a:lnTo>
                  <a:pt x="5219166" y="472363"/>
                </a:lnTo>
                <a:lnTo>
                  <a:pt x="3964559" y="13716"/>
                </a:lnTo>
                <a:lnTo>
                  <a:pt x="3960241" y="25654"/>
                </a:lnTo>
                <a:lnTo>
                  <a:pt x="5214861" y="484352"/>
                </a:lnTo>
                <a:lnTo>
                  <a:pt x="5151120" y="495808"/>
                </a:lnTo>
                <a:lnTo>
                  <a:pt x="5147691" y="496316"/>
                </a:lnTo>
                <a:lnTo>
                  <a:pt x="5145405" y="499618"/>
                </a:lnTo>
                <a:lnTo>
                  <a:pt x="5146040" y="503174"/>
                </a:lnTo>
                <a:lnTo>
                  <a:pt x="5146548" y="506603"/>
                </a:lnTo>
                <a:lnTo>
                  <a:pt x="5149850" y="508889"/>
                </a:lnTo>
                <a:lnTo>
                  <a:pt x="5241747" y="492379"/>
                </a:lnTo>
                <a:lnTo>
                  <a:pt x="5250942" y="490728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630414" y="6373164"/>
            <a:ext cx="22663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Arial"/>
                <a:cs typeface="Arial"/>
                <a:hlinkClick r:id="rId19"/>
              </a:rPr>
              <a:t>w</a:t>
            </a:r>
            <a:r>
              <a:rPr sz="1800" spc="-20" dirty="0">
                <a:latin typeface="Arial"/>
                <a:cs typeface="Arial"/>
                <a:hlinkClick r:id="rId19"/>
              </a:rPr>
              <a:t>w</a:t>
            </a:r>
            <a:r>
              <a:rPr sz="1800" spc="-114" dirty="0">
                <a:latin typeface="Arial"/>
                <a:cs typeface="Arial"/>
                <a:hlinkClick r:id="rId19"/>
              </a:rPr>
              <a:t>w</a:t>
            </a:r>
            <a:r>
              <a:rPr sz="1800" dirty="0">
                <a:latin typeface="Arial"/>
                <a:cs typeface="Arial"/>
                <a:hlinkClick r:id="rId19"/>
              </a:rPr>
              <a:t>.b</a:t>
            </a:r>
            <a:r>
              <a:rPr sz="1800" spc="-10" dirty="0">
                <a:latin typeface="Arial"/>
                <a:cs typeface="Arial"/>
                <a:hlinkClick r:id="rId19"/>
              </a:rPr>
              <a:t>i</a:t>
            </a:r>
            <a:r>
              <a:rPr sz="1800" dirty="0">
                <a:latin typeface="Arial"/>
                <a:cs typeface="Arial"/>
                <a:hlinkClick r:id="rId19"/>
              </a:rPr>
              <a:t>ol</a:t>
            </a:r>
            <a:r>
              <a:rPr sz="1800" spc="-15" dirty="0">
                <a:latin typeface="Arial"/>
                <a:cs typeface="Arial"/>
                <a:hlinkClick r:id="rId19"/>
              </a:rPr>
              <a:t>o</a:t>
            </a:r>
            <a:r>
              <a:rPr sz="1800" dirty="0">
                <a:latin typeface="Arial"/>
                <a:cs typeface="Arial"/>
                <a:hlinkClick r:id="rId19"/>
              </a:rPr>
              <a:t>gyi</a:t>
            </a:r>
            <a:r>
              <a:rPr sz="1800" spc="-10" dirty="0">
                <a:latin typeface="Arial"/>
                <a:cs typeface="Arial"/>
                <a:hlinkClick r:id="rId19"/>
              </a:rPr>
              <a:t>s</a:t>
            </a:r>
            <a:r>
              <a:rPr sz="1800" dirty="0">
                <a:latin typeface="Arial"/>
                <a:cs typeface="Arial"/>
                <a:hlinkClick r:id="rId19"/>
              </a:rPr>
              <a:t>fu</a:t>
            </a:r>
            <a:r>
              <a:rPr sz="1800" spc="-10" dirty="0">
                <a:latin typeface="Arial"/>
                <a:cs typeface="Arial"/>
                <a:hlinkClick r:id="rId19"/>
              </a:rPr>
              <a:t>n</a:t>
            </a:r>
            <a:r>
              <a:rPr sz="1800" dirty="0">
                <a:latin typeface="Arial"/>
                <a:cs typeface="Arial"/>
                <a:hlinkClick r:id="rId19"/>
              </a:rPr>
              <a:t>.com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584072"/>
            <a:ext cx="3860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POINT</a:t>
            </a:r>
            <a:r>
              <a:rPr spc="-145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283284"/>
            <a:ext cx="9807575" cy="4805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895" indent="-163830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"/>
              <a:tabLst>
                <a:tab pos="176530" algn="l"/>
              </a:tabLst>
            </a:pPr>
            <a:r>
              <a:rPr sz="2800" spc="-5" dirty="0">
                <a:latin typeface="Arial"/>
                <a:cs typeface="Arial"/>
              </a:rPr>
              <a:t>Point </a:t>
            </a:r>
            <a:r>
              <a:rPr sz="2800" dirty="0">
                <a:latin typeface="Arial"/>
                <a:cs typeface="Arial"/>
              </a:rPr>
              <a:t>mutations are </a:t>
            </a:r>
            <a:r>
              <a:rPr sz="2800" spc="-5" dirty="0">
                <a:latin typeface="Arial"/>
                <a:cs typeface="Arial"/>
              </a:rPr>
              <a:t>the most common </a:t>
            </a:r>
            <a:r>
              <a:rPr sz="2800" dirty="0">
                <a:latin typeface="Arial"/>
                <a:cs typeface="Arial"/>
              </a:rPr>
              <a:t>type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gene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mutation.</a:t>
            </a:r>
            <a:endParaRPr sz="2800">
              <a:latin typeface="Arial"/>
              <a:cs typeface="Arial"/>
            </a:endParaRPr>
          </a:p>
          <a:p>
            <a:pPr marL="253365" indent="-241300">
              <a:lnSpc>
                <a:spcPct val="100000"/>
              </a:lnSpc>
              <a:spcBef>
                <a:spcPts val="2355"/>
              </a:spcBef>
              <a:buSzPct val="96428"/>
              <a:buFont typeface="Wingdings"/>
              <a:buChar char=""/>
              <a:tabLst>
                <a:tab pos="254000" algn="l"/>
              </a:tabLst>
            </a:pPr>
            <a:r>
              <a:rPr sz="2800" spc="-5" dirty="0">
                <a:latin typeface="Arial"/>
                <a:cs typeface="Arial"/>
              </a:rPr>
              <a:t>Also known </a:t>
            </a:r>
            <a:r>
              <a:rPr sz="2800" dirty="0">
                <a:latin typeface="Arial"/>
                <a:cs typeface="Arial"/>
              </a:rPr>
              <a:t>as base </a:t>
            </a:r>
            <a:r>
              <a:rPr sz="2800" spc="-5" dirty="0">
                <a:latin typeface="Arial"/>
                <a:cs typeface="Arial"/>
              </a:rPr>
              <a:t>pair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substitution.</a:t>
            </a:r>
            <a:endParaRPr sz="2800">
              <a:latin typeface="Arial"/>
              <a:cs typeface="Arial"/>
            </a:endParaRPr>
          </a:p>
          <a:p>
            <a:pPr marL="175895" indent="-163830">
              <a:lnSpc>
                <a:spcPct val="100000"/>
              </a:lnSpc>
              <a:spcBef>
                <a:spcPts val="2355"/>
              </a:spcBef>
              <a:buSzPct val="96428"/>
              <a:buFont typeface="Wingdings"/>
              <a:buChar char=""/>
              <a:tabLst>
                <a:tab pos="176530" algn="l"/>
              </a:tabLst>
            </a:pPr>
            <a:r>
              <a:rPr sz="2800" spc="-5" dirty="0">
                <a:latin typeface="Arial"/>
                <a:cs typeface="Arial"/>
              </a:rPr>
              <a:t>Change in a single </a:t>
            </a:r>
            <a:r>
              <a:rPr sz="2800" dirty="0">
                <a:latin typeface="Arial"/>
                <a:cs typeface="Arial"/>
              </a:rPr>
              <a:t>nucleotide </a:t>
            </a:r>
            <a:r>
              <a:rPr sz="2800" spc="-5" dirty="0">
                <a:latin typeface="Arial"/>
                <a:cs typeface="Arial"/>
              </a:rPr>
              <a:t>base</a:t>
            </a:r>
            <a:r>
              <a:rPr sz="2800" spc="7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pair.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355"/>
              </a:spcBef>
            </a:pPr>
            <a:r>
              <a:rPr sz="2800" spc="-5" dirty="0">
                <a:latin typeface="Arial"/>
                <a:cs typeface="Arial"/>
              </a:rPr>
              <a:t>Point mutation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categorized </a:t>
            </a:r>
            <a:r>
              <a:rPr sz="2800" spc="-5" dirty="0">
                <a:latin typeface="Arial"/>
                <a:cs typeface="Arial"/>
              </a:rPr>
              <a:t>into </a:t>
            </a:r>
            <a:r>
              <a:rPr sz="2800" dirty="0">
                <a:latin typeface="Arial"/>
                <a:cs typeface="Arial"/>
              </a:rPr>
              <a:t>three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types:</a:t>
            </a:r>
            <a:endParaRPr sz="28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235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800" spc="-5" dirty="0">
                <a:latin typeface="Arial"/>
                <a:cs typeface="Arial"/>
              </a:rPr>
              <a:t>Silent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2355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800" spc="-5" dirty="0">
                <a:latin typeface="Arial"/>
                <a:cs typeface="Arial"/>
              </a:rPr>
              <a:t>Missense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235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800" spc="-5" dirty="0">
                <a:latin typeface="Arial"/>
                <a:cs typeface="Arial"/>
              </a:rPr>
              <a:t>Nonsense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mutation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23178" y="6288430"/>
            <a:ext cx="4312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https://ghr.nlm.nih.gov/mutationsandhealth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69468"/>
            <a:ext cx="40633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SILENT</a:t>
            </a:r>
            <a:r>
              <a:rPr spc="-150" dirty="0"/>
              <a:t> </a:t>
            </a:r>
            <a:r>
              <a:rPr spc="-70" dirty="0"/>
              <a:t>MUTATION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479042"/>
            <a:ext cx="522795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change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one codon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spc="10" dirty="0">
                <a:latin typeface="Arial"/>
                <a:cs typeface="Arial"/>
              </a:rPr>
              <a:t>an  </a:t>
            </a:r>
            <a:r>
              <a:rPr sz="2800" spc="-5" dirty="0">
                <a:latin typeface="Arial"/>
                <a:cs typeface="Arial"/>
              </a:rPr>
              <a:t>amino </a:t>
            </a:r>
            <a:r>
              <a:rPr sz="2800" dirty="0">
                <a:latin typeface="Arial"/>
                <a:cs typeface="Arial"/>
              </a:rPr>
              <a:t>acid </a:t>
            </a:r>
            <a:r>
              <a:rPr sz="2800" spc="-5" dirty="0">
                <a:latin typeface="Arial"/>
                <a:cs typeface="Arial"/>
              </a:rPr>
              <a:t>into another </a:t>
            </a:r>
            <a:r>
              <a:rPr sz="2800" dirty="0">
                <a:latin typeface="Arial"/>
                <a:cs typeface="Arial"/>
              </a:rPr>
              <a:t>codon 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that same </a:t>
            </a:r>
            <a:r>
              <a:rPr sz="2800" spc="-5" dirty="0">
                <a:latin typeface="Arial"/>
                <a:cs typeface="Arial"/>
              </a:rPr>
              <a:t>amino </a:t>
            </a:r>
            <a:r>
              <a:rPr sz="2800" dirty="0">
                <a:latin typeface="Arial"/>
                <a:cs typeface="Arial"/>
              </a:rPr>
              <a:t>acid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2844799"/>
            <a:ext cx="29895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434465" algn="l"/>
                <a:tab pos="1689100" algn="l"/>
                <a:tab pos="2413000" algn="l"/>
              </a:tabLst>
            </a:pPr>
            <a:r>
              <a:rPr sz="2800" spc="-5" dirty="0">
                <a:latin typeface="Arial"/>
                <a:cs typeface="Arial"/>
              </a:rPr>
              <a:t>Sile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mut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ti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ns  </a:t>
            </a:r>
            <a:r>
              <a:rPr sz="2800" dirty="0">
                <a:latin typeface="Arial"/>
                <a:cs typeface="Arial"/>
              </a:rPr>
              <a:t>referred		</a:t>
            </a:r>
            <a:r>
              <a:rPr sz="2800" spc="-5" dirty="0">
                <a:latin typeface="Arial"/>
                <a:cs typeface="Arial"/>
              </a:rPr>
              <a:t>to	</a:t>
            </a:r>
            <a:r>
              <a:rPr sz="2800" dirty="0">
                <a:latin typeface="Arial"/>
                <a:cs typeface="Arial"/>
              </a:rPr>
              <a:t>as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90898" y="2844799"/>
            <a:ext cx="2021839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97180">
              <a:lnSpc>
                <a:spcPct val="100000"/>
              </a:lnSpc>
              <a:spcBef>
                <a:spcPts val="95"/>
              </a:spcBef>
              <a:tabLst>
                <a:tab pos="1356360" algn="l"/>
              </a:tabLst>
            </a:pPr>
            <a:r>
              <a:rPr sz="2800" dirty="0">
                <a:latin typeface="Arial"/>
                <a:cs typeface="Arial"/>
              </a:rPr>
              <a:t>ar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so  s</a:t>
            </a:r>
            <a:r>
              <a:rPr sz="2800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nymo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3697935"/>
            <a:ext cx="1668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muta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io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66916" y="1303019"/>
            <a:ext cx="4939283" cy="4128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21802" y="6267399"/>
            <a:ext cx="1988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Griffiths </a:t>
            </a:r>
            <a:r>
              <a:rPr sz="1800" i="1" spc="-15" dirty="0">
                <a:latin typeface="Georgia"/>
                <a:cs typeface="Georgia"/>
              </a:rPr>
              <a:t>et </a:t>
            </a:r>
            <a:r>
              <a:rPr sz="1800" i="1" spc="-40" dirty="0">
                <a:latin typeface="Georgia"/>
                <a:cs typeface="Georgia"/>
              </a:rPr>
              <a:t>al</a:t>
            </a:r>
            <a:r>
              <a:rPr sz="1800" spc="-40" dirty="0">
                <a:latin typeface="Arial"/>
                <a:cs typeface="Arial"/>
              </a:rPr>
              <a:t>.,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2002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779</Words>
  <Application>Microsoft Office PowerPoint</Application>
  <PresentationFormat>Custom</PresentationFormat>
  <Paragraphs>172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SYNOPSIS</vt:lpstr>
      <vt:lpstr>INTRODUCTION</vt:lpstr>
      <vt:lpstr>HISTORY</vt:lpstr>
      <vt:lpstr>TYPES OF MUTATION</vt:lpstr>
      <vt:lpstr>GENE MUTATION</vt:lpstr>
      <vt:lpstr>TYPES OF GENE MUTATION</vt:lpstr>
      <vt:lpstr>POINT MUTATION</vt:lpstr>
      <vt:lpstr>SILENT MUTATION</vt:lpstr>
      <vt:lpstr>MISSENSE MUTATION</vt:lpstr>
      <vt:lpstr>NONSENSE MUTATION</vt:lpstr>
      <vt:lpstr>FRAME SHIFT MUTATIONS</vt:lpstr>
      <vt:lpstr>FRAMESHIFT MUTATIONS</vt:lpstr>
      <vt:lpstr>INSERTION</vt:lpstr>
      <vt:lpstr>DELETION</vt:lpstr>
      <vt:lpstr>BASE SUBSTITUTION MUTATION</vt:lpstr>
      <vt:lpstr>TRANSITION MUTATION</vt:lpstr>
      <vt:lpstr>TRANSVERSION MUTATION</vt:lpstr>
      <vt:lpstr>MOLECULAR MECHANISM OF MUTATION</vt:lpstr>
      <vt:lpstr>SPONTANEOUS MUTATION</vt:lpstr>
      <vt:lpstr>SPONTANEOUS MUTATION</vt:lpstr>
      <vt:lpstr>INDUCED MUTATION</vt:lpstr>
      <vt:lpstr>EFFECTS OF GENE MUTATION</vt:lpstr>
      <vt:lpstr>GENETIC DISORDER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Asma</cp:lastModifiedBy>
  <cp:revision>1</cp:revision>
  <dcterms:created xsi:type="dcterms:W3CDTF">2020-03-23T18:28:06Z</dcterms:created>
  <dcterms:modified xsi:type="dcterms:W3CDTF">2020-03-23T18:34:13Z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2020-03-23T00:00:00Z</vt:filetime>
  </property>
</Properties>
</file>