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3" r:id="rId3"/>
    <p:sldId id="258" r:id="rId4"/>
    <p:sldId id="278" r:id="rId5"/>
    <p:sldId id="257" r:id="rId6"/>
    <p:sldId id="259" r:id="rId7"/>
    <p:sldId id="281" r:id="rId8"/>
    <p:sldId id="285" r:id="rId9"/>
    <p:sldId id="284" r:id="rId10"/>
    <p:sldId id="263" r:id="rId11"/>
    <p:sldId id="280" r:id="rId12"/>
    <p:sldId id="282" r:id="rId13"/>
    <p:sldId id="262" r:id="rId14"/>
    <p:sldId id="264" r:id="rId15"/>
    <p:sldId id="279" r:id="rId16"/>
    <p:sldId id="287" r:id="rId17"/>
    <p:sldId id="290" r:id="rId18"/>
    <p:sldId id="288" r:id="rId19"/>
    <p:sldId id="289" r:id="rId20"/>
  </p:sldIdLst>
  <p:sldSz cx="9144000" cy="6858000" type="screen4x3"/>
  <p:notesSz cx="6858000" cy="9144000"/>
  <p:defaultTextStyle>
    <a:defPPr>
      <a:defRPr lang="ar-SA"/>
    </a:defPPr>
    <a:lvl1pPr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00"/>
    <a:srgbClr val="A50021"/>
    <a:srgbClr val="009900"/>
    <a:srgbClr val="CC0000"/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947" autoAdjust="0"/>
    <p:restoredTop sz="94660"/>
  </p:normalViewPr>
  <p:slideViewPr>
    <p:cSldViewPr>
      <p:cViewPr varScale="1">
        <p:scale>
          <a:sx n="110" d="100"/>
          <a:sy n="110" d="100"/>
        </p:scale>
        <p:origin x="-1644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80B71-760C-4671-A099-2BAE0616ECC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7F8FD-B966-49E3-A800-177658ECF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25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1A38A54C-E5FA-4781-8F7C-D39AFD5762DB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86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7BEE2-9EFC-4374-99C7-1BE6918E3090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B054C-637B-42FD-9976-E524787A0C0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EB148-6102-4D7B-83D3-7D909CC04AB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54AAB-6B0A-4B9D-82C8-1C12147FFB5A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D595C-8A70-4D71-803D-373668DD5932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3B61B-5922-44FC-9698-EB7D3AD2FBF8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35395-7E27-4F93-9262-3CFBE999A71B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4DC00-38C8-4651-847B-F1D00C55698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9F1A8-B42E-43F0-8AF5-1FFA5DFCF1BC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8CDE2-4219-4217-AADD-ED37A31356FC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861D5-A1E4-49F4-878B-BD1C347F66BD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977B093-07A8-4324-A53E-3A4E5AB85952}" type="slidenum">
              <a:rPr lang="ar-SA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98500" y="1622425"/>
            <a:ext cx="7772400" cy="356076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 of Remote Sensing</a:t>
            </a:r>
            <a:b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4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rtl="0"/>
            <a:fld id="{DDAA9F29-2653-434C-A138-3D7BFB75A890}" type="datetime1">
              <a:rPr lang="en-US" sz="1400"/>
              <a:pPr rtl="0"/>
              <a:t>11/24/2020</a:t>
            </a:fld>
            <a:endParaRPr lang="en-US" sz="1400"/>
          </a:p>
        </p:txBody>
      </p:sp>
      <p:sp>
        <p:nvSpPr>
          <p:cNvPr id="9219" name="Footer Placeholder 5"/>
          <p:cNvSpPr txBox="1">
            <a:spLocks noGrp="1"/>
          </p:cNvSpPr>
          <p:nvPr/>
        </p:nvSpPr>
        <p:spPr bwMode="auto">
          <a:xfrm>
            <a:off x="3124200" y="64008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/>
            <a:r>
              <a:rPr lang="en-US" sz="1200"/>
              <a:t>ESR 421 Principles of Remote Sensing</a:t>
            </a:r>
          </a:p>
        </p:txBody>
      </p:sp>
      <p:sp>
        <p:nvSpPr>
          <p:cNvPr id="9220" name="Slide Number Placeholder 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0"/>
            <a:fld id="{2A55D418-F6E8-487C-B9EA-92056225CC79}" type="slidenum">
              <a:rPr lang="ar-SA" sz="1400"/>
              <a:pPr algn="r" rtl="0"/>
              <a:t>10</a:t>
            </a:fld>
            <a:endParaRPr lang="en-US" sz="140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 cstate="print"/>
          <a:srcRect l="30000" t="27501" r="5624" b="5833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229600" cy="80803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Radarsat-1 SAR image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6019800"/>
            <a:ext cx="9144000" cy="838200"/>
          </a:xfrm>
        </p:spPr>
        <p:txBody>
          <a:bodyPr/>
          <a:lstStyle/>
          <a:p>
            <a:pPr marL="0" indent="0" algn="l">
              <a:buFontTx/>
              <a:buNone/>
            </a:pPr>
            <a:r>
              <a:rPr lang="en-US" sz="1600" b="1" dirty="0">
                <a:solidFill>
                  <a:srgbClr val="FFFF00"/>
                </a:solidFill>
              </a:rPr>
              <a:t>Radarsat-1 C-band SAR image with horizontal polarization sending/receiving (HH) acquired on 03 August 1996 at Lac Volant, P. Quebec, Canada.  The geological structures are clearly seen on this radar image.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radar-pics_0004"/>
          <p:cNvPicPr>
            <a:picLocks noChangeAspect="1" noChangeArrowheads="1"/>
          </p:cNvPicPr>
          <p:nvPr/>
        </p:nvPicPr>
        <p:blipFill>
          <a:blip r:embed="rId2" cstate="print"/>
          <a:srcRect l="2469" t="1186" r="2469" b="468"/>
          <a:stretch>
            <a:fillRect/>
          </a:stretch>
        </p:blipFill>
        <p:spPr bwMode="auto">
          <a:xfrm>
            <a:off x="1295400" y="0"/>
            <a:ext cx="7086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radar-pics_0005"/>
          <p:cNvPicPr>
            <a:picLocks noChangeAspect="1" noChangeArrowheads="1"/>
          </p:cNvPicPr>
          <p:nvPr/>
        </p:nvPicPr>
        <p:blipFill>
          <a:blip r:embed="rId2" cstate="print"/>
          <a:srcRect l="14130" t="91438" r="13120" b="2187"/>
          <a:stretch>
            <a:fillRect/>
          </a:stretch>
        </p:blipFill>
        <p:spPr bwMode="auto">
          <a:xfrm>
            <a:off x="914400" y="6019800"/>
            <a:ext cx="73152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1219200" y="228600"/>
            <a:ext cx="6781800" cy="2667000"/>
            <a:chOff x="768" y="0"/>
            <a:chExt cx="4272" cy="1680"/>
          </a:xfrm>
        </p:grpSpPr>
        <p:pic>
          <p:nvPicPr>
            <p:cNvPr id="29701" name="Picture 5" descr="radar-pics_0005"/>
            <p:cNvPicPr>
              <a:picLocks noChangeAspect="1" noChangeArrowheads="1"/>
            </p:cNvPicPr>
            <p:nvPr/>
          </p:nvPicPr>
          <p:blipFill>
            <a:blip r:embed="rId2" cstate="print"/>
            <a:srcRect l="5035" t="2187" r="5035" b="60626"/>
            <a:stretch>
              <a:fillRect/>
            </a:stretch>
          </p:blipFill>
          <p:spPr bwMode="auto">
            <a:xfrm>
              <a:off x="768" y="0"/>
              <a:ext cx="4272" cy="1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706" name="Picture 10" descr="radar-pics_0005"/>
            <p:cNvPicPr>
              <a:picLocks noChangeAspect="1" noChangeArrowheads="1"/>
            </p:cNvPicPr>
            <p:nvPr/>
          </p:nvPicPr>
          <p:blipFill>
            <a:blip r:embed="rId2" cstate="print"/>
            <a:srcRect l="5035" t="39374" r="66672" b="58501"/>
            <a:stretch>
              <a:fillRect/>
            </a:stretch>
          </p:blipFill>
          <p:spPr bwMode="auto">
            <a:xfrm>
              <a:off x="882" y="1506"/>
              <a:ext cx="1344" cy="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709" name="Group 13"/>
          <p:cNvGrpSpPr>
            <a:grpSpLocks/>
          </p:cNvGrpSpPr>
          <p:nvPr/>
        </p:nvGrpSpPr>
        <p:grpSpPr bwMode="auto">
          <a:xfrm>
            <a:off x="1219200" y="3048000"/>
            <a:ext cx="6781800" cy="2667000"/>
            <a:chOff x="768" y="1776"/>
            <a:chExt cx="4272" cy="1680"/>
          </a:xfrm>
        </p:grpSpPr>
        <p:grpSp>
          <p:nvGrpSpPr>
            <p:cNvPr id="29705" name="Group 9"/>
            <p:cNvGrpSpPr>
              <a:grpSpLocks/>
            </p:cNvGrpSpPr>
            <p:nvPr/>
          </p:nvGrpSpPr>
          <p:grpSpPr bwMode="auto">
            <a:xfrm>
              <a:off x="768" y="1776"/>
              <a:ext cx="4272" cy="1680"/>
              <a:chOff x="768" y="1776"/>
              <a:chExt cx="4272" cy="1680"/>
            </a:xfrm>
          </p:grpSpPr>
          <p:pic>
            <p:nvPicPr>
              <p:cNvPr id="29702" name="Picture 6" descr="radar-pics_000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035" t="44687" r="5035" b="18124"/>
              <a:stretch>
                <a:fillRect/>
              </a:stretch>
            </p:blipFill>
            <p:spPr bwMode="auto">
              <a:xfrm>
                <a:off x="768" y="1776"/>
                <a:ext cx="4272" cy="16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703" name="Picture 7" descr="radar-pics_000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736" t="85063" r="5035" b="11749"/>
              <a:stretch>
                <a:fillRect/>
              </a:stretch>
            </p:blipFill>
            <p:spPr bwMode="auto">
              <a:xfrm>
                <a:off x="3936" y="3264"/>
                <a:ext cx="1056" cy="1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29708" name="Picture 12" descr="radar-pics_0005"/>
            <p:cNvPicPr>
              <a:picLocks noChangeAspect="1" noChangeArrowheads="1"/>
            </p:cNvPicPr>
            <p:nvPr/>
          </p:nvPicPr>
          <p:blipFill>
            <a:blip r:embed="rId2" cstate="print"/>
            <a:srcRect l="5035" t="88251" r="78798" b="8562"/>
            <a:stretch>
              <a:fillRect/>
            </a:stretch>
          </p:blipFill>
          <p:spPr bwMode="auto">
            <a:xfrm>
              <a:off x="912" y="3264"/>
              <a:ext cx="768" cy="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4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rtl="0"/>
            <a:fld id="{32966BC2-8AC2-496F-AEB1-BB1E9B301F15}" type="datetime1">
              <a:rPr lang="en-US" sz="1400"/>
              <a:pPr rtl="0"/>
              <a:t>11/24/2020</a:t>
            </a:fld>
            <a:endParaRPr lang="en-US" sz="1400"/>
          </a:p>
        </p:txBody>
      </p:sp>
      <p:sp>
        <p:nvSpPr>
          <p:cNvPr id="8195" name="Footer Placeholder 5"/>
          <p:cNvSpPr txBox="1">
            <a:spLocks noGrp="1"/>
          </p:cNvSpPr>
          <p:nvPr/>
        </p:nvSpPr>
        <p:spPr bwMode="auto">
          <a:xfrm>
            <a:off x="3124200" y="64008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/>
            <a:r>
              <a:rPr lang="en-US" sz="1200"/>
              <a:t>ESR 421 Principles of Remote Sensing</a:t>
            </a:r>
          </a:p>
        </p:txBody>
      </p:sp>
      <p:sp>
        <p:nvSpPr>
          <p:cNvPr id="8196" name="Slide Number Placeholder 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0"/>
            <a:fld id="{74C93C38-26BD-454D-B9AC-BCE51E7ED18D}" type="slidenum">
              <a:rPr lang="ar-SA" sz="1400"/>
              <a:pPr algn="r" rtl="0"/>
              <a:t>13</a:t>
            </a:fld>
            <a:endParaRPr lang="en-US" sz="1400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06362"/>
            <a:ext cx="3581400" cy="8842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RADARSAT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1143000"/>
            <a:ext cx="3886200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31775" indent="-231775" algn="l" rtl="0">
              <a:lnSpc>
                <a:spcPct val="80000"/>
              </a:lnSpc>
            </a:pPr>
            <a:r>
              <a:rPr lang="en-US" sz="2000" b="1" dirty="0"/>
              <a:t>Launched 1995 </a:t>
            </a:r>
          </a:p>
          <a:p>
            <a:pPr marL="231775" indent="-231775" algn="l" rtl="0">
              <a:lnSpc>
                <a:spcPct val="80000"/>
              </a:lnSpc>
            </a:pPr>
            <a:r>
              <a:rPr lang="en-US" sz="2000" b="1" dirty="0">
                <a:solidFill>
                  <a:srgbClr val="A50021"/>
                </a:solidFill>
              </a:rPr>
              <a:t>1</a:t>
            </a:r>
            <a:r>
              <a:rPr lang="en-US" sz="2000" b="1" baseline="30000" dirty="0">
                <a:solidFill>
                  <a:srgbClr val="A50021"/>
                </a:solidFill>
              </a:rPr>
              <a:t>st</a:t>
            </a:r>
            <a:r>
              <a:rPr lang="en-US" sz="2000" b="1" dirty="0">
                <a:solidFill>
                  <a:srgbClr val="A50021"/>
                </a:solidFill>
              </a:rPr>
              <a:t> Canadian Remote Sensing Satellite Canada Space Agency</a:t>
            </a:r>
          </a:p>
          <a:p>
            <a:pPr marL="231775" indent="-231775" algn="l" rtl="0">
              <a:lnSpc>
                <a:spcPct val="80000"/>
              </a:lnSpc>
            </a:pPr>
            <a:r>
              <a:rPr lang="en-US" sz="2000" b="1" dirty="0"/>
              <a:t>A cooperative effort:</a:t>
            </a:r>
          </a:p>
          <a:p>
            <a:pPr lvl="1" algn="l" rt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800" b="1" dirty="0"/>
              <a:t>The Canadian Government</a:t>
            </a:r>
          </a:p>
          <a:p>
            <a:pPr lvl="1" algn="l" rt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800" b="1" dirty="0"/>
              <a:t>The Private Sector</a:t>
            </a:r>
          </a:p>
          <a:p>
            <a:pPr lvl="1" algn="l" rtl="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800" b="1" dirty="0"/>
              <a:t>The United States Government</a:t>
            </a:r>
          </a:p>
          <a:p>
            <a:pPr marL="231775" indent="-231775" algn="l" rtl="0">
              <a:lnSpc>
                <a:spcPct val="80000"/>
              </a:lnSpc>
            </a:pPr>
            <a:r>
              <a:rPr lang="en-US" sz="2000" b="1" dirty="0"/>
              <a:t>Sun –synchronous near polar orbit,</a:t>
            </a:r>
          </a:p>
          <a:p>
            <a:pPr marL="231775" indent="-231775" algn="l" rtl="0">
              <a:lnSpc>
                <a:spcPct val="80000"/>
              </a:lnSpc>
            </a:pPr>
            <a:r>
              <a:rPr lang="en-US" sz="2000" b="1" dirty="0">
                <a:solidFill>
                  <a:srgbClr val="A50021"/>
                </a:solidFill>
              </a:rPr>
              <a:t>Orbit inclination from the equator is 98.6</a:t>
            </a:r>
            <a:r>
              <a:rPr lang="en-US" sz="2000" b="1" baseline="30000" dirty="0">
                <a:solidFill>
                  <a:srgbClr val="A50021"/>
                </a:solidFill>
              </a:rPr>
              <a:t>o</a:t>
            </a:r>
          </a:p>
          <a:p>
            <a:pPr marL="231775" indent="-231775" algn="l" rtl="0">
              <a:lnSpc>
                <a:spcPct val="80000"/>
              </a:lnSpc>
            </a:pPr>
            <a:r>
              <a:rPr lang="en-US" sz="2000" b="1" dirty="0">
                <a:solidFill>
                  <a:srgbClr val="A50021"/>
                </a:solidFill>
              </a:rPr>
              <a:t>It takes ~ 100 min to circle the Earth</a:t>
            </a:r>
          </a:p>
          <a:p>
            <a:pPr marL="231775" indent="-231775" algn="l" rtl="0">
              <a:lnSpc>
                <a:spcPct val="80000"/>
              </a:lnSpc>
            </a:pPr>
            <a:r>
              <a:rPr lang="en-US" sz="2000" b="1" dirty="0">
                <a:solidFill>
                  <a:srgbClr val="A50021"/>
                </a:solidFill>
              </a:rPr>
              <a:t>793 –  821 km orbit</a:t>
            </a:r>
            <a:r>
              <a:rPr lang="en-US" sz="2000" b="1" dirty="0"/>
              <a:t>, </a:t>
            </a:r>
          </a:p>
          <a:p>
            <a:pPr marL="231775" indent="-231775" algn="l" rtl="0">
              <a:lnSpc>
                <a:spcPct val="80000"/>
              </a:lnSpc>
            </a:pPr>
            <a:r>
              <a:rPr lang="en-US" sz="2000" b="1" dirty="0"/>
              <a:t>repeat every 24 days </a:t>
            </a:r>
          </a:p>
          <a:p>
            <a:pPr marL="231775" indent="-231775" algn="l" rtl="0">
              <a:lnSpc>
                <a:spcPct val="80000"/>
              </a:lnSpc>
            </a:pPr>
            <a:r>
              <a:rPr lang="en-US" sz="2000" b="1" dirty="0">
                <a:solidFill>
                  <a:srgbClr val="A50021"/>
                </a:solidFill>
              </a:rPr>
              <a:t>Sensor: C-band SAR</a:t>
            </a:r>
            <a:endParaRPr lang="en-US" sz="2000" b="1" dirty="0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" cstate="print"/>
          <a:srcRect l="30624" t="29167" r="6876" b="15001"/>
          <a:stretch>
            <a:fillRect/>
          </a:stretch>
        </p:blipFill>
        <p:spPr bwMode="auto">
          <a:xfrm>
            <a:off x="3886200" y="1889125"/>
            <a:ext cx="5029200" cy="336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rtl="0"/>
            <a:fld id="{A9F26040-B9AE-4D89-A154-ED255B892793}" type="datetime1">
              <a:rPr lang="en-US" sz="1400"/>
              <a:pPr rtl="0"/>
              <a:t>11/24/2020</a:t>
            </a:fld>
            <a:endParaRPr lang="en-US" sz="1400"/>
          </a:p>
        </p:txBody>
      </p:sp>
      <p:sp>
        <p:nvSpPr>
          <p:cNvPr id="10244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0"/>
            <a:fld id="{92D18897-3B99-41C1-ADF8-D6209226E4D1}" type="slidenum">
              <a:rPr lang="ar-SA" sz="1400"/>
              <a:pPr algn="r" rtl="0"/>
              <a:t>14</a:t>
            </a:fld>
            <a:endParaRPr lang="en-US" sz="1400"/>
          </a:p>
        </p:txBody>
      </p:sp>
      <p:sp>
        <p:nvSpPr>
          <p:cNvPr id="1024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RadarSat- </a:t>
            </a:r>
            <a:r>
              <a:rPr lang="en-US" sz="36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SAR modes of Operation</a:t>
            </a:r>
          </a:p>
        </p:txBody>
      </p:sp>
      <p:pic>
        <p:nvPicPr>
          <p:cNvPr id="10247" name="Picture 7" descr="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33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3183_2_e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76200" y="1295400"/>
            <a:ext cx="8915400" cy="497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28600" y="273050"/>
            <a:ext cx="8610600" cy="641350"/>
          </a:xfrm>
          <a:prstGeom prst="rect">
            <a:avLst/>
          </a:prstGeom>
          <a:ln>
            <a:headEnd/>
            <a:tailEnd/>
          </a:ln>
          <a:effectLst>
            <a:outerShdw blurRad="317500" dist="215900" dir="726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RadarSat-</a:t>
            </a: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SAR modes of 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l="1546" t="16279" r="9566" b="1469"/>
          <a:stretch>
            <a:fillRect/>
          </a:stretch>
        </p:blipFill>
        <p:spPr bwMode="auto">
          <a:xfrm>
            <a:off x="228600" y="1676400"/>
            <a:ext cx="87630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81000" y="501650"/>
            <a:ext cx="8382000" cy="641350"/>
          </a:xfrm>
          <a:prstGeom prst="rect">
            <a:avLst/>
          </a:prstGeom>
          <a:ln>
            <a:headEnd/>
            <a:tailEnd/>
          </a:ln>
          <a:effectLst>
            <a:outerShdw blurRad="228600" dist="165100" dir="294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RadarSat-</a:t>
            </a: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SAR modes of 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RSAT-2_UltraFine_Pa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6800"/>
            <a:ext cx="9144000" cy="9144000"/>
          </a:xfrm>
          <a:prstGeom prst="rect">
            <a:avLst/>
          </a:prstGeom>
          <a:noFill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-609600" y="914400"/>
            <a:ext cx="3962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Paris,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RSAT-2_FineQuad_Iqalu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2133600"/>
            <a:ext cx="9753600" cy="13696950"/>
          </a:xfrm>
          <a:prstGeom prst="rect">
            <a:avLst/>
          </a:prstGeo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286000" y="14288"/>
            <a:ext cx="457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Iqaluit, Nunavut, Canada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RSAT-2_StandardQuad_Green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10344150"/>
          </a:xfrm>
          <a:prstGeom prst="rect">
            <a:avLst/>
          </a:prstGeom>
          <a:noFill/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733800" y="5791200"/>
            <a:ext cx="259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Greenland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l="67999" t="32666" r="10001" b="34641"/>
          <a:stretch>
            <a:fillRect/>
          </a:stretch>
        </p:blipFill>
        <p:spPr bwMode="auto">
          <a:xfrm rot="1311105">
            <a:off x="6172200" y="1905000"/>
            <a:ext cx="3124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Active Sensors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447800"/>
            <a:ext cx="6400800" cy="510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28600" indent="-228600" algn="just" rtl="0">
              <a:lnSpc>
                <a:spcPct val="90000"/>
              </a:lnSpc>
            </a:pPr>
            <a:r>
              <a:rPr lang="en-US" sz="2200" b="1" i="1" dirty="0">
                <a:solidFill>
                  <a:srgbClr val="A50021"/>
                </a:solidFill>
              </a:rPr>
              <a:t>Active Sensor</a:t>
            </a:r>
            <a:r>
              <a:rPr lang="en-US" sz="2200" b="1" dirty="0"/>
              <a:t>, provide </a:t>
            </a:r>
            <a:r>
              <a:rPr lang="en-US" sz="2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their own energy</a:t>
            </a:r>
            <a:r>
              <a:rPr lang="en-US" sz="2200" b="1" dirty="0">
                <a:solidFill>
                  <a:srgbClr val="A50021"/>
                </a:solidFill>
              </a:rPr>
              <a:t> source</a:t>
            </a:r>
            <a:r>
              <a:rPr lang="en-US" sz="2200" b="1" dirty="0"/>
              <a:t> for illumination. </a:t>
            </a:r>
          </a:p>
          <a:p>
            <a:pPr marL="228600" indent="-228600" algn="just" rtl="0">
              <a:lnSpc>
                <a:spcPct val="90000"/>
              </a:lnSpc>
            </a:pPr>
            <a:r>
              <a:rPr lang="en-US" sz="2200" b="1" dirty="0"/>
              <a:t>The sensor </a:t>
            </a:r>
            <a:r>
              <a:rPr lang="en-US" sz="2200" b="1" dirty="0">
                <a:solidFill>
                  <a:srgbClr val="A50021"/>
                </a:solidFill>
              </a:rPr>
              <a:t>emits radiation</a:t>
            </a:r>
            <a:r>
              <a:rPr lang="en-US" sz="2200" b="1" dirty="0"/>
              <a:t> which is directed toward the target to be investigated.  </a:t>
            </a:r>
          </a:p>
          <a:p>
            <a:pPr marL="228600" indent="-228600" algn="just" rtl="0">
              <a:lnSpc>
                <a:spcPct val="90000"/>
              </a:lnSpc>
            </a:pPr>
            <a:r>
              <a:rPr lang="en-US" sz="2200" b="1" dirty="0"/>
              <a:t>The </a:t>
            </a:r>
            <a:r>
              <a:rPr lang="en-US" sz="2200" b="1" dirty="0">
                <a:solidFill>
                  <a:srgbClr val="A50021"/>
                </a:solidFill>
              </a:rPr>
              <a:t>radiation reflected from that target is detected and measured by the sensor</a:t>
            </a:r>
            <a:r>
              <a:rPr lang="en-US" sz="2200" b="1" dirty="0"/>
              <a:t>.</a:t>
            </a:r>
          </a:p>
          <a:p>
            <a:pPr marL="228600" indent="-228600" algn="just" rtl="0">
              <a:lnSpc>
                <a:spcPct val="90000"/>
              </a:lnSpc>
            </a:pPr>
            <a:r>
              <a:rPr lang="en-US" sz="2200" b="1" dirty="0"/>
              <a:t>Advantages for active sensors include:</a:t>
            </a:r>
          </a:p>
          <a:p>
            <a:pPr marL="228600" indent="-228600" algn="just" rtl="0">
              <a:lnSpc>
                <a:spcPct val="90000"/>
              </a:lnSpc>
            </a:pPr>
            <a:r>
              <a:rPr lang="en-US" sz="2200" b="1" dirty="0"/>
              <a:t>The ability to obtain measurements anytime, regardless of the time of day or season.</a:t>
            </a:r>
          </a:p>
          <a:p>
            <a:pPr marL="228600" indent="-228600" algn="just" rtl="0">
              <a:lnSpc>
                <a:spcPct val="90000"/>
              </a:lnSpc>
            </a:pPr>
            <a:r>
              <a:rPr lang="en-US" sz="2200" b="1" dirty="0"/>
              <a:t>Active sensors can be used for examining wavelengths that are </a:t>
            </a:r>
            <a:r>
              <a:rPr lang="en-US" sz="2200" b="1" dirty="0">
                <a:solidFill>
                  <a:srgbClr val="A50021"/>
                </a:solidFill>
              </a:rPr>
              <a:t>not sufficiently provided by the sun</a:t>
            </a:r>
            <a:r>
              <a:rPr lang="en-US" sz="2200" b="1" dirty="0"/>
              <a:t>, such as </a:t>
            </a:r>
            <a:r>
              <a:rPr lang="en-US" sz="2200" b="1" i="1" dirty="0">
                <a:solidFill>
                  <a:srgbClr val="A50021"/>
                </a:solidFill>
              </a:rPr>
              <a:t>microwaves</a:t>
            </a:r>
            <a:r>
              <a:rPr lang="en-US" sz="2200" b="1" dirty="0"/>
              <a:t>. </a:t>
            </a:r>
          </a:p>
          <a:p>
            <a:pPr marL="228600" indent="-228600" algn="just" rtl="0">
              <a:lnSpc>
                <a:spcPct val="90000"/>
              </a:lnSpc>
            </a:pPr>
            <a:r>
              <a:rPr lang="en-US" sz="2200" b="1" dirty="0"/>
              <a:t>However, </a:t>
            </a:r>
            <a:r>
              <a:rPr lang="en-US" sz="2200" b="1" dirty="0">
                <a:solidFill>
                  <a:srgbClr val="A50021"/>
                </a:solidFill>
              </a:rPr>
              <a:t>active systems require the generation of a fairly large amount of energy</a:t>
            </a:r>
            <a:r>
              <a:rPr lang="en-US" sz="2200" b="1" dirty="0"/>
              <a:t> to adequately illuminate targets.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44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rtl="0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Radar Sensors</a:t>
            </a:r>
          </a:p>
        </p:txBody>
      </p:sp>
      <p:sp>
        <p:nvSpPr>
          <p:cNvPr id="83973" name="Rectangle 3"/>
          <p:cNvSpPr>
            <a:spLocks noGrp="1" noChangeArrowheads="1"/>
          </p:cNvSpPr>
          <p:nvPr>
            <p:ph type="body" idx="4294967295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SLAR</a:t>
            </a:r>
            <a:r>
              <a:rPr lang="en-US" dirty="0"/>
              <a:t> (</a:t>
            </a:r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dirty="0"/>
              <a:t>ide-</a:t>
            </a:r>
            <a:r>
              <a:rPr lang="en-US" b="1" dirty="0">
                <a:solidFill>
                  <a:srgbClr val="0000FF"/>
                </a:solidFill>
              </a:rPr>
              <a:t>L</a:t>
            </a:r>
            <a:r>
              <a:rPr lang="en-US" dirty="0"/>
              <a:t>ooking </a:t>
            </a:r>
            <a:r>
              <a:rPr lang="en-US" b="1" dirty="0">
                <a:solidFill>
                  <a:srgbClr val="0000FF"/>
                </a:solidFill>
              </a:rPr>
              <a:t>A</a:t>
            </a:r>
            <a:r>
              <a:rPr lang="en-US" dirty="0"/>
              <a:t>irborne </a:t>
            </a:r>
            <a:r>
              <a:rPr lang="en-US" b="1" dirty="0">
                <a:solidFill>
                  <a:srgbClr val="0000FF"/>
                </a:solidFill>
              </a:rPr>
              <a:t>R</a:t>
            </a:r>
            <a:r>
              <a:rPr lang="en-US" dirty="0"/>
              <a:t>adar)</a:t>
            </a:r>
          </a:p>
          <a:p>
            <a:pPr marL="1149350" lvl="1" indent="-458788"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>
                <a:solidFill>
                  <a:srgbClr val="0000FF"/>
                </a:solidFill>
              </a:rPr>
              <a:t>R</a:t>
            </a:r>
            <a:r>
              <a:rPr lang="en-US" dirty="0"/>
              <a:t>eal-</a:t>
            </a:r>
            <a:r>
              <a:rPr lang="en-US" b="1" dirty="0">
                <a:solidFill>
                  <a:srgbClr val="0000FF"/>
                </a:solidFill>
              </a:rPr>
              <a:t>A</a:t>
            </a:r>
            <a:r>
              <a:rPr lang="en-US" dirty="0"/>
              <a:t>perture </a:t>
            </a:r>
            <a:r>
              <a:rPr lang="en-US" b="1" dirty="0">
                <a:solidFill>
                  <a:srgbClr val="0000FF"/>
                </a:solidFill>
              </a:rPr>
              <a:t>R</a:t>
            </a:r>
            <a:r>
              <a:rPr lang="en-US" dirty="0"/>
              <a:t>adar (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RAR</a:t>
            </a:r>
            <a:r>
              <a:rPr lang="en-US" dirty="0"/>
              <a:t>)</a:t>
            </a:r>
          </a:p>
          <a:p>
            <a:pPr marL="1149350" lvl="1" indent="-458788"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dirty="0"/>
              <a:t>ynthetic-</a:t>
            </a:r>
            <a:r>
              <a:rPr lang="en-US" b="1" dirty="0">
                <a:solidFill>
                  <a:srgbClr val="0000FF"/>
                </a:solidFill>
              </a:rPr>
              <a:t>A</a:t>
            </a:r>
            <a:r>
              <a:rPr lang="en-US" dirty="0"/>
              <a:t>perture </a:t>
            </a:r>
            <a:r>
              <a:rPr lang="en-US" b="1" dirty="0">
                <a:solidFill>
                  <a:srgbClr val="0000FF"/>
                </a:solidFill>
              </a:rPr>
              <a:t>R</a:t>
            </a:r>
            <a:r>
              <a:rPr lang="en-US" dirty="0"/>
              <a:t>adar (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SAR</a:t>
            </a:r>
            <a:r>
              <a:rPr lang="en-US" dirty="0"/>
              <a:t>)</a:t>
            </a:r>
          </a:p>
          <a:p>
            <a:pPr algn="l" rtl="0">
              <a:lnSpc>
                <a:spcPct val="90000"/>
              </a:lnSpc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SIR</a:t>
            </a:r>
            <a:r>
              <a:rPr lang="en-US" dirty="0"/>
              <a:t> (</a:t>
            </a:r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dirty="0"/>
              <a:t>huttle </a:t>
            </a:r>
            <a:r>
              <a:rPr lang="en-US" b="1" dirty="0">
                <a:solidFill>
                  <a:srgbClr val="0000FF"/>
                </a:solidFill>
              </a:rPr>
              <a:t>I</a:t>
            </a:r>
            <a:r>
              <a:rPr lang="en-US" dirty="0"/>
              <a:t>maging </a:t>
            </a:r>
            <a:r>
              <a:rPr lang="en-US" b="1" dirty="0">
                <a:solidFill>
                  <a:srgbClr val="0000FF"/>
                </a:solidFill>
              </a:rPr>
              <a:t>R</a:t>
            </a:r>
            <a:r>
              <a:rPr lang="en-US" dirty="0"/>
              <a:t>adar)</a:t>
            </a:r>
          </a:p>
          <a:p>
            <a:pPr algn="l" rtl="0">
              <a:lnSpc>
                <a:spcPct val="90000"/>
              </a:lnSpc>
            </a:pPr>
            <a:r>
              <a:rPr lang="en-US" dirty="0"/>
              <a:t>Satellite imaging radar systems</a:t>
            </a:r>
          </a:p>
          <a:p>
            <a:pPr marL="1149350" lvl="1" indent="-458788"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err="1"/>
              <a:t>Seasat</a:t>
            </a:r>
            <a:r>
              <a:rPr lang="en-US" dirty="0"/>
              <a:t> – NASA</a:t>
            </a:r>
          </a:p>
          <a:p>
            <a:pPr marL="1149350" lvl="1" indent="-458788"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ERS-1 – European Space Agency</a:t>
            </a:r>
          </a:p>
          <a:p>
            <a:pPr marL="1149350" lvl="1" indent="-458788"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JERS-1 – Japan</a:t>
            </a:r>
          </a:p>
          <a:p>
            <a:pPr marL="1149350" lvl="1" indent="-458788"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Radarsat</a:t>
            </a:r>
            <a:r>
              <a:rPr lang="en-US" dirty="0"/>
              <a:t> - Canada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radar-pics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rtl="0"/>
            <a:fld id="{96F65FD0-C371-4435-B689-45AAF11A3FAE}" type="datetime1">
              <a:rPr lang="en-US" sz="1400"/>
              <a:pPr rtl="0"/>
              <a:t>11/24/2020</a:t>
            </a:fld>
            <a:endParaRPr lang="en-US" sz="1400"/>
          </a:p>
        </p:txBody>
      </p:sp>
      <p:sp>
        <p:nvSpPr>
          <p:cNvPr id="3075" name="Footer Placeholder 6"/>
          <p:cNvSpPr txBox="1">
            <a:spLocks noGrp="1"/>
          </p:cNvSpPr>
          <p:nvPr/>
        </p:nvSpPr>
        <p:spPr bwMode="auto">
          <a:xfrm>
            <a:off x="3124200" y="64008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/>
            <a:r>
              <a:rPr lang="en-US" sz="1200"/>
              <a:t>ESR 421 Principles of Remote Sensing</a:t>
            </a:r>
          </a:p>
        </p:txBody>
      </p:sp>
      <p:sp>
        <p:nvSpPr>
          <p:cNvPr id="3076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0"/>
            <a:fld id="{13EB2111-95BC-471F-984F-9BA38AADF9E9}" type="slidenum">
              <a:rPr lang="ar-SA" sz="1400"/>
              <a:pPr algn="r" rtl="0"/>
              <a:t>5</a:t>
            </a:fld>
            <a:endParaRPr lang="en-US" sz="140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9916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Side Looking Airborne Radar (SLAR) system</a:t>
            </a:r>
          </a:p>
        </p:txBody>
      </p:sp>
      <p:grpSp>
        <p:nvGrpSpPr>
          <p:cNvPr id="3089" name="Group 17"/>
          <p:cNvGrpSpPr>
            <a:grpSpLocks/>
          </p:cNvGrpSpPr>
          <p:nvPr/>
        </p:nvGrpSpPr>
        <p:grpSpPr bwMode="auto">
          <a:xfrm>
            <a:off x="0" y="1019175"/>
            <a:ext cx="9144000" cy="5762625"/>
            <a:chOff x="0" y="642"/>
            <a:chExt cx="5760" cy="3630"/>
          </a:xfrm>
        </p:grpSpPr>
        <p:pic>
          <p:nvPicPr>
            <p:cNvPr id="3085" name="Picture 13" descr="radar-pics_000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42"/>
              <a:ext cx="5760" cy="3630"/>
            </a:xfrm>
            <a:prstGeom prst="rect">
              <a:avLst/>
            </a:prstGeom>
            <a:noFill/>
          </p:spPr>
        </p:pic>
        <p:sp>
          <p:nvSpPr>
            <p:cNvPr id="3086" name="Text Box 14"/>
            <p:cNvSpPr txBox="1">
              <a:spLocks noChangeArrowheads="1"/>
            </p:cNvSpPr>
            <p:nvPr/>
          </p:nvSpPr>
          <p:spPr bwMode="auto">
            <a:xfrm>
              <a:off x="3360" y="3024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/>
                <a:t>Nadir point</a:t>
              </a:r>
            </a:p>
          </p:txBody>
        </p:sp>
        <p:sp>
          <p:nvSpPr>
            <p:cNvPr id="3087" name="Text Box 15"/>
            <p:cNvSpPr txBox="1">
              <a:spLocks noChangeArrowheads="1"/>
            </p:cNvSpPr>
            <p:nvPr/>
          </p:nvSpPr>
          <p:spPr bwMode="auto">
            <a:xfrm rot="-2425564">
              <a:off x="1008" y="2640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/>
                <a:t>river</a:t>
              </a:r>
            </a:p>
          </p:txBody>
        </p:sp>
        <p:sp>
          <p:nvSpPr>
            <p:cNvPr id="3088" name="Text Box 16"/>
            <p:cNvSpPr txBox="1">
              <a:spLocks noChangeArrowheads="1"/>
            </p:cNvSpPr>
            <p:nvPr/>
          </p:nvSpPr>
          <p:spPr bwMode="auto">
            <a:xfrm rot="-921494">
              <a:off x="1008" y="2064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/>
                <a:t>hill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rtl="0"/>
            <a:fld id="{9DB0A4CB-CCB9-4948-BB22-26ED05752E10}" type="datetime1">
              <a:rPr lang="en-US" sz="1400"/>
              <a:pPr rtl="0"/>
              <a:t>11/24/2020</a:t>
            </a:fld>
            <a:endParaRPr lang="en-US" sz="1400"/>
          </a:p>
        </p:txBody>
      </p:sp>
      <p:sp>
        <p:nvSpPr>
          <p:cNvPr id="5123" name="Footer Placeholder 4"/>
          <p:cNvSpPr txBox="1">
            <a:spLocks noGrp="1"/>
          </p:cNvSpPr>
          <p:nvPr/>
        </p:nvSpPr>
        <p:spPr bwMode="auto">
          <a:xfrm>
            <a:off x="3124200" y="64008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/>
            <a:r>
              <a:rPr lang="en-US" sz="1200"/>
              <a:t>ESR 421 Principles of Remote Sensing</a:t>
            </a:r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title"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rtl="0">
              <a:defRPr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Band designations and Radar Wavelengths</a:t>
            </a:r>
          </a:p>
        </p:txBody>
      </p:sp>
      <p:graphicFrame>
        <p:nvGraphicFramePr>
          <p:cNvPr id="5176" name="Group 56"/>
          <p:cNvGraphicFramePr>
            <a:graphicFrameLocks noGrp="1"/>
          </p:cNvGraphicFramePr>
          <p:nvPr>
            <p:ph idx="4294967295"/>
          </p:nvPr>
        </p:nvGraphicFramePr>
        <p:xfrm>
          <a:off x="457200" y="1767840"/>
          <a:ext cx="8229600" cy="41757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209800"/>
                <a:gridCol w="3276600"/>
                <a:gridCol w="2743200"/>
              </a:tblGrid>
              <a:tr h="4016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Band designation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Wavelength range (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cm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Common wavelengths for imaging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cm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0.8 - 1.1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1.1 - 1.7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1.7 - 2.4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2.4 - 3.8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3.0, 3.2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3.8 - 7.5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7.5 - 15.0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15.0 - 30.0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23.5, 24.0, 25.0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30.0 - 100.0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68.0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69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lang="ar-SA" sz="1400"/>
              <a:t>03/06/1431</a:t>
            </a:r>
            <a:endParaRPr lang="en-US" sz="1400"/>
          </a:p>
          <a:p>
            <a:pPr algn="r" rtl="0"/>
            <a:fld id="{24F4AC7B-ECB6-4EF9-866F-363593A721BC}" type="slidenum">
              <a:rPr lang="ar-SA" sz="1400"/>
              <a:pPr algn="r" rtl="0"/>
              <a:t>6</a:t>
            </a:fld>
            <a:endParaRPr lang="ar-SA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81000" y="876370"/>
            <a:ext cx="8305800" cy="575303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285750" indent="-285750" rtl="0">
              <a:buFontTx/>
              <a:buChar char="•"/>
            </a:pPr>
            <a:r>
              <a:rPr lang="en-US" sz="2400" b="1" dirty="0"/>
              <a:t>Uses the microwave range of the Electromagnetic spectrum ( wave lengths in </a:t>
            </a: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cm</a:t>
            </a:r>
            <a:r>
              <a:rPr lang="en-US" sz="2400" b="1" dirty="0"/>
              <a:t>)</a:t>
            </a:r>
          </a:p>
          <a:p>
            <a:pPr marL="285750" indent="-285750" rtl="0">
              <a:buFontTx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It does not depend on the sun energy because it has its own energy and it can operate day time or at night</a:t>
            </a:r>
          </a:p>
          <a:p>
            <a:pPr marL="285750" indent="-285750" rtl="0">
              <a:buFontTx/>
              <a:buChar char="•"/>
            </a:pPr>
            <a:r>
              <a:rPr lang="en-US" sz="2400" b="1" dirty="0"/>
              <a:t>It has the ability to penetrate the clouds and dust due to its long wave length</a:t>
            </a:r>
          </a:p>
          <a:p>
            <a:pPr marL="285750" indent="-285750" rtl="0">
              <a:buFontTx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It has the ability to penetrate dry sand to a depth of few meters (4 - 5 m) showing buried channels, </a:t>
            </a:r>
            <a:r>
              <a:rPr lang="en-US" sz="2400" b="1" dirty="0" err="1">
                <a:solidFill>
                  <a:srgbClr val="0000FF"/>
                </a:solidFill>
              </a:rPr>
              <a:t>wadies</a:t>
            </a:r>
            <a:r>
              <a:rPr lang="en-US" sz="2400" b="1" dirty="0">
                <a:solidFill>
                  <a:srgbClr val="0000FF"/>
                </a:solidFill>
              </a:rPr>
              <a:t>, structures, and archeological features.</a:t>
            </a:r>
          </a:p>
          <a:p>
            <a:pPr marL="285750" indent="-285750" rtl="0">
              <a:buFontTx/>
              <a:buChar char="•"/>
            </a:pPr>
            <a:r>
              <a:rPr lang="en-US" sz="2400" b="1" dirty="0"/>
              <a:t>The shadow effect helps in enhancing the visual appearance of relief and terrain structure making radar imagery excellent for :</a:t>
            </a:r>
          </a:p>
          <a:p>
            <a:pPr marL="854075" lvl="1" indent="-454025" rtl="0">
              <a:buFontTx/>
              <a:buChar char="•"/>
            </a:pP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Topographic mapping</a:t>
            </a:r>
          </a:p>
          <a:p>
            <a:pPr marL="854075" lvl="1" indent="-454025" rtl="0">
              <a:buFontTx/>
              <a:buChar char="•"/>
            </a:pP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Identifying geologic structures</a:t>
            </a:r>
          </a:p>
          <a:p>
            <a:pPr marL="854075" lvl="1" indent="-454025" rtl="0">
              <a:buFontTx/>
              <a:buChar char="•"/>
            </a:pP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sea and ocean waves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6200" y="228600"/>
            <a:ext cx="89916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Characteristics of RADAR remote sensing systems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8749" t="12500" r="8125" b="8333"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1250" t="26666" r="8749" b="20833"/>
          <a:stretch>
            <a:fillRect/>
          </a:stretch>
        </p:blipFill>
        <p:spPr bwMode="auto">
          <a:xfrm>
            <a:off x="0" y="1143000"/>
            <a:ext cx="9144000" cy="4500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11250" t="81667" r="10625" b="9166"/>
          <a:stretch>
            <a:fillRect/>
          </a:stretch>
        </p:blipFill>
        <p:spPr bwMode="auto">
          <a:xfrm>
            <a:off x="0" y="5791200"/>
            <a:ext cx="91440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 l="10625" t="16667" r="44374" b="74167"/>
          <a:stretch>
            <a:fillRect/>
          </a:stretch>
        </p:blipFill>
        <p:spPr bwMode="auto">
          <a:xfrm>
            <a:off x="1905000" y="228600"/>
            <a:ext cx="548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18568</TotalTime>
  <Words>507</Words>
  <Application>Microsoft Office PowerPoint</Application>
  <PresentationFormat>On-screen Show (4:3)</PresentationFormat>
  <Paragraphs>93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PowerPoint Presentation</vt:lpstr>
      <vt:lpstr>Active Sensors</vt:lpstr>
      <vt:lpstr>Radar Sensors</vt:lpstr>
      <vt:lpstr>PowerPoint Presentation</vt:lpstr>
      <vt:lpstr>Side Looking Airborne Radar (SLAR) system</vt:lpstr>
      <vt:lpstr>Band designations and Radar Wavelengths</vt:lpstr>
      <vt:lpstr>PowerPoint Presentation</vt:lpstr>
      <vt:lpstr>PowerPoint Presentation</vt:lpstr>
      <vt:lpstr>PowerPoint Presentation</vt:lpstr>
      <vt:lpstr>Radarsat-1 SAR image</vt:lpstr>
      <vt:lpstr>PowerPoint Presentation</vt:lpstr>
      <vt:lpstr>PowerPoint Presentation</vt:lpstr>
      <vt:lpstr>RADARSAT</vt:lpstr>
      <vt:lpstr>RadarSat- 1 SAR modes of 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00001473</dc:creator>
  <cp:lastModifiedBy>Hp</cp:lastModifiedBy>
  <cp:revision>46</cp:revision>
  <dcterms:created xsi:type="dcterms:W3CDTF">2010-05-11T04:51:55Z</dcterms:created>
  <dcterms:modified xsi:type="dcterms:W3CDTF">2020-11-24T07:59:25Z</dcterms:modified>
</cp:coreProperties>
</file>