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76" r:id="rId6"/>
    <p:sldId id="279" r:id="rId7"/>
    <p:sldId id="278" r:id="rId8"/>
    <p:sldId id="259" r:id="rId9"/>
    <p:sldId id="260" r:id="rId10"/>
    <p:sldId id="261" r:id="rId11"/>
    <p:sldId id="263" r:id="rId12"/>
    <p:sldId id="277" r:id="rId13"/>
    <p:sldId id="262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3AAB96-823F-4635-9E00-531D52525BD9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734AAA-0A64-4C38-BCDE-FDBC8FEAAC8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growing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9323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Hotbeds: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The hotbeds is often used for same purpose as a green house but in a smaller scale. </a:t>
            </a:r>
            <a:endParaRPr lang="en-US" dirty="0" smtClean="0"/>
          </a:p>
          <a:p>
            <a:r>
              <a:rPr lang="en-US" dirty="0" smtClean="0"/>
              <a:t>Amateur </a:t>
            </a:r>
            <a:r>
              <a:rPr lang="en-US" dirty="0"/>
              <a:t>operations and seedling can be started and leafy cuttings root easily in the cold seasons in such structures. </a:t>
            </a:r>
            <a:endParaRPr lang="en-US" dirty="0" smtClean="0"/>
          </a:p>
          <a:p>
            <a:r>
              <a:rPr lang="en-US" dirty="0" smtClean="0"/>
              <a:t>Heat </a:t>
            </a:r>
            <a:r>
              <a:rPr lang="en-US" dirty="0"/>
              <a:t>is provided artificially below the propagating medium by electric heating cables, pot water, steam pipes or hot air blows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As in the green house, in the hot beds attention must be paid for shading and ventilation as well as temperature and humidity control.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7313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 beds:</a:t>
            </a:r>
            <a:endParaRPr lang="en-US" dirty="0"/>
          </a:p>
        </p:txBody>
      </p:sp>
      <p:pic>
        <p:nvPicPr>
          <p:cNvPr id="5" name="Content Placeholder 4" descr="http://ecoursesonline.iasri.res.in/pluginfile.php/1811/mod_page/content/4/Chapter_40_3.JP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673225" y="2985294"/>
            <a:ext cx="3257550" cy="230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Content Placeholder 5" descr="http://ecoursesonline.iasri.res.in/pluginfile.php/1811/mod_page/content/4/Chapter_40_4.JPG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7289800" y="2909094"/>
            <a:ext cx="3200400" cy="2457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689861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Hotbeds.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dirty="0" smtClean="0"/>
              <a:t>Advantages</a:t>
            </a:r>
            <a:r>
              <a:rPr lang="en-US" b="1" dirty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1)  Constructed of wood or galvanized steel, glass and/or plastic.</a:t>
            </a:r>
          </a:p>
          <a:p>
            <a:pPr marL="0" indent="0">
              <a:buNone/>
            </a:pPr>
            <a:r>
              <a:rPr lang="en-US" dirty="0"/>
              <a:t>2)  Solar heated, electric cables, steam or heated by natural materials such as hay, manure.</a:t>
            </a:r>
          </a:p>
          <a:p>
            <a:pPr marL="0" indent="0">
              <a:buNone/>
            </a:pPr>
            <a:r>
              <a:rPr lang="en-US" dirty="0"/>
              <a:t>3)  Used for starting plants earlier than in a cold frame.</a:t>
            </a:r>
          </a:p>
          <a:p>
            <a:pPr marL="0" indent="0">
              <a:buNone/>
            </a:pPr>
            <a:r>
              <a:rPr lang="en-US" dirty="0"/>
              <a:t>4)  Inexpensive growing structure</a:t>
            </a:r>
            <a:r>
              <a:rPr lang="en-US" dirty="0" smtClean="0"/>
              <a:t>.</a:t>
            </a:r>
            <a:endParaRPr lang="en-US" dirty="0" smtClean="0"/>
          </a:p>
          <a:p>
            <a:pPr marL="0" lvl="0" indent="0">
              <a:buNone/>
            </a:pPr>
            <a:r>
              <a:rPr lang="en-US" b="1" dirty="0" smtClean="0"/>
              <a:t>Disadvantages</a:t>
            </a:r>
            <a:r>
              <a:rPr lang="en-US" b="1" dirty="0"/>
              <a:t>: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1)  Can be expensive to heat.</a:t>
            </a:r>
          </a:p>
          <a:p>
            <a:pPr marL="0" indent="0">
              <a:buNone/>
            </a:pPr>
            <a:r>
              <a:rPr lang="en-US" dirty="0"/>
              <a:t>2)  Hay or manure needs to be replaced when the temperature in the hotbed drops below 50 degrees.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8963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Lath Houses:-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These </a:t>
            </a:r>
            <a:r>
              <a:rPr lang="en-US" dirty="0"/>
              <a:t>structures are very useful in providing protection from the sun for container grown nursery stocks in areas of high summer temperatures and high light intensity. </a:t>
            </a:r>
            <a:endParaRPr lang="en-US" dirty="0" smtClean="0"/>
          </a:p>
          <a:p>
            <a:r>
              <a:rPr lang="en-US" dirty="0" smtClean="0"/>
              <a:t>Well-established </a:t>
            </a:r>
            <a:r>
              <a:rPr lang="en-US" dirty="0"/>
              <a:t>plants also require</a:t>
            </a:r>
            <a:r>
              <a:rPr lang="en-US" b="1" dirty="0"/>
              <a:t> </a:t>
            </a:r>
            <a:r>
              <a:rPr lang="en-US" dirty="0"/>
              <a:t>lath house protecting including shade-loving plants. </a:t>
            </a:r>
            <a:endParaRPr lang="en-US" dirty="0" smtClean="0"/>
          </a:p>
          <a:p>
            <a:r>
              <a:rPr lang="en-US" dirty="0" smtClean="0"/>
              <a:t>Lath </a:t>
            </a:r>
            <a:r>
              <a:rPr lang="en-US" dirty="0"/>
              <a:t>house construction varies widely depending on the material used. </a:t>
            </a:r>
            <a:endParaRPr lang="en-US" dirty="0" smtClean="0"/>
          </a:p>
          <a:p>
            <a:r>
              <a:rPr lang="en-US" dirty="0" smtClean="0"/>
              <a:t>Aluminum</a:t>
            </a:r>
            <a:r>
              <a:rPr lang="en-US" dirty="0"/>
              <a:t>  pre-fabricated lath house are available but may be more costly than wood structures. </a:t>
            </a:r>
            <a:endParaRPr lang="en-US" dirty="0" smtClean="0"/>
          </a:p>
          <a:p>
            <a:r>
              <a:rPr lang="en-US" dirty="0" smtClean="0"/>
              <a:t>Shade </a:t>
            </a:r>
            <a:r>
              <a:rPr lang="en-US" dirty="0"/>
              <a:t>is provided by appropriate structures and use of shade nets of different densities allows various intensities of light in the lath house.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6372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Lath house:</a:t>
            </a:r>
            <a:endParaRPr lang="en-US" dirty="0"/>
          </a:p>
        </p:txBody>
      </p:sp>
      <p:pic>
        <p:nvPicPr>
          <p:cNvPr id="4" name="Content Placeholder 3" descr="http://ecoursesonline.iasri.res.in/pluginfile.php/1811/mod_page/content/4/Chapter_40_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471987" y="2839244"/>
            <a:ext cx="3248025" cy="2581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88310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house: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Net </a:t>
            </a:r>
            <a:r>
              <a:rPr lang="en-US" dirty="0"/>
              <a:t>houses are widely used as propagation structures in tropical areas, where artificial heating is not required and artificial cooling is expensive.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these areas, net houses may be constructed with roofs covered with glass or plastic film and its sides are covered with wire net.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provides necessary ventilation and maintains an ideal temperature for germination of seeds and subsequent growth of the seedlings.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roof of net house may be covered with gunny cloth or even with live plant creeper to cut off the solar radiant energy and to keep the house cool. </a:t>
            </a:r>
            <a:endParaRPr lang="en-US" dirty="0" smtClean="0"/>
          </a:p>
          <a:p>
            <a:r>
              <a:rPr lang="en-US" dirty="0" smtClean="0"/>
              <a:t>Net </a:t>
            </a:r>
            <a:r>
              <a:rPr lang="en-US" dirty="0"/>
              <a:t>house can be constructed as per the need of the propagator and therefore its size varies with the requirements of the </a:t>
            </a:r>
            <a:r>
              <a:rPr lang="en-US" dirty="0" smtClean="0"/>
              <a:t>nurserymen.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127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Miscellaneous Propagating Structures:-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Mist Beds</a:t>
            </a:r>
            <a:r>
              <a:rPr lang="en-US" dirty="0"/>
              <a:t>: These are valuable propagating units both in the green house and out doors and are useful mainly in rooting of leafy </a:t>
            </a:r>
            <a:r>
              <a:rPr lang="en-US" dirty="0" smtClean="0"/>
              <a:t>cuttings.</a:t>
            </a:r>
          </a:p>
          <a:p>
            <a:r>
              <a:rPr lang="en-US" b="1" dirty="0" smtClean="0"/>
              <a:t>Mist </a:t>
            </a:r>
            <a:r>
              <a:rPr lang="en-US" b="1" dirty="0"/>
              <a:t>Chambers</a:t>
            </a:r>
            <a:r>
              <a:rPr lang="en-US" dirty="0"/>
              <a:t>: This is structure used to propagate soft wood cutting, difficult to root plants and shrubs. Here the principle is to spray the cutting with a minimum quantity of </a:t>
            </a:r>
            <a:r>
              <a:rPr lang="en-US" dirty="0" smtClean="0"/>
              <a:t>water.</a:t>
            </a:r>
          </a:p>
          <a:p>
            <a:r>
              <a:rPr lang="en-US" dirty="0" smtClean="0"/>
              <a:t> This </a:t>
            </a:r>
            <a:r>
              <a:rPr lang="en-US" dirty="0"/>
              <a:t>is achieved by providing the cutting a series of intermittent spraying rather than a continuous spray. </a:t>
            </a:r>
          </a:p>
        </p:txBody>
      </p:sp>
    </p:spTree>
    <p:extLst>
      <p:ext uri="{BB962C8B-B14F-4D97-AF65-F5344CB8AC3E}">
        <p14:creationId xmlns:p14="http://schemas.microsoft.com/office/powerpoint/2010/main" xmlns="" val="21136999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intermitted spraying can be done easily by means of a high-pressure pump and a time switch.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pumps leads to a pipeline systems inside the propagating structure. The mist nozzles are fitted to these pipelines and suitability spaced over the propagating </a:t>
            </a:r>
            <a:r>
              <a:rPr lang="en-US" dirty="0" smtClean="0"/>
              <a:t>material.</a:t>
            </a:r>
            <a:endParaRPr lang="en-US" dirty="0"/>
          </a:p>
        </p:txBody>
      </p:sp>
      <p:pic>
        <p:nvPicPr>
          <p:cNvPr id="4" name="Picture 3" descr="http://ecoursesonline.iasri.res.in/pluginfile.php/1811/mod_page/content/4/Chapter_40_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91630" y="3881120"/>
            <a:ext cx="2621280" cy="24307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354430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Nursery Bed: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</a:t>
            </a:r>
            <a:r>
              <a:rPr lang="en-US" dirty="0"/>
              <a:t>are raised beds or boxes made of bricks and </a:t>
            </a:r>
            <a:r>
              <a:rPr lang="en-US" dirty="0" err="1"/>
              <a:t>morter</a:t>
            </a:r>
            <a:r>
              <a:rPr lang="en-US" dirty="0"/>
              <a:t>, provided with drainage holes at a bottom.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dimension of the boxes are 60 cm high, 120 cm broad and length as required preferably not exceeding 10 m roof structures for planting on both sides and forming ridges at the center are constructed on the top of the nursery beds.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structures may be made permanent with angle iron or maybe made of wood. </a:t>
            </a:r>
            <a:endParaRPr lang="en-US" dirty="0" smtClean="0"/>
          </a:p>
          <a:p>
            <a:r>
              <a:rPr lang="en-US" dirty="0" smtClean="0"/>
              <a:t>bamboos </a:t>
            </a:r>
            <a:r>
              <a:rPr lang="en-US" dirty="0"/>
              <a:t>mats, palm leaf mats are placed over these structures to protected the seedling from hot sun and heavy rains.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1828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Fluorescent Light Boxes: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Young </a:t>
            </a:r>
            <a:r>
              <a:rPr lang="en-US" dirty="0"/>
              <a:t>plants of many species grow satisfactory under artificial light from fluorescent lamp units. </a:t>
            </a:r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/>
              <a:t>adequate growth of many plant species may be obtained under fluorescent lamps but not up to the mark compared to good green house conditions</a:t>
            </a:r>
            <a:r>
              <a:rPr lang="en-US" dirty="0" smtClean="0"/>
              <a:t>.</a:t>
            </a:r>
          </a:p>
          <a:p>
            <a:r>
              <a:rPr lang="en-US" b="1" dirty="0"/>
              <a:t>Propagating Cases: </a:t>
            </a:r>
            <a:r>
              <a:rPr lang="en-US" dirty="0"/>
              <a:t>Even in green house, humidity condition are often not sufficiently high for rooting.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use of enclosed frames or cases covered with glass or plastic materials may be necessary for successful rooting.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using such structures, care is necessary to avoid the build up of disease organism due to high humidity.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795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Nursery structures and growing environments.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following things while growing nursery structures:</a:t>
            </a:r>
          </a:p>
          <a:p>
            <a:pPr marL="0" indent="0"/>
            <a:r>
              <a:rPr lang="en-US" dirty="0" smtClean="0"/>
              <a:t>Climate</a:t>
            </a:r>
            <a:endParaRPr lang="en-US" dirty="0" smtClean="0"/>
          </a:p>
          <a:p>
            <a:pPr marL="0" indent="0"/>
            <a:r>
              <a:rPr lang="en-US" dirty="0" smtClean="0"/>
              <a:t>soil </a:t>
            </a:r>
          </a:p>
          <a:p>
            <a:pPr marL="0" indent="0"/>
            <a:r>
              <a:rPr lang="en-US" dirty="0" smtClean="0"/>
              <a:t>Topography</a:t>
            </a:r>
            <a:endParaRPr lang="en-US" dirty="0" smtClean="0"/>
          </a:p>
          <a:p>
            <a:pPr marL="0" indent="0"/>
            <a:r>
              <a:rPr lang="en-US" dirty="0" smtClean="0"/>
              <a:t>available </a:t>
            </a:r>
            <a:r>
              <a:rPr lang="en-US" dirty="0"/>
              <a:t>water </a:t>
            </a:r>
            <a:r>
              <a:rPr lang="en-US" dirty="0" smtClean="0"/>
              <a:t>source</a:t>
            </a:r>
          </a:p>
          <a:p>
            <a:pPr marL="0" indent="0"/>
            <a:r>
              <a:rPr lang="en-US" dirty="0" smtClean="0"/>
              <a:t>type </a:t>
            </a:r>
            <a:r>
              <a:rPr lang="en-US" dirty="0"/>
              <a:t>of plant </a:t>
            </a:r>
            <a:r>
              <a:rPr lang="en-US" dirty="0" smtClean="0"/>
              <a:t>material</a:t>
            </a:r>
          </a:p>
          <a:p>
            <a:pPr marL="0" indent="0"/>
            <a:r>
              <a:rPr lang="en-US" dirty="0" smtClean="0"/>
              <a:t>and </a:t>
            </a:r>
            <a:r>
              <a:rPr lang="en-US" dirty="0"/>
              <a:t>production method when selecting a nursery structure or growing environment.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8545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Plastic Mulch: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Mulch </a:t>
            </a:r>
            <a:r>
              <a:rPr lang="en-US" dirty="0"/>
              <a:t>is a material used for covering the soil  in order to prevent weed growth avoids direct evaporation of the water from the soil and to increase soil </a:t>
            </a:r>
            <a:r>
              <a:rPr lang="en-US" dirty="0" smtClean="0"/>
              <a:t>temperature.</a:t>
            </a:r>
          </a:p>
          <a:p>
            <a:r>
              <a:rPr lang="en-US" dirty="0" smtClean="0"/>
              <a:t>mulching </a:t>
            </a:r>
            <a:r>
              <a:rPr lang="en-US" dirty="0"/>
              <a:t>seedbeds with opaque black plastic film prevents weed growth completely and because of higher soil temperature and better conservation of soil moisture, brings about early germination and faster seedling growth.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4358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Mini-Green Houses: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plants need carbon dioxide for making food through photosynthesis.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green house helps in providing additional carbon dioxide to the plants to enhance their rate of photosynthesis.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can be achieved by enclosing the plants in a box like structure made out of bamboo and </a:t>
            </a:r>
            <a:r>
              <a:rPr lang="en-US" dirty="0" smtClean="0"/>
              <a:t>colorless </a:t>
            </a:r>
            <a:r>
              <a:rPr lang="en-US" dirty="0"/>
              <a:t>transparent plastic, with a lid at the top.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lid is closed after sun set, so that carbon dioxide produce due to respiration accumulate in the box. </a:t>
            </a:r>
          </a:p>
        </p:txBody>
      </p:sp>
    </p:spTree>
    <p:extLst>
      <p:ext uri="{BB962C8B-B14F-4D97-AF65-F5344CB8AC3E}">
        <p14:creationId xmlns:p14="http://schemas.microsoft.com/office/powerpoint/2010/main" xmlns="" val="882129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sun rise the plant start photosynthesis and since there is higher carbon dioxide content around the plant, the rate of carbon assimilation is higher. </a:t>
            </a:r>
          </a:p>
          <a:p>
            <a:r>
              <a:rPr lang="en-US" dirty="0" smtClean="0"/>
              <a:t>After a few hours the lid is opened to prevent over-heating alternatively. </a:t>
            </a:r>
          </a:p>
          <a:p>
            <a:r>
              <a:rPr lang="en-US" dirty="0" smtClean="0"/>
              <a:t>A plot or beds of plant can be provided with plastic films skirting supports by bamboo stakes, about 12 cm. high. </a:t>
            </a:r>
          </a:p>
          <a:p>
            <a:r>
              <a:rPr lang="en-US" dirty="0" smtClean="0"/>
              <a:t>Since CO</a:t>
            </a:r>
            <a:r>
              <a:rPr lang="en-US" baseline="-25000" dirty="0" smtClean="0"/>
              <a:t>2</a:t>
            </a:r>
            <a:r>
              <a:rPr lang="en-US" dirty="0" smtClean="0"/>
              <a:t> is heavier than air it tends to settle around the plants.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54197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 Chamber: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</a:t>
            </a:r>
            <a:r>
              <a:rPr lang="en-US" dirty="0"/>
              <a:t>plants to go into winter dormancy when the day length shorts. </a:t>
            </a:r>
            <a:endParaRPr lang="en-US" dirty="0" smtClean="0"/>
          </a:p>
          <a:p>
            <a:r>
              <a:rPr lang="en-US" dirty="0" smtClean="0"/>
              <a:t>Additional </a:t>
            </a:r>
            <a:r>
              <a:rPr lang="en-US" dirty="0"/>
              <a:t>light from tube lights, given after sun-set, creates long day conditions that prevent the plants from going into winter </a:t>
            </a:r>
            <a:r>
              <a:rPr lang="en-US" dirty="0" smtClean="0"/>
              <a:t>dormancy.</a:t>
            </a:r>
          </a:p>
          <a:p>
            <a:r>
              <a:rPr lang="en-US" dirty="0" smtClean="0"/>
              <a:t>Light </a:t>
            </a:r>
            <a:r>
              <a:rPr lang="en-US" dirty="0"/>
              <a:t>given at the end of the day. Also encourage growth of green leaves; they grow tall without developing lateral branches. </a:t>
            </a:r>
            <a:endParaRPr lang="en-US" dirty="0" smtClean="0"/>
          </a:p>
          <a:p>
            <a:r>
              <a:rPr lang="en-US" dirty="0" smtClean="0"/>
              <a:t>On </a:t>
            </a:r>
            <a:r>
              <a:rPr lang="en-US" dirty="0"/>
              <a:t>the other hand, if they are exposed to fluorescent light from tube-lights laid on the grounds, they developed side branches and show a bushy habits.</a:t>
            </a:r>
          </a:p>
        </p:txBody>
      </p:sp>
    </p:spTree>
    <p:extLst>
      <p:ext uri="{BB962C8B-B14F-4D97-AF65-F5344CB8AC3E}">
        <p14:creationId xmlns:p14="http://schemas.microsoft.com/office/powerpoint/2010/main" xmlns="" val="1810918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High-Humidity Chambers: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</a:t>
            </a:r>
            <a:r>
              <a:rPr lang="en-US" dirty="0"/>
              <a:t>technique resolves the common problems of graft or cutting dying due to desiccation when planted in the soil for rooting, by ensuring a humid atmosphere around the cuttings, thus wood preventing excessive evaporation.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cutting/grafts are planted on a sand beds, enclosed on all the sides by a dome made of GI wire and covered with a transparent, </a:t>
            </a:r>
            <a:r>
              <a:rPr lang="en-US" dirty="0" err="1"/>
              <a:t>colourless</a:t>
            </a:r>
            <a:r>
              <a:rPr lang="en-US" dirty="0"/>
              <a:t> plastic film.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sand is watered to field capacity, and plastic film traps evaporation inside the chamber creating a highly humid </a:t>
            </a:r>
            <a:r>
              <a:rPr lang="en-US" dirty="0" smtClean="0"/>
              <a:t>atmosphere.</a:t>
            </a:r>
          </a:p>
          <a:p>
            <a:r>
              <a:rPr lang="en-US" dirty="0" smtClean="0"/>
              <a:t>The </a:t>
            </a:r>
            <a:r>
              <a:rPr lang="en-US" dirty="0"/>
              <a:t>dome must be shaded, since direct sunlight will heat up the internal atmosphere of the dome, killing the plants.   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1844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Shade Houses: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Shade houses in nurseries in tropical and sub-tropical regions offer many advantages </a:t>
            </a:r>
            <a:r>
              <a:rPr lang="en-US" dirty="0" smtClean="0"/>
              <a:t>like,</a:t>
            </a:r>
          </a:p>
          <a:p>
            <a:r>
              <a:rPr lang="en-US" dirty="0" smtClean="0"/>
              <a:t>raising </a:t>
            </a:r>
            <a:r>
              <a:rPr lang="en-US" dirty="0"/>
              <a:t>of seedling in bags </a:t>
            </a:r>
            <a:r>
              <a:rPr lang="en-US" dirty="0" smtClean="0"/>
              <a:t>directly.</a:t>
            </a:r>
          </a:p>
          <a:p>
            <a:r>
              <a:rPr lang="en-US" dirty="0" smtClean="0"/>
              <a:t>protecting </a:t>
            </a:r>
            <a:r>
              <a:rPr lang="en-US" dirty="0"/>
              <a:t>the grafts from hot summer </a:t>
            </a:r>
            <a:r>
              <a:rPr lang="en-US" dirty="0" smtClean="0"/>
              <a:t>months.</a:t>
            </a:r>
          </a:p>
          <a:p>
            <a:r>
              <a:rPr lang="en-US" dirty="0" smtClean="0"/>
              <a:t>effective </a:t>
            </a:r>
            <a:r>
              <a:rPr lang="en-US" dirty="0"/>
              <a:t>irrigation through upside down overhead micro </a:t>
            </a:r>
            <a:r>
              <a:rPr lang="en-US" dirty="0" smtClean="0"/>
              <a:t>sprinklers.</a:t>
            </a:r>
          </a:p>
          <a:p>
            <a:r>
              <a:rPr lang="en-US" dirty="0" smtClean="0"/>
              <a:t>The </a:t>
            </a:r>
            <a:r>
              <a:rPr lang="en-US" dirty="0"/>
              <a:t>shade house made with shade nets ( 50% or 75%) for regulation of shade are particularly very useful in arid regions where the humidity is very low during summer months.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3923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Shade house:</a:t>
            </a:r>
            <a:endParaRPr lang="en-US" dirty="0"/>
          </a:p>
        </p:txBody>
      </p:sp>
      <p:pic>
        <p:nvPicPr>
          <p:cNvPr id="4" name="Content Placeholder 3" descr="http://ecoursesonline.iasri.res.in/pluginfile.php/1811/mod_page/content/4/Chapter_40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3682" y="2138083"/>
            <a:ext cx="9117106" cy="38324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8270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Shade </a:t>
            </a:r>
            <a:r>
              <a:rPr lang="en-US" dirty="0" smtClean="0"/>
              <a:t>houses: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80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b="1" dirty="0" smtClean="0"/>
              <a:t>Advantages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dirty="0"/>
              <a:t>1)  Constructed of wood, PVC or galvanized steel.</a:t>
            </a:r>
          </a:p>
          <a:p>
            <a:pPr marL="0" indent="0">
              <a:buNone/>
            </a:pPr>
            <a:r>
              <a:rPr lang="en-US" dirty="0"/>
              <a:t>2)  No artificial heat source, heated by solar radiation.</a:t>
            </a:r>
          </a:p>
          <a:p>
            <a:pPr marL="0" indent="0">
              <a:buNone/>
            </a:pPr>
            <a:r>
              <a:rPr lang="en-US" dirty="0"/>
              <a:t>3)  Used for hardening off plants and hot weather holding.</a:t>
            </a:r>
          </a:p>
          <a:p>
            <a:pPr marL="0" indent="0">
              <a:buNone/>
            </a:pPr>
            <a:r>
              <a:rPr lang="en-US" dirty="0"/>
              <a:t>4)  Protects plants from adverse weather conditions.</a:t>
            </a:r>
          </a:p>
          <a:p>
            <a:pPr marL="0" indent="0">
              <a:buNone/>
            </a:pPr>
            <a:r>
              <a:rPr lang="en-US" dirty="0"/>
              <a:t>5)  Cover with white plastic during the winter to reduce overwintering injury to woody ornamentals as well as reduce temperature fluctuations during the overwintering period.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33263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6)  A variety of plant material can be grown in a shade house structure.</a:t>
            </a:r>
          </a:p>
          <a:p>
            <a:pPr marL="0" indent="0">
              <a:buNone/>
            </a:pPr>
            <a:r>
              <a:rPr lang="en-US" dirty="0" smtClean="0"/>
              <a:t>7)  Provides good air circulation.</a:t>
            </a:r>
          </a:p>
          <a:p>
            <a:pPr marL="0" indent="0">
              <a:buNone/>
            </a:pPr>
            <a:r>
              <a:rPr lang="en-US" dirty="0" smtClean="0"/>
              <a:t>8)  Provides filtered light when covered by shade cloth.</a:t>
            </a:r>
          </a:p>
          <a:p>
            <a:pPr marL="0" indent="0">
              <a:buNone/>
            </a:pPr>
            <a:r>
              <a:rPr lang="en-US" dirty="0" smtClean="0"/>
              <a:t>9)  Inexpensive growing structures.</a:t>
            </a:r>
          </a:p>
          <a:p>
            <a:pPr marL="0" lvl="0" indent="0">
              <a:buNone/>
            </a:pPr>
            <a:r>
              <a:rPr lang="en-US" b="1" dirty="0" smtClean="0"/>
              <a:t>Disadvantages.</a:t>
            </a:r>
          </a:p>
          <a:p>
            <a:pPr marL="0" indent="0">
              <a:buNone/>
            </a:pPr>
            <a:r>
              <a:rPr lang="en-US" dirty="0" smtClean="0"/>
              <a:t>1)  Some plants cannot be grown year round.</a:t>
            </a:r>
          </a:p>
          <a:p>
            <a:pPr marL="0" indent="0">
              <a:buNone/>
            </a:pPr>
            <a:r>
              <a:rPr lang="en-US" dirty="0" smtClean="0"/>
              <a:t>2)  No heat source other than the sun.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Maintenance of </a:t>
            </a:r>
            <a:r>
              <a:rPr lang="en-US" dirty="0" smtClean="0"/>
              <a:t>Shade houses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Need </a:t>
            </a:r>
            <a:r>
              <a:rPr lang="en-US" dirty="0"/>
              <a:t>painting or replacing over time.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/>
              <a:t>Plastic covering will need to be replaced on a regular basis.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/>
              <a:t>Replacement of gravel and weed block.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/>
              <a:t>Debris removal.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4871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Green Houses /Poly Houses: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Grafting or budding of several fruit species under poly house or low cost green houses with natural ventilation will enhance the percentage graft / bud take besides faster growth of grafts due to </a:t>
            </a:r>
            <a:r>
              <a:rPr lang="en-US" dirty="0" smtClean="0"/>
              <a:t>favorable </a:t>
            </a:r>
            <a:r>
              <a:rPr lang="en-US" dirty="0"/>
              <a:t>micro climatic conditions of poly house.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green house construction a wood or metal frame work is built to which wood or metal sack bars are fixed to support panes of glass work</a:t>
            </a:r>
            <a:r>
              <a:rPr lang="en-US" dirty="0" smtClean="0"/>
              <a:t>.</a:t>
            </a:r>
          </a:p>
          <a:p>
            <a:r>
              <a:rPr lang="en-US" dirty="0"/>
              <a:t>in all poly house/greenhouse means of providing air movement and air exchange is necessary to aid in controlling temperature and humidity. </a:t>
            </a:r>
          </a:p>
        </p:txBody>
      </p:sp>
    </p:spTree>
    <p:extLst>
      <p:ext uri="{BB962C8B-B14F-4D97-AF65-F5344CB8AC3E}">
        <p14:creationId xmlns:p14="http://schemas.microsoft.com/office/powerpoint/2010/main" xmlns="" val="2106784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best, if possible to have in the green house heating and self </a:t>
            </a:r>
            <a:r>
              <a:rPr lang="en-US" dirty="0" smtClean="0"/>
              <a:t>-opening </a:t>
            </a:r>
            <a:r>
              <a:rPr lang="en-US" dirty="0"/>
              <a:t>ventilators and evaporative cooling systems. </a:t>
            </a:r>
            <a:endParaRPr lang="en-US" dirty="0" smtClean="0"/>
          </a:p>
          <a:p>
            <a:r>
              <a:rPr lang="en-US" dirty="0" smtClean="0"/>
              <a:t>Plastic </a:t>
            </a:r>
            <a:r>
              <a:rPr lang="en-US" dirty="0"/>
              <a:t>covered green houses tend to be much lighter than glass covered once with a build up of excessive high humidity.</a:t>
            </a:r>
          </a:p>
          <a:p>
            <a:endParaRPr lang="en-US" dirty="0"/>
          </a:p>
        </p:txBody>
      </p:sp>
      <p:pic>
        <p:nvPicPr>
          <p:cNvPr id="4" name="Picture 3" descr="http://ecoursesonline.iasri.res.in/pluginfile.php/1811/mod_page/content/4/Chapter_40_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0023" y="3552264"/>
            <a:ext cx="3939989" cy="29292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622472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1404</Words>
  <Application>Microsoft Office PowerPoint</Application>
  <PresentationFormat>Custom</PresentationFormat>
  <Paragraphs>112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Plant growing structures</vt:lpstr>
      <vt:lpstr>Nursery structures and growing environments.</vt:lpstr>
      <vt:lpstr>Shade Houses: </vt:lpstr>
      <vt:lpstr>Shade house:</vt:lpstr>
      <vt:lpstr>Shade houses:</vt:lpstr>
      <vt:lpstr>Conti…</vt:lpstr>
      <vt:lpstr>Maintenance of Shade houses</vt:lpstr>
      <vt:lpstr>Green Houses /Poly Houses: </vt:lpstr>
      <vt:lpstr>Cont….</vt:lpstr>
      <vt:lpstr>Hotbeds:</vt:lpstr>
      <vt:lpstr>Hot beds:</vt:lpstr>
      <vt:lpstr>Hotbeds.</vt:lpstr>
      <vt:lpstr>Lath Houses:- </vt:lpstr>
      <vt:lpstr>Lath house:</vt:lpstr>
      <vt:lpstr>Net house:</vt:lpstr>
      <vt:lpstr>Miscellaneous Propagating Structures:-</vt:lpstr>
      <vt:lpstr>Conti….</vt:lpstr>
      <vt:lpstr>Nursery Bed:</vt:lpstr>
      <vt:lpstr>Fluorescent Light Boxes:</vt:lpstr>
      <vt:lpstr>Plastic Mulch:</vt:lpstr>
      <vt:lpstr>Mini-Green Houses:</vt:lpstr>
      <vt:lpstr>Cont…</vt:lpstr>
      <vt:lpstr>Light Chamber:</vt:lpstr>
      <vt:lpstr>High-Humidity Chambers: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tehse_000</dc:creator>
  <cp:lastModifiedBy>mypc</cp:lastModifiedBy>
  <cp:revision>8</cp:revision>
  <dcterms:created xsi:type="dcterms:W3CDTF">2016-02-25T20:06:09Z</dcterms:created>
  <dcterms:modified xsi:type="dcterms:W3CDTF">2016-02-27T10:53:32Z</dcterms:modified>
</cp:coreProperties>
</file>