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sldIdLst>
    <p:sldId id="268" r:id="rId2"/>
    <p:sldId id="256" r:id="rId3"/>
    <p:sldId id="257" r:id="rId4"/>
    <p:sldId id="258" r:id="rId5"/>
    <p:sldId id="259" r:id="rId6"/>
    <p:sldId id="260" r:id="rId7"/>
    <p:sldId id="261" r:id="rId8"/>
    <p:sldId id="262"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4" r:id="rId28"/>
    <p:sldId id="281" r:id="rId29"/>
    <p:sldId id="285" r:id="rId30"/>
    <p:sldId id="286" r:id="rId31"/>
    <p:sldId id="28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5EAC2-9B08-4C4A-8BA6-8A8D4BB958B0}" type="datetimeFigureOut">
              <a:rPr lang="en-US" smtClean="0"/>
              <a:t>11/20/2020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9D8067-B124-496D-A2CE-8BF27C7E92E5}" type="slidenum">
              <a:rPr lang="en-US" smtClean="0"/>
              <a:t>‹#›</a:t>
            </a:fld>
            <a:endParaRPr lang="en-US"/>
          </a:p>
        </p:txBody>
      </p:sp>
    </p:spTree>
    <p:extLst>
      <p:ext uri="{BB962C8B-B14F-4D97-AF65-F5344CB8AC3E}">
        <p14:creationId xmlns:p14="http://schemas.microsoft.com/office/powerpoint/2010/main" val="829884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620C71E-303D-4D93-A426-AFD00A032B5B}" type="datetime1">
              <a:rPr lang="en-US" smtClean="0"/>
              <a:t>11/20/2020</a:t>
            </a:fld>
            <a:endParaRPr lang="en-US" dirty="0"/>
          </a:p>
        </p:txBody>
      </p:sp>
      <p:sp>
        <p:nvSpPr>
          <p:cNvPr id="5" name="Footer Placeholder 4"/>
          <p:cNvSpPr>
            <a:spLocks noGrp="1"/>
          </p:cNvSpPr>
          <p:nvPr>
            <p:ph type="ftr" sz="quarter" idx="11"/>
          </p:nvPr>
        </p:nvSpPr>
        <p:spPr/>
        <p:txBody>
          <a:bodyPr/>
          <a:lstStyle/>
          <a:p>
            <a:r>
              <a:rPr lang="en-US" smtClean="0"/>
              <a:t>Arranged By: Syed Hussnain Shah (University of Sargodha)</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E195B8-6888-46FC-B3B7-6E3B1E507644}" type="datetime1">
              <a:rPr lang="en-US" smtClean="0"/>
              <a:t>11/20/2020</a:t>
            </a:fld>
            <a:endParaRPr lang="en-US" dirty="0"/>
          </a:p>
        </p:txBody>
      </p:sp>
      <p:sp>
        <p:nvSpPr>
          <p:cNvPr id="5" name="Footer Placeholder 4"/>
          <p:cNvSpPr>
            <a:spLocks noGrp="1"/>
          </p:cNvSpPr>
          <p:nvPr>
            <p:ph type="ftr" sz="quarter" idx="11"/>
          </p:nvPr>
        </p:nvSpPr>
        <p:spPr/>
        <p:txBody>
          <a:bodyPr/>
          <a:lstStyle/>
          <a:p>
            <a:r>
              <a:rPr lang="en-US" smtClean="0"/>
              <a:t>Arranged By: Syed Hussnain Shah (University of Sargodha)</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E24758-7EA5-4FE8-B5F8-3A6C8999905F}" type="datetime1">
              <a:rPr lang="en-US" smtClean="0"/>
              <a:t>11/20/2020</a:t>
            </a:fld>
            <a:endParaRPr lang="en-US" dirty="0"/>
          </a:p>
        </p:txBody>
      </p:sp>
      <p:sp>
        <p:nvSpPr>
          <p:cNvPr id="5" name="Footer Placeholder 4"/>
          <p:cNvSpPr>
            <a:spLocks noGrp="1"/>
          </p:cNvSpPr>
          <p:nvPr>
            <p:ph type="ftr" sz="quarter" idx="11"/>
          </p:nvPr>
        </p:nvSpPr>
        <p:spPr/>
        <p:txBody>
          <a:bodyPr/>
          <a:lstStyle/>
          <a:p>
            <a:r>
              <a:rPr lang="en-US" smtClean="0"/>
              <a:t>Arranged By: Syed Hussnain Shah (University of Sargodha)</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5760E1F2-FD35-49A7-A66A-4A6A65D31789}" type="datetime1">
              <a:rPr lang="en-US" smtClean="0"/>
              <a:t>11/20/2020</a:t>
            </a:fld>
            <a:endParaRPr lang="en-US" dirty="0"/>
          </a:p>
        </p:txBody>
      </p:sp>
      <p:sp>
        <p:nvSpPr>
          <p:cNvPr id="6" name="Footer Placeholder 5"/>
          <p:cNvSpPr>
            <a:spLocks noGrp="1"/>
          </p:cNvSpPr>
          <p:nvPr>
            <p:ph type="ftr" sz="quarter" idx="11"/>
          </p:nvPr>
        </p:nvSpPr>
        <p:spPr/>
        <p:txBody>
          <a:bodyPr/>
          <a:lstStyle/>
          <a:p>
            <a:r>
              <a:rPr lang="en-US" smtClean="0"/>
              <a:t>Arranged By: Syed Hussnain Shah (University of Sargodha)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278A094E-CF4B-4F1D-AA59-1E06E574499F}" type="datetime1">
              <a:rPr lang="en-US" smtClean="0"/>
              <a:t>11/20/2020</a:t>
            </a:fld>
            <a:endParaRPr lang="en-US" dirty="0"/>
          </a:p>
        </p:txBody>
      </p:sp>
      <p:sp>
        <p:nvSpPr>
          <p:cNvPr id="6" name="Footer Placeholder 5"/>
          <p:cNvSpPr>
            <a:spLocks noGrp="1"/>
          </p:cNvSpPr>
          <p:nvPr>
            <p:ph type="ftr" sz="quarter" idx="11"/>
          </p:nvPr>
        </p:nvSpPr>
        <p:spPr/>
        <p:txBody>
          <a:bodyPr/>
          <a:lstStyle/>
          <a:p>
            <a:r>
              <a:rPr lang="en-US" smtClean="0"/>
              <a:t>Arranged By: Syed Hussnain Shah (University of Sargodha)</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D96E13C8-8CA8-477A-BE66-2DB3B4A6D3D1}" type="datetime1">
              <a:rPr lang="en-US" smtClean="0"/>
              <a:t>11/20/2020</a:t>
            </a:fld>
            <a:endParaRPr lang="en-US" dirty="0"/>
          </a:p>
        </p:txBody>
      </p:sp>
      <p:sp>
        <p:nvSpPr>
          <p:cNvPr id="6" name="Footer Placeholder 5"/>
          <p:cNvSpPr>
            <a:spLocks noGrp="1"/>
          </p:cNvSpPr>
          <p:nvPr>
            <p:ph type="ftr" sz="quarter" idx="11"/>
          </p:nvPr>
        </p:nvSpPr>
        <p:spPr/>
        <p:txBody>
          <a:bodyPr/>
          <a:lstStyle/>
          <a:p>
            <a:r>
              <a:rPr lang="en-US" smtClean="0"/>
              <a:t>Arranged By: Syed Hussnain Shah (University of Sargodha)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D82F55-BEC3-48A6-A584-AD41FB6F72DD}" type="datetime1">
              <a:rPr lang="en-US" smtClean="0"/>
              <a:t>11/20/2020</a:t>
            </a:fld>
            <a:endParaRPr lang="en-US" dirty="0"/>
          </a:p>
        </p:txBody>
      </p:sp>
      <p:sp>
        <p:nvSpPr>
          <p:cNvPr id="5" name="Footer Placeholder 4"/>
          <p:cNvSpPr>
            <a:spLocks noGrp="1"/>
          </p:cNvSpPr>
          <p:nvPr>
            <p:ph type="ftr" sz="quarter" idx="11"/>
          </p:nvPr>
        </p:nvSpPr>
        <p:spPr/>
        <p:txBody>
          <a:bodyPr/>
          <a:lstStyle/>
          <a:p>
            <a:r>
              <a:rPr lang="en-US" smtClean="0"/>
              <a:t>Arranged By: Syed Hussnain Shah (University of Sargodha)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FAFCFC-21EA-4C8C-BABA-F7C11F96CB66}" type="datetime1">
              <a:rPr lang="en-US" smtClean="0"/>
              <a:t>11/20/2020</a:t>
            </a:fld>
            <a:endParaRPr lang="en-US" dirty="0"/>
          </a:p>
        </p:txBody>
      </p:sp>
      <p:sp>
        <p:nvSpPr>
          <p:cNvPr id="5" name="Footer Placeholder 4"/>
          <p:cNvSpPr>
            <a:spLocks noGrp="1"/>
          </p:cNvSpPr>
          <p:nvPr>
            <p:ph type="ftr" sz="quarter" idx="11"/>
          </p:nvPr>
        </p:nvSpPr>
        <p:spPr/>
        <p:txBody>
          <a:bodyPr/>
          <a:lstStyle/>
          <a:p>
            <a:r>
              <a:rPr lang="en-US" smtClean="0"/>
              <a:t>Arranged By: Syed Hussnain Shah (University of Sargodha)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1305E8-1102-46DA-B825-29C3A71D6D7E}" type="datetime1">
              <a:rPr lang="en-US" smtClean="0"/>
              <a:t>11/20/2020</a:t>
            </a:fld>
            <a:endParaRPr lang="en-US" dirty="0"/>
          </a:p>
        </p:txBody>
      </p:sp>
      <p:sp>
        <p:nvSpPr>
          <p:cNvPr id="5" name="Footer Placeholder 4"/>
          <p:cNvSpPr>
            <a:spLocks noGrp="1"/>
          </p:cNvSpPr>
          <p:nvPr>
            <p:ph type="ftr" sz="quarter" idx="11"/>
          </p:nvPr>
        </p:nvSpPr>
        <p:spPr/>
        <p:txBody>
          <a:bodyPr/>
          <a:lstStyle/>
          <a:p>
            <a:r>
              <a:rPr lang="en-US" smtClean="0"/>
              <a:t>Arranged By: Syed Hussnain Shah (University of Sargodha)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68D24F-1EC6-463D-8778-02293DC36144}" type="datetime1">
              <a:rPr lang="en-US" smtClean="0"/>
              <a:t>11/20/2020</a:t>
            </a:fld>
            <a:endParaRPr lang="en-US" dirty="0"/>
          </a:p>
        </p:txBody>
      </p:sp>
      <p:sp>
        <p:nvSpPr>
          <p:cNvPr id="5" name="Footer Placeholder 4"/>
          <p:cNvSpPr>
            <a:spLocks noGrp="1"/>
          </p:cNvSpPr>
          <p:nvPr>
            <p:ph type="ftr" sz="quarter" idx="11"/>
          </p:nvPr>
        </p:nvSpPr>
        <p:spPr/>
        <p:txBody>
          <a:bodyPr/>
          <a:lstStyle/>
          <a:p>
            <a:r>
              <a:rPr lang="en-US" smtClean="0"/>
              <a:t>Arranged By: Syed Hussnain Shah (University of Sargodha)</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E2BBFC6-F06A-43E2-8C16-B765FE0D1289}" type="datetime1">
              <a:rPr lang="en-US" smtClean="0"/>
              <a:t>11/20/2020</a:t>
            </a:fld>
            <a:endParaRPr lang="en-US" dirty="0"/>
          </a:p>
        </p:txBody>
      </p:sp>
      <p:sp>
        <p:nvSpPr>
          <p:cNvPr id="6" name="Footer Placeholder 5"/>
          <p:cNvSpPr>
            <a:spLocks noGrp="1"/>
          </p:cNvSpPr>
          <p:nvPr>
            <p:ph type="ftr" sz="quarter" idx="11"/>
          </p:nvPr>
        </p:nvSpPr>
        <p:spPr/>
        <p:txBody>
          <a:bodyPr/>
          <a:lstStyle/>
          <a:p>
            <a:r>
              <a:rPr lang="en-US" smtClean="0"/>
              <a:t>Arranged By: Syed Hussnain Shah (University of Sargodha)</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506D1D-B8C8-4D09-AB4A-6B2A7AEC1896}" type="datetime1">
              <a:rPr lang="en-US" smtClean="0"/>
              <a:t>11/20/2020</a:t>
            </a:fld>
            <a:endParaRPr lang="en-US" dirty="0"/>
          </a:p>
        </p:txBody>
      </p:sp>
      <p:sp>
        <p:nvSpPr>
          <p:cNvPr id="8" name="Footer Placeholder 7"/>
          <p:cNvSpPr>
            <a:spLocks noGrp="1"/>
          </p:cNvSpPr>
          <p:nvPr>
            <p:ph type="ftr" sz="quarter" idx="11"/>
          </p:nvPr>
        </p:nvSpPr>
        <p:spPr/>
        <p:txBody>
          <a:bodyPr/>
          <a:lstStyle/>
          <a:p>
            <a:r>
              <a:rPr lang="en-US" smtClean="0"/>
              <a:t>Arranged By: Syed Hussnain Shah (University of Sargodha)</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92B0140-7615-42D4-BEB1-E55308C3E6DE}" type="datetime1">
              <a:rPr lang="en-US" smtClean="0"/>
              <a:t>11/20/2020</a:t>
            </a:fld>
            <a:endParaRPr lang="en-US" dirty="0"/>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D0E9E-C367-4444-B901-34FAEE93C54D}" type="datetime1">
              <a:rPr lang="en-US" smtClean="0"/>
              <a:t>11/20/2020</a:t>
            </a:fld>
            <a:endParaRPr lang="en-US" dirty="0"/>
          </a:p>
        </p:txBody>
      </p:sp>
      <p:sp>
        <p:nvSpPr>
          <p:cNvPr id="3" name="Footer Placeholder 2"/>
          <p:cNvSpPr>
            <a:spLocks noGrp="1"/>
          </p:cNvSpPr>
          <p:nvPr>
            <p:ph type="ftr" sz="quarter" idx="11"/>
          </p:nvPr>
        </p:nvSpPr>
        <p:spPr/>
        <p:txBody>
          <a:bodyPr/>
          <a:lstStyle/>
          <a:p>
            <a:r>
              <a:rPr lang="en-US" smtClean="0"/>
              <a:t>Arranged By: Syed Hussnain Shah (University of Sargodha)</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4725466-252C-42F2-B2F7-EC95679E618E}" type="datetime1">
              <a:rPr lang="en-US" smtClean="0"/>
              <a:t>11/20/2020</a:t>
            </a:fld>
            <a:endParaRPr lang="en-US" dirty="0"/>
          </a:p>
        </p:txBody>
      </p:sp>
      <p:sp>
        <p:nvSpPr>
          <p:cNvPr id="6" name="Footer Placeholder 5"/>
          <p:cNvSpPr>
            <a:spLocks noGrp="1"/>
          </p:cNvSpPr>
          <p:nvPr>
            <p:ph type="ftr" sz="quarter" idx="11"/>
          </p:nvPr>
        </p:nvSpPr>
        <p:spPr/>
        <p:txBody>
          <a:bodyPr/>
          <a:lstStyle/>
          <a:p>
            <a:r>
              <a:rPr lang="en-US" smtClean="0"/>
              <a:t>Arranged By: Syed Hussnain Shah (University of Sargodha)</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922D154-1513-4F07-9D9E-AD9D9FE86070}" type="datetime1">
              <a:rPr lang="en-US" smtClean="0"/>
              <a:t>11/20/2020</a:t>
            </a:fld>
            <a:endParaRPr lang="en-US" dirty="0"/>
          </a:p>
        </p:txBody>
      </p:sp>
      <p:sp>
        <p:nvSpPr>
          <p:cNvPr id="6" name="Footer Placeholder 5"/>
          <p:cNvSpPr>
            <a:spLocks noGrp="1"/>
          </p:cNvSpPr>
          <p:nvPr>
            <p:ph type="ftr" sz="quarter" idx="11"/>
          </p:nvPr>
        </p:nvSpPr>
        <p:spPr/>
        <p:txBody>
          <a:bodyPr/>
          <a:lstStyle/>
          <a:p>
            <a:r>
              <a:rPr lang="en-US" smtClean="0"/>
              <a:t>Arranged By: Syed Hussnain Shah (University of Sargodha)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F6A5643-58D6-4B55-AA9E-AEA3B6CF61A6}" type="datetime1">
              <a:rPr lang="en-US" smtClean="0"/>
              <a:t>11/20/2020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Arranged By: Syed Hussnain Shah (University of Sargodha)</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50+ Amazing Good Afternoon Messages for Someone Special - RELATIONSHIPG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088" y="182880"/>
            <a:ext cx="7890374" cy="333008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2181088" y="3241617"/>
            <a:ext cx="7890374" cy="3076753"/>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1"/>
          </p:nvPr>
        </p:nvSpPr>
        <p:spPr>
          <a:xfrm>
            <a:off x="2451463" y="6318370"/>
            <a:ext cx="7619999" cy="365125"/>
          </a:xfrm>
        </p:spPr>
        <p:txBody>
          <a:bodyPr/>
          <a:lstStyle/>
          <a:p>
            <a:r>
              <a:rPr lang="en-US" dirty="0" smtClean="0"/>
              <a:t>Arranged By: Syed </a:t>
            </a:r>
            <a:r>
              <a:rPr lang="en-US" dirty="0" err="1" smtClean="0"/>
              <a:t>Hussnain</a:t>
            </a:r>
            <a:r>
              <a:rPr lang="en-US" dirty="0" smtClean="0"/>
              <a:t> Shah (University of Sargodha)</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37883067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4081" y="788125"/>
            <a:ext cx="8915400" cy="5534298"/>
          </a:xfrm>
        </p:spPr>
        <p:txBody>
          <a:bodyPr>
            <a:normAutofit/>
          </a:bodyPr>
          <a:lstStyle/>
          <a:p>
            <a:pPr marL="0" indent="0">
              <a:buNone/>
            </a:pP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 </a:t>
            </a:r>
          </a:p>
          <a:p>
            <a:pPr marL="0" indent="0">
              <a:buNone/>
            </a:pP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Any immovable property.</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d</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Any moveable property (including wearing apparel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jewellery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or furniture</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held for personal use.</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Note</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It should be noted that definition states that a person should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hold property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It means that even if the property is held on someone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else behalf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e.g. as a trustee, executor, liquidator, receiver,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lessee, administrator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and co owner etc. It will be treated as his Capital Asset.</a:t>
            </a:r>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3711757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Depreciable Asset {Sec. 2(17)}</a:t>
            </a:r>
            <a:endParaRPr lang="en-US" dirty="0"/>
          </a:p>
        </p:txBody>
      </p:sp>
      <p:sp>
        <p:nvSpPr>
          <p:cNvPr id="3" name="Content Placeholder 2"/>
          <p:cNvSpPr>
            <a:spLocks noGrp="1"/>
          </p:cNvSpPr>
          <p:nvPr>
            <p:ph idx="1"/>
          </p:nvPr>
        </p:nvSpPr>
        <p:spPr>
          <a:xfrm>
            <a:off x="2592925" y="1776548"/>
            <a:ext cx="9428617" cy="4487371"/>
          </a:xfrm>
        </p:spPr>
        <p:txBody>
          <a:bodyPr>
            <a:normAutofit/>
          </a:bodyPr>
          <a:lstStyle/>
          <a:p>
            <a:r>
              <a:rPr lang="en-US" dirty="0">
                <a:solidFill>
                  <a:schemeClr val="tx1">
                    <a:lumMod val="95000"/>
                    <a:lumOff val="5000"/>
                  </a:schemeClr>
                </a:solidFill>
                <a:latin typeface="Times New Roman" panose="02020603050405020304" pitchFamily="18" charset="0"/>
                <a:cs typeface="Times New Roman" panose="02020603050405020304" pitchFamily="18" charset="0"/>
              </a:rPr>
              <a:t>Depreciable asset means a depreciable asset as defined in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section 22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of income tax ordinance, 2001.</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Definition: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In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this section, depreciable asset means any tangible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moveable property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immoveable property (other than unimproved land)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or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structural improvement to immoveable property owned by a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person that</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a</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Has a normal life exceeding one year</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b</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Is like to lose value as a result of normal wear and tear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or adolescence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and</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Is used wholly or partly by the person is carrying income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from business charge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able to tax.</a:t>
            </a:r>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3249971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Dividend {Sec. 2(19)}</a:t>
            </a:r>
            <a:endParaRPr lang="en-US" dirty="0"/>
          </a:p>
        </p:txBody>
      </p:sp>
      <p:sp>
        <p:nvSpPr>
          <p:cNvPr id="3" name="Content Placeholder 2"/>
          <p:cNvSpPr>
            <a:spLocks noGrp="1"/>
          </p:cNvSpPr>
          <p:nvPr>
            <p:ph idx="1"/>
          </p:nvPr>
        </p:nvSpPr>
        <p:spPr>
          <a:xfrm>
            <a:off x="2458583" y="1545771"/>
            <a:ext cx="8915400" cy="4450079"/>
          </a:xfrm>
        </p:spPr>
        <p:txBody>
          <a:bodyPr>
            <a:normAutofit/>
          </a:bodyPr>
          <a:lstStyle/>
          <a:p>
            <a:r>
              <a:rPr lang="en-US" dirty="0"/>
              <a:t>The amount distributed to shareholders or </a:t>
            </a:r>
            <a:r>
              <a:rPr lang="en-US" dirty="0" err="1"/>
              <a:t>modarba</a:t>
            </a:r>
            <a:r>
              <a:rPr lang="en-US" dirty="0"/>
              <a:t> certificate </a:t>
            </a:r>
            <a:r>
              <a:rPr lang="en-US" dirty="0" smtClean="0"/>
              <a:t>holders out </a:t>
            </a:r>
            <a:r>
              <a:rPr lang="en-US" dirty="0"/>
              <a:t>of the profit is known as dividend</a:t>
            </a:r>
            <a:r>
              <a:rPr lang="en-US" dirty="0" smtClean="0"/>
              <a:t>.</a:t>
            </a:r>
          </a:p>
          <a:p>
            <a:pPr marL="0" indent="0">
              <a:buNone/>
            </a:pPr>
            <a:r>
              <a:rPr lang="en-US" dirty="0"/>
              <a:t> </a:t>
            </a:r>
            <a:r>
              <a:rPr lang="en-US" b="1" dirty="0"/>
              <a:t>Explanation</a:t>
            </a:r>
          </a:p>
          <a:p>
            <a:r>
              <a:rPr lang="en-US" dirty="0"/>
              <a:t>When a person invest his funds in a company is known </a:t>
            </a:r>
            <a:r>
              <a:rPr lang="en-US" dirty="0" smtClean="0"/>
              <a:t>as share </a:t>
            </a:r>
            <a:r>
              <a:rPr lang="en-US" dirty="0"/>
              <a:t>holder. If a company earns any profit, it has to pay tax there on.</a:t>
            </a:r>
          </a:p>
          <a:p>
            <a:r>
              <a:rPr lang="en-US" dirty="0"/>
              <a:t>This tax is not deemed to be paid by the share holder the </a:t>
            </a:r>
            <a:r>
              <a:rPr lang="en-US" dirty="0" smtClean="0"/>
              <a:t>remaining profit </a:t>
            </a:r>
            <a:r>
              <a:rPr lang="en-US" dirty="0"/>
              <a:t>may either be retained by a company or distributed amongst </a:t>
            </a:r>
            <a:r>
              <a:rPr lang="en-US" dirty="0" smtClean="0"/>
              <a:t>the shareholders </a:t>
            </a:r>
            <a:r>
              <a:rPr lang="en-US" dirty="0"/>
              <a:t>or </a:t>
            </a:r>
            <a:r>
              <a:rPr lang="en-US" dirty="0" err="1"/>
              <a:t>modarba</a:t>
            </a:r>
            <a:r>
              <a:rPr lang="en-US" dirty="0"/>
              <a:t> certificate holder.</a:t>
            </a:r>
          </a:p>
          <a:p>
            <a:pPr marL="0" indent="0">
              <a:buNone/>
            </a:pPr>
            <a:r>
              <a:rPr lang="en-US" dirty="0"/>
              <a:t> </a:t>
            </a:r>
            <a:r>
              <a:rPr lang="en-US" b="1" dirty="0"/>
              <a:t>Note</a:t>
            </a:r>
          </a:p>
          <a:p>
            <a:r>
              <a:rPr lang="en-US" dirty="0"/>
              <a:t>It is not necessary that the dividend must be distributed in cash </a:t>
            </a:r>
            <a:r>
              <a:rPr lang="en-US" dirty="0" smtClean="0"/>
              <a:t>it may </a:t>
            </a:r>
            <a:r>
              <a:rPr lang="en-US" dirty="0"/>
              <a:t>b paid in any money worth’s also.</a:t>
            </a:r>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2275866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0" y="169817"/>
            <a:ext cx="9810206" cy="5965991"/>
          </a:xfrm>
        </p:spPr>
        <p:txBody>
          <a:bodyPr>
            <a:normAutofit/>
          </a:bodyPr>
          <a:lstStyle/>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Dividend Under Income Tax Ordinance, 2001</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The following distributions by a company to share holders.</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Any distribution of accumulated profits by a company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to its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share holders.</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ii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Any distribution of profit to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modarba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certificate holders.</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iii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Any distribution of profits to the share holders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or M.C.H</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by way of debenture or any other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deposit certificate</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iv</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Any payment by a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Pvt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Co. to its share holders, if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the following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conditions are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fulfilled,</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The payment is made by the way of</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Loan</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b</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Advance	</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Payment on behalf of share holders,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or</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d</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Payment for the individual benefits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of share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holders</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Note: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The payment is made to the extent to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which the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company possesses accumulated profit.</a:t>
            </a:r>
            <a:endParaRPr lang="en-US"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212605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5966" y="970344"/>
            <a:ext cx="8096205" cy="3941290"/>
          </a:xfrm>
        </p:spPr>
        <p:txBody>
          <a:bodyPr/>
          <a:lstStyle/>
          <a:p>
            <a:pPr marL="0" indent="0">
              <a:buNone/>
            </a:pPr>
            <a:r>
              <a:rPr lang="en-US" dirty="0"/>
              <a:t> </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Not included in the definition of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Dividend</a:t>
            </a:r>
          </a:p>
          <a:p>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Any distribution to such a share holder or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debenture holder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who is not entitled to participate in the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surplus assets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in the event of liquidation of the company.</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ii. Any advance or loan made by a company to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its shareholders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or M.C.H in the ordinary course of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business, where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the lending of money is a substantial part of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the business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of the company.</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iii. Any dividend paid by a company that is set off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against the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whole or any part of the sum previously paid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and treated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as dividend</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endParaRPr lang="en-US" dirty="0"/>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425347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Employment {Sec. 2(22)}</a:t>
            </a:r>
            <a:endParaRPr lang="en-US" dirty="0"/>
          </a:p>
        </p:txBody>
      </p:sp>
      <p:sp>
        <p:nvSpPr>
          <p:cNvPr id="3" name="Content Placeholder 2"/>
          <p:cNvSpPr>
            <a:spLocks noGrp="1"/>
          </p:cNvSpPr>
          <p:nvPr>
            <p:ph idx="1"/>
          </p:nvPr>
        </p:nvSpPr>
        <p:spPr>
          <a:xfrm>
            <a:off x="2207623" y="1519646"/>
            <a:ext cx="9562011" cy="4084320"/>
          </a:xfrm>
        </p:spPr>
        <p:txBody>
          <a:bodyPr>
            <a:normAutofit/>
          </a:bodyPr>
          <a:lstStyle/>
          <a:p>
            <a:r>
              <a:rPr lang="en-US" dirty="0"/>
              <a:t>Under Income tax Ordinance 2001 employment includes</a:t>
            </a:r>
          </a:p>
          <a:p>
            <a:pPr marL="0" indent="0">
              <a:buNone/>
            </a:pPr>
            <a:r>
              <a:rPr lang="en-US" dirty="0" smtClean="0"/>
              <a:t>	</a:t>
            </a:r>
            <a:r>
              <a:rPr lang="en-US" b="1" dirty="0" smtClean="0"/>
              <a:t>a</a:t>
            </a:r>
            <a:r>
              <a:rPr lang="en-US" b="1" dirty="0"/>
              <a:t>) </a:t>
            </a:r>
            <a:r>
              <a:rPr lang="en-US" dirty="0"/>
              <a:t>A directorship or any other office involved </a:t>
            </a:r>
            <a:r>
              <a:rPr lang="en-US" dirty="0" smtClean="0"/>
              <a:t>in management </a:t>
            </a:r>
            <a:r>
              <a:rPr lang="en-US" dirty="0"/>
              <a:t>of a </a:t>
            </a:r>
            <a:r>
              <a:rPr lang="en-US" dirty="0" smtClean="0"/>
              <a:t>company;</a:t>
            </a:r>
          </a:p>
          <a:p>
            <a:pPr marL="0" indent="0">
              <a:buNone/>
            </a:pPr>
            <a:r>
              <a:rPr lang="en-US" dirty="0"/>
              <a:t>	</a:t>
            </a:r>
            <a:r>
              <a:rPr lang="en-US" b="1" dirty="0" smtClean="0"/>
              <a:t>b</a:t>
            </a:r>
            <a:r>
              <a:rPr lang="en-US" b="1" dirty="0"/>
              <a:t>) </a:t>
            </a:r>
            <a:r>
              <a:rPr lang="en-US" dirty="0"/>
              <a:t>A position due to which the holder is entitled to a </a:t>
            </a:r>
            <a:r>
              <a:rPr lang="en-US" dirty="0" smtClean="0"/>
              <a:t>fixed or </a:t>
            </a:r>
            <a:r>
              <a:rPr lang="en-US" dirty="0"/>
              <a:t>ascertainable remuneration the holding or acting </a:t>
            </a:r>
            <a:r>
              <a:rPr lang="en-US" dirty="0" smtClean="0"/>
              <a:t>in any </a:t>
            </a:r>
            <a:r>
              <a:rPr lang="en-US" dirty="0"/>
              <a:t>public office</a:t>
            </a:r>
            <a:r>
              <a:rPr lang="en-US" dirty="0" smtClean="0"/>
              <a:t>.</a:t>
            </a:r>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1093527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Income {Sec. 2(29)}</a:t>
            </a:r>
            <a:br>
              <a:rPr lang="en-US" b="1" dirty="0"/>
            </a:br>
            <a:endParaRPr lang="en-US" dirty="0"/>
          </a:p>
        </p:txBody>
      </p:sp>
      <p:sp>
        <p:nvSpPr>
          <p:cNvPr id="3" name="Content Placeholder 2"/>
          <p:cNvSpPr>
            <a:spLocks noGrp="1"/>
          </p:cNvSpPr>
          <p:nvPr>
            <p:ph idx="1"/>
          </p:nvPr>
        </p:nvSpPr>
        <p:spPr>
          <a:xfrm>
            <a:off x="2351313" y="1280160"/>
            <a:ext cx="9614263" cy="4855648"/>
          </a:xfrm>
        </p:spPr>
        <p:txBody>
          <a:bodyPr>
            <a:normAutofit fontScale="85000" lnSpcReduction="10000"/>
          </a:bodyPr>
          <a:lstStyle/>
          <a:p>
            <a:r>
              <a:rPr lang="en-US" dirty="0">
                <a:solidFill>
                  <a:schemeClr val="tx1">
                    <a:lumMod val="95000"/>
                    <a:lumOff val="5000"/>
                  </a:schemeClr>
                </a:solidFill>
                <a:latin typeface="Times New Roman" panose="02020603050405020304" pitchFamily="18" charset="0"/>
                <a:cs typeface="Times New Roman" panose="02020603050405020304" pitchFamily="18" charset="0"/>
              </a:rPr>
              <a:t>Income includes</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Any amount chargeable to tax under the income tax ordinance 2001.</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Any amount subject to collection or deduction of tax at the time of import goods.</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 </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Explanation</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It is necessary for collector of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customs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the time of import of goods to collect the tax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the prescribed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rates from the importers.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The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value of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the import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has been treated as income in the hands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under this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clause.</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Any payment received by a resident from a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prescribed person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for supply of goods or services.</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d</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Any amount received as export proceeds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money)</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e</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Amount received on prize and winnings</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dirty="0"/>
              <a:t>	</a:t>
            </a:r>
            <a:r>
              <a:rPr lang="en-US" dirty="0" smtClean="0"/>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Explanation</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The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total amount received for sale of goods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and services</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amount of foreign exchange received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as export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proceeds and amount received on prizes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and winnings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has been treated as Income under the law</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f</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Any amount collected from a person being the owner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of goods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transport vehicle by excise department.</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g</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Any loss of income</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h</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Any amount collected or deducted by any person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source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is also included in the definition of Income.</a:t>
            </a:r>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3440932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 [Section </a:t>
            </a:r>
            <a:r>
              <a:rPr lang="en-US" dirty="0" smtClean="0"/>
              <a:t>2(42)]</a:t>
            </a:r>
            <a:r>
              <a:rPr lang="en-US" dirty="0"/>
              <a:t> </a:t>
            </a:r>
            <a:br>
              <a:rPr lang="en-US" dirty="0"/>
            </a:br>
            <a:endParaRPr lang="en-US" dirty="0"/>
          </a:p>
        </p:txBody>
      </p:sp>
      <p:sp>
        <p:nvSpPr>
          <p:cNvPr id="3" name="Content Placeholder 2"/>
          <p:cNvSpPr>
            <a:spLocks noGrp="1"/>
          </p:cNvSpPr>
          <p:nvPr>
            <p:ph idx="1"/>
          </p:nvPr>
        </p:nvSpPr>
        <p:spPr>
          <a:xfrm>
            <a:off x="2327955" y="1402080"/>
            <a:ext cx="8915400" cy="4476206"/>
          </a:xfrm>
        </p:spPr>
        <p:txBody>
          <a:bodyPr>
            <a:normAutofit fontScale="92500"/>
          </a:bodyPr>
          <a:lstStyle/>
          <a:p>
            <a:r>
              <a:rPr lang="en-US" b="1" dirty="0"/>
              <a:t>Person includes :</a:t>
            </a:r>
            <a:endParaRPr lang="en-US" dirty="0"/>
          </a:p>
          <a:p>
            <a:pPr marL="0" indent="0">
              <a:buNone/>
            </a:pPr>
            <a:r>
              <a:rPr lang="en-US" dirty="0" smtClean="0"/>
              <a:t>1.an Individual;</a:t>
            </a:r>
          </a:p>
          <a:p>
            <a:pPr marL="0" indent="0">
              <a:buNone/>
            </a:pPr>
            <a:r>
              <a:rPr lang="en-US" dirty="0" smtClean="0"/>
              <a:t>2. a </a:t>
            </a:r>
            <a:r>
              <a:rPr lang="en-US" dirty="0"/>
              <a:t>Hindu Undivided Family (HUF) </a:t>
            </a:r>
            <a:r>
              <a:rPr lang="en-US" dirty="0" smtClean="0"/>
              <a:t>;</a:t>
            </a:r>
          </a:p>
          <a:p>
            <a:pPr marL="0" indent="0">
              <a:buNone/>
            </a:pPr>
            <a:r>
              <a:rPr lang="en-US" dirty="0" smtClean="0"/>
              <a:t>3. a Company;</a:t>
            </a:r>
          </a:p>
          <a:p>
            <a:pPr marL="0" indent="0">
              <a:buNone/>
            </a:pPr>
            <a:r>
              <a:rPr lang="en-US" dirty="0" smtClean="0"/>
              <a:t>4.a </a:t>
            </a:r>
            <a:r>
              <a:rPr lang="en-US" dirty="0"/>
              <a:t>Firm</a:t>
            </a:r>
          </a:p>
          <a:p>
            <a:pPr marL="0" indent="0">
              <a:buNone/>
            </a:pPr>
            <a:r>
              <a:rPr lang="en-US" dirty="0" smtClean="0"/>
              <a:t>5. an </a:t>
            </a:r>
            <a:r>
              <a:rPr lang="en-US" dirty="0"/>
              <a:t>association of persons or a body of individuals, whether incorporated or not;</a:t>
            </a:r>
          </a:p>
          <a:p>
            <a:pPr marL="0" indent="0">
              <a:buNone/>
            </a:pPr>
            <a:r>
              <a:rPr lang="en-US" dirty="0" smtClean="0"/>
              <a:t>6. a </a:t>
            </a:r>
            <a:r>
              <a:rPr lang="en-US" dirty="0"/>
              <a:t>local authority; and</a:t>
            </a:r>
          </a:p>
          <a:p>
            <a:pPr marL="0" indent="0">
              <a:buNone/>
            </a:pPr>
            <a:r>
              <a:rPr lang="en-US" dirty="0" smtClean="0"/>
              <a:t>7. every </a:t>
            </a:r>
            <a:r>
              <a:rPr lang="en-US" dirty="0"/>
              <a:t>artificial juridical person not falling within any of the preceding sub-clauses.</a:t>
            </a:r>
          </a:p>
          <a:p>
            <a:pPr marL="0" indent="0">
              <a:buNone/>
            </a:pPr>
            <a:r>
              <a:rPr lang="en-US" dirty="0" smtClean="0"/>
              <a:t>8. Association </a:t>
            </a:r>
            <a:r>
              <a:rPr lang="en-US" dirty="0"/>
              <a:t>of Persons or Body of Individuals or a Local authority or Artificial Juridical Persons shall be deemed to be a person whether or not, such persons are formed or established or incorporated with the object of deriving profits or gains or income.</a:t>
            </a:r>
          </a:p>
          <a:p>
            <a:endParaRPr lang="en-US" dirty="0"/>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1918851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4709" y="235131"/>
            <a:ext cx="8915400" cy="5900677"/>
          </a:xfrm>
        </p:spPr>
        <p:txBody>
          <a:bodyPr>
            <a:normAutofit lnSpcReduction="10000"/>
          </a:bodyPr>
          <a:lstStyle/>
          <a:p>
            <a:r>
              <a:rPr lang="en-US" b="1" dirty="0"/>
              <a:t>The word person is a very wide term and embraces in itself the following :</a:t>
            </a:r>
            <a:endParaRPr lang="en-US" dirty="0"/>
          </a:p>
          <a:p>
            <a:r>
              <a:rPr lang="en-US" b="1" dirty="0"/>
              <a:t>Individual.</a:t>
            </a:r>
            <a:r>
              <a:rPr lang="en-US" dirty="0"/>
              <a:t> It refers to a natural human being whether male or female, minor or major.</a:t>
            </a:r>
          </a:p>
          <a:p>
            <a:r>
              <a:rPr lang="en-US" b="1" dirty="0"/>
              <a:t>Hindu Undivided Family.</a:t>
            </a:r>
            <a:r>
              <a:rPr lang="en-US" dirty="0"/>
              <a:t> It is a relationship created due to operation of Hindu Law. The manager of HUF is called “Karta” and its members are called ‘Coparceners’.</a:t>
            </a:r>
          </a:p>
          <a:p>
            <a:r>
              <a:rPr lang="en-US" b="1" dirty="0"/>
              <a:t>Company.</a:t>
            </a:r>
            <a:r>
              <a:rPr lang="en-US" dirty="0"/>
              <a:t> It is an artificial person registered under </a:t>
            </a:r>
            <a:r>
              <a:rPr lang="en-US" dirty="0" err="1" smtClean="0"/>
              <a:t>Pakintan</a:t>
            </a:r>
            <a:r>
              <a:rPr lang="en-US" dirty="0" smtClean="0"/>
              <a:t> Companies </a:t>
            </a:r>
            <a:r>
              <a:rPr lang="en-US" dirty="0"/>
              <a:t>Act </a:t>
            </a:r>
            <a:r>
              <a:rPr lang="en-US" dirty="0" smtClean="0"/>
              <a:t>1984 </a:t>
            </a:r>
            <a:r>
              <a:rPr lang="en-US" dirty="0"/>
              <a:t>or any other law.</a:t>
            </a:r>
          </a:p>
          <a:p>
            <a:r>
              <a:rPr lang="en-US" b="1" dirty="0"/>
              <a:t>Firm.</a:t>
            </a:r>
            <a:r>
              <a:rPr lang="en-US" dirty="0"/>
              <a:t> It is an entity which comes into existence as a result of partnership agreement between persons to share profits of the business carried on by all or any one of them. Though, a partnership firm does not have a separate legal entity, yet it has been regarded as a separate entity under Income Tax Act. Under Income Tax Act, 1961, a partnership firm can be of the following two types</a:t>
            </a:r>
          </a:p>
          <a:p>
            <a:pPr lvl="1"/>
            <a:r>
              <a:rPr lang="en-US" dirty="0"/>
              <a:t>a firm which fulfil the conditions prescribed u/s 184.</a:t>
            </a:r>
          </a:p>
          <a:p>
            <a:pPr lvl="1"/>
            <a:r>
              <a:rPr lang="en-US" dirty="0"/>
              <a:t>A firm which does not fulfil the conditions prescribed u/s 184.</a:t>
            </a:r>
          </a:p>
          <a:p>
            <a:r>
              <a:rPr lang="en-US" dirty="0"/>
              <a:t>It is important to note that for Income Tax purposes, a limited liability partnership (LLP) constituted under the LLP Act, 2008 is also treated as a firm.</a:t>
            </a:r>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2057391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7326" y="383176"/>
            <a:ext cx="8915400" cy="5752631"/>
          </a:xfrm>
        </p:spPr>
        <p:txBody>
          <a:bodyPr/>
          <a:lstStyle/>
          <a:p>
            <a:r>
              <a:rPr lang="en-US" dirty="0"/>
              <a:t>5. </a:t>
            </a:r>
            <a:r>
              <a:rPr lang="en-US" b="1" dirty="0"/>
              <a:t>Association of Persons or Body of Individuals.:</a:t>
            </a:r>
            <a:r>
              <a:rPr lang="en-US" dirty="0"/>
              <a:t> Co-operative societies, MARKFED, NAFED etc. are the examples of such persons. When persons combine </a:t>
            </a:r>
            <a:r>
              <a:rPr lang="en-US" dirty="0" err="1"/>
              <a:t>togather</a:t>
            </a:r>
            <a:r>
              <a:rPr lang="en-US" dirty="0"/>
              <a:t> to carry on a joint enterprise and they do not constitute partnership under the ambit of law, they are assessable as an association of persons. Receiving income jointly is not the only feature of an association of persons. There must be common purpose, and common action to achieve common purpose i.e. to earn income. An AOP. can have firms, companies, associations and individuals as its members.</a:t>
            </a:r>
          </a:p>
          <a:p>
            <a:r>
              <a:rPr lang="en-US" dirty="0"/>
              <a:t>A body of individuals (</a:t>
            </a:r>
            <a:r>
              <a:rPr lang="en-US" dirty="0" err="1"/>
              <a:t>BOl</a:t>
            </a:r>
            <a:r>
              <a:rPr lang="en-US" dirty="0"/>
              <a:t>) cannot have non-individuals as its members. Only natural human beings can be members of a body of individuals.</a:t>
            </a:r>
          </a:p>
          <a:p>
            <a:r>
              <a:rPr lang="en-US" dirty="0"/>
              <a:t>Whether a particular group is AOP. or </a:t>
            </a:r>
            <a:r>
              <a:rPr lang="en-US" dirty="0" err="1"/>
              <a:t>BOl.</a:t>
            </a:r>
            <a:r>
              <a:rPr lang="en-US" dirty="0"/>
              <a:t> is a question of fact to be decided in each case separately.</a:t>
            </a:r>
          </a:p>
          <a:p>
            <a:r>
              <a:rPr lang="en-US" dirty="0"/>
              <a:t>6. </a:t>
            </a:r>
            <a:r>
              <a:rPr lang="en-US" b="1" dirty="0"/>
              <a:t>Local Authority.</a:t>
            </a:r>
            <a:r>
              <a:rPr lang="en-US" dirty="0"/>
              <a:t> Municipality, Panchayat, Cantonment Board, Port Trust etc. are called local authorities.</a:t>
            </a:r>
          </a:p>
          <a:p>
            <a:r>
              <a:rPr lang="en-US" dirty="0"/>
              <a:t>7. </a:t>
            </a:r>
            <a:r>
              <a:rPr lang="en-US" b="1" dirty="0"/>
              <a:t>Artificial Juridical Person.</a:t>
            </a:r>
            <a:r>
              <a:rPr lang="en-US" dirty="0"/>
              <a:t> A public corporation established under special Act of legislature and a body having juristic personality of its own are known to be Artificial Juridical Persons. Universities are an important example of this category.</a:t>
            </a:r>
          </a:p>
          <a:p>
            <a:endParaRPr lang="en-US" dirty="0"/>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2699364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116" y="359228"/>
            <a:ext cx="8915399" cy="960121"/>
          </a:xfrm>
        </p:spPr>
        <p:txBody>
          <a:bodyPr/>
          <a:lstStyle/>
          <a:p>
            <a:r>
              <a:rPr lang="en-US" b="1" dirty="0"/>
              <a:t>BUSINESS TAXATION</a:t>
            </a:r>
            <a:endParaRPr lang="en-US" dirty="0"/>
          </a:p>
        </p:txBody>
      </p:sp>
      <p:sp>
        <p:nvSpPr>
          <p:cNvPr id="3" name="Subtitle 2"/>
          <p:cNvSpPr>
            <a:spLocks noGrp="1"/>
          </p:cNvSpPr>
          <p:nvPr>
            <p:ph type="subTitle" idx="1"/>
          </p:nvPr>
        </p:nvSpPr>
        <p:spPr>
          <a:xfrm>
            <a:off x="2181497" y="2834640"/>
            <a:ext cx="9313817" cy="2103120"/>
          </a:xfrm>
        </p:spPr>
        <p:txBody>
          <a:bodyPr>
            <a:noAutofit/>
          </a:bodyPr>
          <a:lstStyle/>
          <a:p>
            <a:r>
              <a:rPr lang="en-US" sz="6600" b="1" dirty="0">
                <a:solidFill>
                  <a:srgbClr val="FF0000"/>
                </a:solidFill>
              </a:rPr>
              <a:t>Income tax Definitions</a:t>
            </a:r>
            <a:endParaRPr lang="en-US" sz="6600" dirty="0">
              <a:solidFill>
                <a:srgbClr val="FF0000"/>
              </a:solidFill>
            </a:endParaRPr>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3853232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3268" y="1454330"/>
            <a:ext cx="9415555" cy="4681477"/>
          </a:xfrm>
        </p:spPr>
        <p:txBody>
          <a:bodyPr>
            <a:noAutofit/>
          </a:bodyPr>
          <a:lstStyle/>
          <a:p>
            <a:r>
              <a:rPr lang="en-US" sz="1400" dirty="0">
                <a:solidFill>
                  <a:schemeClr val="tx1"/>
                </a:solidFill>
                <a:latin typeface="Times New Roman" panose="02020603050405020304" pitchFamily="18" charset="0"/>
                <a:cs typeface="Times New Roman" panose="02020603050405020304" pitchFamily="18" charset="0"/>
              </a:rPr>
              <a:t>The total income of a person for a tax year shall be the sum of the person's </a:t>
            </a:r>
            <a:r>
              <a:rPr lang="en-US" sz="1400" dirty="0" smtClean="0">
                <a:solidFill>
                  <a:schemeClr val="tx1"/>
                </a:solidFill>
                <a:latin typeface="Times New Roman" panose="02020603050405020304" pitchFamily="18" charset="0"/>
                <a:cs typeface="Times New Roman" panose="02020603050405020304" pitchFamily="18" charset="0"/>
              </a:rPr>
              <a:t>income under </a:t>
            </a:r>
            <a:r>
              <a:rPr lang="en-US" sz="1400" dirty="0">
                <a:solidFill>
                  <a:schemeClr val="tx1"/>
                </a:solidFill>
                <a:latin typeface="Times New Roman" panose="02020603050405020304" pitchFamily="18" charset="0"/>
                <a:cs typeface="Times New Roman" panose="02020603050405020304" pitchFamily="18" charset="0"/>
              </a:rPr>
              <a:t>each of the heads of income for the year</a:t>
            </a:r>
            <a:r>
              <a:rPr lang="en-US" sz="1400" dirty="0" smtClean="0">
                <a:solidFill>
                  <a:schemeClr val="tx1"/>
                </a:solidFill>
                <a:latin typeface="Times New Roman" panose="02020603050405020304" pitchFamily="18" charset="0"/>
                <a:cs typeface="Times New Roman" panose="02020603050405020304" pitchFamily="18" charset="0"/>
              </a:rPr>
              <a:t>. Income </a:t>
            </a:r>
            <a:r>
              <a:rPr lang="en-US" sz="1400" dirty="0">
                <a:solidFill>
                  <a:schemeClr val="tx1"/>
                </a:solidFill>
                <a:latin typeface="Times New Roman" panose="02020603050405020304" pitchFamily="18" charset="0"/>
                <a:cs typeface="Times New Roman" panose="02020603050405020304" pitchFamily="18" charset="0"/>
              </a:rPr>
              <a:t>of a </a:t>
            </a:r>
            <a:r>
              <a:rPr lang="en-US" sz="1400" dirty="0" smtClean="0">
                <a:solidFill>
                  <a:schemeClr val="tx1"/>
                </a:solidFill>
                <a:latin typeface="Times New Roman" panose="02020603050405020304" pitchFamily="18" charset="0"/>
                <a:cs typeface="Times New Roman" panose="02020603050405020304" pitchFamily="18" charset="0"/>
              </a:rPr>
              <a:t>person </a:t>
            </a:r>
            <a:r>
              <a:rPr lang="en-US" sz="1400" dirty="0">
                <a:solidFill>
                  <a:schemeClr val="tx1"/>
                </a:solidFill>
                <a:latin typeface="Times New Roman" panose="02020603050405020304" pitchFamily="18" charset="0"/>
                <a:cs typeface="Times New Roman" panose="02020603050405020304" pitchFamily="18" charset="0"/>
              </a:rPr>
              <a:t>shall be classified under the following heads </a:t>
            </a:r>
            <a:r>
              <a:rPr lang="en-US" sz="1400" dirty="0" smtClean="0">
                <a:solidFill>
                  <a:schemeClr val="tx1"/>
                </a:solidFill>
                <a:latin typeface="Times New Roman" panose="02020603050405020304" pitchFamily="18" charset="0"/>
                <a:cs typeface="Times New Roman" panose="02020603050405020304" pitchFamily="18" charset="0"/>
              </a:rPr>
              <a:t>namely:</a:t>
            </a:r>
          </a:p>
          <a:p>
            <a:pPr marL="0" indent="0">
              <a:buNone/>
            </a:pP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b="1" dirty="0" smtClean="0">
                <a:solidFill>
                  <a:schemeClr val="tx1"/>
                </a:solidFill>
                <a:latin typeface="Times New Roman" panose="02020603050405020304" pitchFamily="18" charset="0"/>
                <a:cs typeface="Times New Roman" panose="02020603050405020304" pitchFamily="18" charset="0"/>
              </a:rPr>
              <a:t>1) </a:t>
            </a:r>
            <a:r>
              <a:rPr lang="en-US" sz="1400" dirty="0" smtClean="0">
                <a:solidFill>
                  <a:schemeClr val="tx1"/>
                </a:solidFill>
                <a:latin typeface="Times New Roman" panose="02020603050405020304" pitchFamily="18" charset="0"/>
                <a:cs typeface="Times New Roman" panose="02020603050405020304" pitchFamily="18" charset="0"/>
              </a:rPr>
              <a:t>Salary</a:t>
            </a:r>
          </a:p>
          <a:p>
            <a:pPr marL="0" indent="0">
              <a:buNone/>
            </a:pP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b="1" dirty="0" smtClean="0">
                <a:solidFill>
                  <a:schemeClr val="tx1"/>
                </a:solidFill>
                <a:latin typeface="Times New Roman" panose="02020603050405020304" pitchFamily="18" charset="0"/>
                <a:cs typeface="Times New Roman" panose="02020603050405020304" pitchFamily="18" charset="0"/>
              </a:rPr>
              <a:t>2) </a:t>
            </a:r>
            <a:r>
              <a:rPr lang="en-US" sz="1400" dirty="0">
                <a:solidFill>
                  <a:schemeClr val="tx1"/>
                </a:solidFill>
                <a:latin typeface="Times New Roman" panose="02020603050405020304" pitchFamily="18" charset="0"/>
                <a:cs typeface="Times New Roman" panose="02020603050405020304" pitchFamily="18" charset="0"/>
              </a:rPr>
              <a:t>Income from Property ; </a:t>
            </a:r>
            <a:endParaRPr lang="en-US" sz="1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b="1" dirty="0" smtClean="0">
                <a:solidFill>
                  <a:schemeClr val="tx1"/>
                </a:solidFill>
                <a:latin typeface="Times New Roman" panose="02020603050405020304" pitchFamily="18" charset="0"/>
                <a:cs typeface="Times New Roman" panose="02020603050405020304" pitchFamily="18" charset="0"/>
              </a:rPr>
              <a:t>3) </a:t>
            </a:r>
            <a:r>
              <a:rPr lang="en-US" sz="1400" dirty="0">
                <a:solidFill>
                  <a:schemeClr val="tx1"/>
                </a:solidFill>
                <a:latin typeface="Times New Roman" panose="02020603050405020304" pitchFamily="18" charset="0"/>
                <a:cs typeface="Times New Roman" panose="02020603050405020304" pitchFamily="18" charset="0"/>
              </a:rPr>
              <a:t>Income from Business</a:t>
            </a:r>
            <a:endParaRPr lang="en-US" sz="1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b="1" dirty="0" smtClean="0">
                <a:solidFill>
                  <a:schemeClr val="tx1"/>
                </a:solidFill>
                <a:latin typeface="Times New Roman" panose="02020603050405020304" pitchFamily="18" charset="0"/>
                <a:cs typeface="Times New Roman" panose="02020603050405020304" pitchFamily="18" charset="0"/>
              </a:rPr>
              <a:t>4) </a:t>
            </a:r>
            <a:r>
              <a:rPr lang="en-US" sz="1400" dirty="0" smtClean="0">
                <a:solidFill>
                  <a:schemeClr val="tx1"/>
                </a:solidFill>
                <a:latin typeface="Times New Roman" panose="02020603050405020304" pitchFamily="18" charset="0"/>
                <a:cs typeface="Times New Roman" panose="02020603050405020304" pitchFamily="18" charset="0"/>
              </a:rPr>
              <a:t>Capital </a:t>
            </a:r>
            <a:r>
              <a:rPr lang="en-US" sz="1400" dirty="0">
                <a:solidFill>
                  <a:schemeClr val="tx1"/>
                </a:solidFill>
                <a:latin typeface="Times New Roman" panose="02020603050405020304" pitchFamily="18" charset="0"/>
                <a:cs typeface="Times New Roman" panose="02020603050405020304" pitchFamily="18" charset="0"/>
              </a:rPr>
              <a:t>Gains; </a:t>
            </a:r>
            <a:endParaRPr lang="en-US" sz="1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en-US" sz="1400" dirty="0" smtClean="0">
                <a:solidFill>
                  <a:schemeClr val="tx1"/>
                </a:solidFill>
                <a:latin typeface="Times New Roman" panose="02020603050405020304" pitchFamily="18" charset="0"/>
                <a:cs typeface="Times New Roman" panose="02020603050405020304" pitchFamily="18" charset="0"/>
              </a:rPr>
              <a:t>	</a:t>
            </a:r>
            <a:r>
              <a:rPr lang="en-US" sz="1400" b="1" dirty="0" smtClean="0">
                <a:solidFill>
                  <a:schemeClr val="tx1"/>
                </a:solidFill>
                <a:latin typeface="Times New Roman" panose="02020603050405020304" pitchFamily="18" charset="0"/>
                <a:cs typeface="Times New Roman" panose="02020603050405020304" pitchFamily="18" charset="0"/>
              </a:rPr>
              <a:t>5) </a:t>
            </a:r>
            <a:r>
              <a:rPr lang="en-US" sz="1400" dirty="0" smtClean="0">
                <a:solidFill>
                  <a:schemeClr val="tx1"/>
                </a:solidFill>
                <a:latin typeface="Times New Roman" panose="02020603050405020304" pitchFamily="18" charset="0"/>
                <a:cs typeface="Times New Roman" panose="02020603050405020304" pitchFamily="18" charset="0"/>
              </a:rPr>
              <a:t>and Income </a:t>
            </a:r>
            <a:r>
              <a:rPr lang="en-US" sz="1400" dirty="0">
                <a:solidFill>
                  <a:schemeClr val="tx1"/>
                </a:solidFill>
                <a:latin typeface="Times New Roman" panose="02020603050405020304" pitchFamily="18" charset="0"/>
                <a:cs typeface="Times New Roman" panose="02020603050405020304" pitchFamily="18" charset="0"/>
              </a:rPr>
              <a:t>from Other Sources.</a:t>
            </a:r>
            <a:endParaRPr lang="en-US" sz="1400" dirty="0" smtClean="0">
              <a:solidFill>
                <a:schemeClr val="tx1"/>
              </a:solidFill>
              <a:latin typeface="Times New Roman" panose="02020603050405020304" pitchFamily="18" charset="0"/>
              <a:cs typeface="Times New Roman" panose="02020603050405020304" pitchFamily="18" charset="0"/>
            </a:endParaRPr>
          </a:p>
          <a:p>
            <a:r>
              <a:rPr lang="en-US" sz="1400" b="1" dirty="0" smtClean="0">
                <a:solidFill>
                  <a:schemeClr val="tx1"/>
                </a:solidFill>
                <a:latin typeface="Times New Roman" panose="02020603050405020304" pitchFamily="18" charset="0"/>
                <a:cs typeface="Times New Roman" panose="02020603050405020304" pitchFamily="18" charset="0"/>
              </a:rPr>
              <a:t>Explanation:</a:t>
            </a:r>
          </a:p>
          <a:p>
            <a:pPr marL="0" indent="0">
              <a:buNone/>
            </a:pPr>
            <a:r>
              <a:rPr lang="en-US" sz="1400" dirty="0" smtClean="0">
                <a:solidFill>
                  <a:schemeClr val="tx1"/>
                </a:solidFill>
                <a:latin typeface="Times New Roman" panose="02020603050405020304" pitchFamily="18" charset="0"/>
                <a:cs typeface="Times New Roman" panose="02020603050405020304" pitchFamily="18" charset="0"/>
              </a:rPr>
              <a:t>There </a:t>
            </a:r>
            <a:r>
              <a:rPr lang="en-US" sz="1400" dirty="0">
                <a:solidFill>
                  <a:schemeClr val="tx1"/>
                </a:solidFill>
                <a:latin typeface="Times New Roman" panose="02020603050405020304" pitchFamily="18" charset="0"/>
                <a:cs typeface="Times New Roman" panose="02020603050405020304" pitchFamily="18" charset="0"/>
              </a:rPr>
              <a:t>are two types of tax systems in the world: </a:t>
            </a:r>
            <a:endParaRPr lang="en-US" sz="1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en-US" sz="1400" dirty="0" smtClean="0">
                <a:solidFill>
                  <a:schemeClr val="tx1"/>
                </a:solidFill>
                <a:latin typeface="Times New Roman" panose="02020603050405020304" pitchFamily="18" charset="0"/>
                <a:cs typeface="Times New Roman" panose="02020603050405020304" pitchFamily="18" charset="0"/>
              </a:rPr>
              <a:t>1) </a:t>
            </a:r>
            <a:r>
              <a:rPr lang="en-US" sz="1400" dirty="0">
                <a:solidFill>
                  <a:schemeClr val="tx1"/>
                </a:solidFill>
                <a:latin typeface="Times New Roman" panose="02020603050405020304" pitchFamily="18" charset="0"/>
                <a:cs typeface="Times New Roman" panose="02020603050405020304" pitchFamily="18" charset="0"/>
              </a:rPr>
              <a:t>Global tax system </a:t>
            </a:r>
            <a:endParaRPr lang="en-US" sz="1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en-US" sz="1400" dirty="0" smtClean="0">
                <a:solidFill>
                  <a:schemeClr val="tx1"/>
                </a:solidFill>
                <a:latin typeface="Times New Roman" panose="02020603050405020304" pitchFamily="18" charset="0"/>
                <a:cs typeface="Times New Roman" panose="02020603050405020304" pitchFamily="18" charset="0"/>
              </a:rPr>
              <a:t>2) </a:t>
            </a:r>
            <a:r>
              <a:rPr lang="en-US" sz="1400" dirty="0">
                <a:solidFill>
                  <a:schemeClr val="tx1"/>
                </a:solidFill>
                <a:latin typeface="Times New Roman" panose="02020603050405020304" pitchFamily="18" charset="0"/>
                <a:cs typeface="Times New Roman" panose="02020603050405020304" pitchFamily="18" charset="0"/>
              </a:rPr>
              <a:t>Scheduler tax </a:t>
            </a:r>
            <a:r>
              <a:rPr lang="en-US" sz="1400" dirty="0" smtClean="0">
                <a:solidFill>
                  <a:schemeClr val="tx1"/>
                </a:solidFill>
                <a:latin typeface="Times New Roman" panose="02020603050405020304" pitchFamily="18" charset="0"/>
                <a:cs typeface="Times New Roman" panose="02020603050405020304" pitchFamily="18" charset="0"/>
              </a:rPr>
              <a:t>system</a:t>
            </a:r>
          </a:p>
          <a:p>
            <a:pPr marL="0" indent="0">
              <a:buNone/>
            </a:pPr>
            <a:r>
              <a:rPr lang="en-US" sz="1400" dirty="0" smtClean="0">
                <a:solidFill>
                  <a:schemeClr val="tx1"/>
                </a:solidFill>
                <a:latin typeface="Times New Roman" panose="02020603050405020304" pitchFamily="18" charset="0"/>
                <a:cs typeface="Times New Roman" panose="02020603050405020304" pitchFamily="18" charset="0"/>
              </a:rPr>
              <a:t>Under </a:t>
            </a:r>
            <a:r>
              <a:rPr lang="en-US" sz="1400" dirty="0">
                <a:solidFill>
                  <a:schemeClr val="tx1"/>
                </a:solidFill>
                <a:latin typeface="Times New Roman" panose="02020603050405020304" pitchFamily="18" charset="0"/>
                <a:cs typeface="Times New Roman" panose="02020603050405020304" pitchFamily="18" charset="0"/>
              </a:rPr>
              <a:t>the global tax system, total income as well as taxable income is calculated </a:t>
            </a:r>
            <a:r>
              <a:rPr lang="en-US" sz="1400" dirty="0" smtClean="0">
                <a:solidFill>
                  <a:schemeClr val="tx1"/>
                </a:solidFill>
                <a:latin typeface="Times New Roman" panose="02020603050405020304" pitchFamily="18" charset="0"/>
                <a:cs typeface="Times New Roman" panose="02020603050405020304" pitchFamily="18" charset="0"/>
              </a:rPr>
              <a:t>and tax </a:t>
            </a:r>
            <a:r>
              <a:rPr lang="en-US" sz="1400" dirty="0">
                <a:solidFill>
                  <a:schemeClr val="tx1"/>
                </a:solidFill>
                <a:latin typeface="Times New Roman" panose="02020603050405020304" pitchFamily="18" charset="0"/>
                <a:cs typeface="Times New Roman" panose="02020603050405020304" pitchFamily="18" charset="0"/>
              </a:rPr>
              <a:t>is charged on taxable income. In other words, incomes under different </a:t>
            </a:r>
            <a:r>
              <a:rPr lang="en-US" sz="1400" dirty="0" smtClean="0">
                <a:solidFill>
                  <a:schemeClr val="tx1"/>
                </a:solidFill>
                <a:latin typeface="Times New Roman" panose="02020603050405020304" pitchFamily="18" charset="0"/>
                <a:cs typeface="Times New Roman" panose="02020603050405020304" pitchFamily="18" charset="0"/>
              </a:rPr>
              <a:t>heads are added and combined </a:t>
            </a:r>
            <a:r>
              <a:rPr lang="en-US" sz="1400" dirty="0">
                <a:solidFill>
                  <a:schemeClr val="tx1"/>
                </a:solidFill>
                <a:latin typeface="Times New Roman" panose="02020603050405020304" pitchFamily="18" charset="0"/>
                <a:cs typeface="Times New Roman" panose="02020603050405020304" pitchFamily="18" charset="0"/>
              </a:rPr>
              <a:t>rate is applied while under scheduler tax system, </a:t>
            </a:r>
            <a:r>
              <a:rPr lang="en-US" sz="1400" dirty="0" smtClean="0">
                <a:solidFill>
                  <a:schemeClr val="tx1"/>
                </a:solidFill>
                <a:latin typeface="Times New Roman" panose="02020603050405020304" pitchFamily="18" charset="0"/>
                <a:cs typeface="Times New Roman" panose="02020603050405020304" pitchFamily="18" charset="0"/>
              </a:rPr>
              <a:t>separate rates are </a:t>
            </a:r>
            <a:r>
              <a:rPr lang="en-US" sz="1400" dirty="0">
                <a:solidFill>
                  <a:schemeClr val="tx1"/>
                </a:solidFill>
                <a:latin typeface="Times New Roman" panose="02020603050405020304" pitchFamily="18" charset="0"/>
                <a:cs typeface="Times New Roman" panose="02020603050405020304" pitchFamily="18" charset="0"/>
              </a:rPr>
              <a:t>applied on each head of income. In brief, total income is computed under </a:t>
            </a:r>
            <a:r>
              <a:rPr lang="en-US" sz="1400" dirty="0" smtClean="0">
                <a:solidFill>
                  <a:schemeClr val="tx1"/>
                </a:solidFill>
                <a:latin typeface="Times New Roman" panose="02020603050405020304" pitchFamily="18" charset="0"/>
                <a:cs typeface="Times New Roman" panose="02020603050405020304" pitchFamily="18" charset="0"/>
              </a:rPr>
              <a:t>global system</a:t>
            </a:r>
            <a:r>
              <a:rPr lang="en-US" sz="1400" dirty="0">
                <a:solidFill>
                  <a:schemeClr val="tx1"/>
                </a:solidFill>
                <a:latin typeface="Times New Roman" panose="02020603050405020304" pitchFamily="18" charset="0"/>
                <a:cs typeface="Times New Roman" panose="02020603050405020304" pitchFamily="18" charset="0"/>
              </a:rPr>
              <a:t>. In Pakistan, global tax system is prevailing with certain exceptions. </a:t>
            </a:r>
            <a:r>
              <a:rPr lang="en-US" sz="1400" dirty="0" smtClean="0">
                <a:solidFill>
                  <a:schemeClr val="tx1"/>
                </a:solidFill>
                <a:latin typeface="Times New Roman" panose="02020603050405020304" pitchFamily="18" charset="0"/>
                <a:cs typeface="Times New Roman" panose="02020603050405020304" pitchFamily="18" charset="0"/>
              </a:rPr>
              <a:t>Total income </a:t>
            </a:r>
            <a:r>
              <a:rPr lang="en-US" sz="1400" dirty="0">
                <a:solidFill>
                  <a:schemeClr val="tx1"/>
                </a:solidFill>
                <a:latin typeface="Times New Roman" panose="02020603050405020304" pitchFamily="18" charset="0"/>
                <a:cs typeface="Times New Roman" panose="02020603050405020304" pitchFamily="18" charset="0"/>
              </a:rPr>
              <a:t>is the summation of incomes </a:t>
            </a:r>
            <a:r>
              <a:rPr lang="en-US" sz="1400" dirty="0" smtClean="0">
                <a:solidFill>
                  <a:schemeClr val="tx1"/>
                </a:solidFill>
                <a:latin typeface="Times New Roman" panose="02020603050405020304" pitchFamily="18" charset="0"/>
                <a:cs typeface="Times New Roman" panose="02020603050405020304" pitchFamily="18" charset="0"/>
              </a:rPr>
              <a:t>under </a:t>
            </a:r>
            <a:r>
              <a:rPr lang="en-US" sz="1400" dirty="0">
                <a:solidFill>
                  <a:schemeClr val="tx1"/>
                </a:solidFill>
                <a:latin typeface="Times New Roman" panose="02020603050405020304" pitchFamily="18" charset="0"/>
                <a:cs typeface="Times New Roman" panose="02020603050405020304" pitchFamily="18" charset="0"/>
              </a:rPr>
              <a:t>different heads of income.</a:t>
            </a:r>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20</a:t>
            </a:fld>
            <a:endParaRPr lang="en-US" dirty="0"/>
          </a:p>
        </p:txBody>
      </p:sp>
      <p:sp>
        <p:nvSpPr>
          <p:cNvPr id="7" name="Title 6"/>
          <p:cNvSpPr>
            <a:spLocks noGrp="1"/>
          </p:cNvSpPr>
          <p:nvPr>
            <p:ph type="title"/>
          </p:nvPr>
        </p:nvSpPr>
        <p:spPr>
          <a:xfrm>
            <a:off x="2592925" y="624110"/>
            <a:ext cx="8911687" cy="624950"/>
          </a:xfrm>
        </p:spPr>
        <p:txBody>
          <a:bodyPr>
            <a:normAutofit fontScale="90000"/>
          </a:bodyPr>
          <a:lstStyle/>
          <a:p>
            <a:r>
              <a:rPr lang="en-US" dirty="0" smtClean="0"/>
              <a:t>Total Income </a:t>
            </a:r>
            <a:r>
              <a:rPr lang="en-US" b="1" dirty="0" smtClean="0"/>
              <a:t>{10 &amp;11}</a:t>
            </a:r>
            <a:endParaRPr lang="en-US" dirty="0"/>
          </a:p>
        </p:txBody>
      </p:sp>
    </p:spTree>
    <p:extLst>
      <p:ext uri="{BB962C8B-B14F-4D97-AF65-F5344CB8AC3E}">
        <p14:creationId xmlns:p14="http://schemas.microsoft.com/office/powerpoint/2010/main" val="7718231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065353"/>
          </a:xfrm>
        </p:spPr>
        <p:txBody>
          <a:bodyPr/>
          <a:lstStyle/>
          <a:p>
            <a:r>
              <a:rPr lang="en-US" dirty="0"/>
              <a:t>Taxable Income [9]</a:t>
            </a:r>
          </a:p>
        </p:txBody>
      </p:sp>
      <p:sp>
        <p:nvSpPr>
          <p:cNvPr id="3" name="Content Placeholder 2"/>
          <p:cNvSpPr>
            <a:spLocks noGrp="1"/>
          </p:cNvSpPr>
          <p:nvPr>
            <p:ph idx="1"/>
          </p:nvPr>
        </p:nvSpPr>
        <p:spPr>
          <a:xfrm>
            <a:off x="2589211" y="2068286"/>
            <a:ext cx="9258799" cy="3313611"/>
          </a:xfrm>
        </p:spPr>
        <p:txBody>
          <a:bodyPr/>
          <a:lstStyle/>
          <a:p>
            <a:r>
              <a:rPr lang="en-US" dirty="0"/>
              <a:t>The taxable income of a person for a tax year shall be the total income of the person </a:t>
            </a:r>
            <a:r>
              <a:rPr lang="en-US" dirty="0" smtClean="0"/>
              <a:t>for the </a:t>
            </a:r>
            <a:r>
              <a:rPr lang="en-US" dirty="0"/>
              <a:t>year reduced (but not below zero) by the total of any deductible allowances for the year</a:t>
            </a:r>
            <a:r>
              <a:rPr lang="en-US" dirty="0" smtClean="0"/>
              <a:t>. </a:t>
            </a:r>
          </a:p>
          <a:p>
            <a:r>
              <a:rPr lang="en-US" b="1" dirty="0" smtClean="0"/>
              <a:t>Taxable </a:t>
            </a:r>
            <a:r>
              <a:rPr lang="en-US" b="1" dirty="0"/>
              <a:t>income = Total income - Total of </a:t>
            </a:r>
            <a:r>
              <a:rPr lang="en-US" b="1" dirty="0" smtClean="0"/>
              <a:t>Deductible Allowances</a:t>
            </a:r>
          </a:p>
          <a:p>
            <a:r>
              <a:rPr lang="en-US" b="1" dirty="0" smtClean="0"/>
              <a:t>Explanation</a:t>
            </a:r>
            <a:r>
              <a:rPr lang="en-US" b="1" dirty="0"/>
              <a:t>; </a:t>
            </a:r>
            <a:endParaRPr lang="en-US" b="1" dirty="0" smtClean="0"/>
          </a:p>
          <a:p>
            <a:pPr marL="0" indent="0">
              <a:buNone/>
            </a:pPr>
            <a:r>
              <a:rPr lang="en-US" b="1" dirty="0"/>
              <a:t> </a:t>
            </a:r>
            <a:r>
              <a:rPr lang="en-US" b="1" dirty="0" smtClean="0"/>
              <a:t> </a:t>
            </a:r>
            <a:r>
              <a:rPr lang="en-US" dirty="0" smtClean="0"/>
              <a:t>under </a:t>
            </a:r>
            <a:r>
              <a:rPr lang="en-US" dirty="0"/>
              <a:t>global tax system, tax rates are applied only on </a:t>
            </a:r>
            <a:r>
              <a:rPr lang="en-US" dirty="0" smtClean="0"/>
              <a:t>taxable income. Taxable </a:t>
            </a:r>
            <a:r>
              <a:rPr lang="en-US" dirty="0"/>
              <a:t>income is total income but some deductible allowances are subtracted </a:t>
            </a:r>
            <a:r>
              <a:rPr lang="en-US" dirty="0" smtClean="0"/>
              <a:t>to achieve </a:t>
            </a:r>
            <a:r>
              <a:rPr lang="en-US" dirty="0"/>
              <a:t>some social objectives or to provide relief to a particular class of a persons.</a:t>
            </a:r>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9384494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9" name="Content Placeholder 8"/>
          <p:cNvPicPr>
            <a:picLocks noGrp="1" noChangeAspect="1"/>
          </p:cNvPicPr>
          <p:nvPr>
            <p:ph idx="1"/>
          </p:nvPr>
        </p:nvPicPr>
        <p:blipFill>
          <a:blip r:embed="rId2"/>
          <a:stretch>
            <a:fillRect/>
          </a:stretch>
        </p:blipFill>
        <p:spPr>
          <a:xfrm>
            <a:off x="1959429" y="787782"/>
            <a:ext cx="9509759" cy="53480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764104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Taxpayer </a:t>
            </a:r>
            <a:r>
              <a:rPr lang="en-US" dirty="0" smtClean="0"/>
              <a:t>[2(66)]</a:t>
            </a:r>
            <a:endParaRPr lang="en-US" dirty="0"/>
          </a:p>
        </p:txBody>
      </p:sp>
      <p:sp>
        <p:nvSpPr>
          <p:cNvPr id="3" name="Content Placeholder 2"/>
          <p:cNvSpPr>
            <a:spLocks noGrp="1"/>
          </p:cNvSpPr>
          <p:nvPr>
            <p:ph idx="1"/>
          </p:nvPr>
        </p:nvSpPr>
        <p:spPr>
          <a:xfrm>
            <a:off x="2103120" y="1724297"/>
            <a:ext cx="9653451" cy="4056296"/>
          </a:xfrm>
        </p:spPr>
        <p:txBody>
          <a:bodyPr>
            <a:normAutofit/>
          </a:bodyPr>
          <a:lstStyle/>
          <a:p>
            <a:r>
              <a:rPr lang="en-US" dirty="0"/>
              <a:t>Taxpayer" </a:t>
            </a:r>
            <a:r>
              <a:rPr lang="en-US" dirty="0" smtClean="0"/>
              <a:t>means </a:t>
            </a:r>
            <a:r>
              <a:rPr lang="en-US" dirty="0"/>
              <a:t>any </a:t>
            </a:r>
            <a:r>
              <a:rPr lang="en-US" dirty="0" smtClean="0"/>
              <a:t>person who derives </a:t>
            </a:r>
            <a:r>
              <a:rPr lang="en-US" dirty="0"/>
              <a:t>an </a:t>
            </a:r>
            <a:r>
              <a:rPr lang="en-US" dirty="0" smtClean="0"/>
              <a:t>amount chargeable to Tax under the Income Tax  </a:t>
            </a:r>
            <a:r>
              <a:rPr lang="en-US" dirty="0"/>
              <a:t>Ordinance, 2001 and </a:t>
            </a:r>
            <a:r>
              <a:rPr lang="en-US" dirty="0" smtClean="0"/>
              <a:t>includes </a:t>
            </a:r>
          </a:p>
          <a:p>
            <a:pPr marL="0" indent="0">
              <a:buNone/>
            </a:pPr>
            <a:r>
              <a:rPr lang="en-US" dirty="0"/>
              <a:t>	</a:t>
            </a:r>
            <a:r>
              <a:rPr lang="en-US" b="1" dirty="0" smtClean="0"/>
              <a:t>a) </a:t>
            </a:r>
            <a:r>
              <a:rPr lang="en-US" dirty="0" smtClean="0"/>
              <a:t>Any representative </a:t>
            </a:r>
            <a:r>
              <a:rPr lang="en-US" dirty="0"/>
              <a:t>of a </a:t>
            </a:r>
            <a:r>
              <a:rPr lang="en-US" dirty="0" smtClean="0"/>
              <a:t>person </a:t>
            </a:r>
            <a:r>
              <a:rPr lang="en-US" dirty="0"/>
              <a:t>who </a:t>
            </a:r>
            <a:r>
              <a:rPr lang="en-US" dirty="0" smtClean="0"/>
              <a:t>derives </a:t>
            </a:r>
            <a:r>
              <a:rPr lang="en-US" dirty="0"/>
              <a:t>an </a:t>
            </a:r>
            <a:r>
              <a:rPr lang="en-US" dirty="0" smtClean="0"/>
              <a:t>amount </a:t>
            </a:r>
            <a:r>
              <a:rPr lang="en-US" dirty="0"/>
              <a:t>chargeable to Tax under </a:t>
            </a:r>
            <a:r>
              <a:rPr lang="en-US" dirty="0" smtClean="0"/>
              <a:t>the Income Tax Ordinance</a:t>
            </a:r>
            <a:r>
              <a:rPr lang="en-US" dirty="0"/>
              <a:t>, 2001</a:t>
            </a:r>
            <a:r>
              <a:rPr lang="en-US" dirty="0" smtClean="0"/>
              <a:t>;</a:t>
            </a:r>
          </a:p>
          <a:p>
            <a:pPr marL="0" indent="0">
              <a:buNone/>
            </a:pPr>
            <a:r>
              <a:rPr lang="en-US" dirty="0"/>
              <a:t>	</a:t>
            </a:r>
            <a:r>
              <a:rPr lang="en-US" b="1" dirty="0" smtClean="0"/>
              <a:t>b) </a:t>
            </a:r>
            <a:r>
              <a:rPr lang="en-US" dirty="0" smtClean="0"/>
              <a:t>Any </a:t>
            </a:r>
            <a:r>
              <a:rPr lang="en-US" dirty="0"/>
              <a:t>person </a:t>
            </a:r>
            <a:r>
              <a:rPr lang="en-US" dirty="0" smtClean="0"/>
              <a:t>who is required </a:t>
            </a:r>
            <a:r>
              <a:rPr lang="en-US" dirty="0"/>
              <a:t>to </a:t>
            </a:r>
            <a:r>
              <a:rPr lang="en-US" dirty="0" smtClean="0"/>
              <a:t>deduct tax </a:t>
            </a:r>
            <a:r>
              <a:rPr lang="en-US" dirty="0"/>
              <a:t>at </a:t>
            </a:r>
            <a:r>
              <a:rPr lang="en-US" dirty="0" smtClean="0"/>
              <a:t>source </a:t>
            </a:r>
            <a:r>
              <a:rPr lang="en-US" dirty="0"/>
              <a:t>or </a:t>
            </a:r>
            <a:r>
              <a:rPr lang="en-US" dirty="0" smtClean="0"/>
              <a:t>collect tax </a:t>
            </a:r>
            <a:r>
              <a:rPr lang="en-US" dirty="0"/>
              <a:t>in advance, </a:t>
            </a:r>
            <a:endParaRPr lang="en-US" dirty="0" smtClean="0"/>
          </a:p>
          <a:p>
            <a:pPr marL="0" indent="0">
              <a:buNone/>
            </a:pPr>
            <a:r>
              <a:rPr lang="en-US" dirty="0"/>
              <a:t>	</a:t>
            </a:r>
            <a:r>
              <a:rPr lang="en-US" b="1" dirty="0" smtClean="0"/>
              <a:t>c) </a:t>
            </a:r>
            <a:r>
              <a:rPr lang="en-US" dirty="0" smtClean="0"/>
              <a:t>or Any </a:t>
            </a:r>
            <a:r>
              <a:rPr lang="en-US" dirty="0"/>
              <a:t>person </a:t>
            </a:r>
            <a:r>
              <a:rPr lang="en-US" dirty="0" smtClean="0"/>
              <a:t>who </a:t>
            </a:r>
            <a:r>
              <a:rPr lang="en-US" dirty="0"/>
              <a:t>is required to furnish a return of income </a:t>
            </a:r>
            <a:r>
              <a:rPr lang="en-US" dirty="0" smtClean="0"/>
              <a:t>or </a:t>
            </a:r>
            <a:r>
              <a:rPr lang="en-US" dirty="0"/>
              <a:t>pay tax under </a:t>
            </a:r>
            <a:r>
              <a:rPr lang="en-US" dirty="0" smtClean="0"/>
              <a:t>Income Tax Ordinance</a:t>
            </a:r>
            <a:r>
              <a:rPr lang="en-US" dirty="0"/>
              <a:t>, </a:t>
            </a:r>
            <a:r>
              <a:rPr lang="en-US" dirty="0" smtClean="0"/>
              <a:t>2001.</a:t>
            </a:r>
          </a:p>
          <a:p>
            <a:pPr marL="0" indent="0">
              <a:buNone/>
            </a:pPr>
            <a:r>
              <a:rPr lang="en-US" b="1" dirty="0" smtClean="0"/>
              <a:t>Explanation:</a:t>
            </a:r>
          </a:p>
          <a:p>
            <a:pPr marL="0" indent="0">
              <a:buNone/>
            </a:pPr>
            <a:r>
              <a:rPr lang="en-US" dirty="0" smtClean="0"/>
              <a:t>The </a:t>
            </a:r>
            <a:r>
              <a:rPr lang="en-US" dirty="0"/>
              <a:t>definition of Taxpayer </a:t>
            </a:r>
            <a:r>
              <a:rPr lang="en-US" dirty="0" smtClean="0"/>
              <a:t>is exclusive as well as inclusive</a:t>
            </a:r>
            <a:endParaRPr lang="en-US" dirty="0"/>
          </a:p>
        </p:txBody>
      </p:sp>
      <p:sp>
        <p:nvSpPr>
          <p:cNvPr id="4" name="Footer Placeholder 3"/>
          <p:cNvSpPr>
            <a:spLocks noGrp="1"/>
          </p:cNvSpPr>
          <p:nvPr>
            <p:ph type="ftr" sz="quarter" idx="11"/>
          </p:nvPr>
        </p:nvSpPr>
        <p:spPr/>
        <p:txBody>
          <a:bodyPr/>
          <a:lstStyle/>
          <a:p>
            <a:r>
              <a:rPr lang="en-US" dirty="0" smtClean="0"/>
              <a:t>Arranged By: Syed </a:t>
            </a:r>
            <a:r>
              <a:rPr lang="en-US" dirty="0" err="1" smtClean="0"/>
              <a:t>Hussnain</a:t>
            </a:r>
            <a:r>
              <a:rPr lang="en-US" dirty="0" smtClean="0"/>
              <a:t>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36019966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year [74]</a:t>
            </a:r>
          </a:p>
        </p:txBody>
      </p:sp>
      <p:sp>
        <p:nvSpPr>
          <p:cNvPr id="3" name="Content Placeholder 2"/>
          <p:cNvSpPr>
            <a:spLocks noGrp="1"/>
          </p:cNvSpPr>
          <p:nvPr>
            <p:ph idx="1"/>
          </p:nvPr>
        </p:nvSpPr>
        <p:spPr>
          <a:xfrm>
            <a:off x="2589212" y="1793966"/>
            <a:ext cx="8915400" cy="3777622"/>
          </a:xfrm>
        </p:spPr>
        <p:txBody>
          <a:bodyPr/>
          <a:lstStyle/>
          <a:p>
            <a:r>
              <a:rPr lang="en-US" dirty="0">
                <a:solidFill>
                  <a:schemeClr val="tx1"/>
                </a:solidFill>
                <a:latin typeface="Times New Roman" panose="02020603050405020304" pitchFamily="18" charset="0"/>
                <a:cs typeface="Times New Roman" panose="02020603050405020304" pitchFamily="18" charset="0"/>
              </a:rPr>
              <a:t>A period for which taxpayer is required to furnish a return of income is called tax </a:t>
            </a:r>
            <a:r>
              <a:rPr lang="en-US" dirty="0" smtClean="0">
                <a:solidFill>
                  <a:schemeClr val="tx1"/>
                </a:solidFill>
                <a:latin typeface="Times New Roman" panose="02020603050405020304" pitchFamily="18" charset="0"/>
                <a:cs typeface="Times New Roman" panose="02020603050405020304" pitchFamily="18" charset="0"/>
              </a:rPr>
              <a:t>year.</a:t>
            </a:r>
          </a:p>
          <a:p>
            <a:r>
              <a:rPr lang="en-US" dirty="0" smtClean="0">
                <a:solidFill>
                  <a:schemeClr val="tx1"/>
                </a:solidFill>
                <a:latin typeface="Times New Roman" panose="02020603050405020304" pitchFamily="18" charset="0"/>
                <a:cs typeface="Times New Roman" panose="02020603050405020304" pitchFamily="18" charset="0"/>
              </a:rPr>
              <a:t>Period </a:t>
            </a:r>
            <a:r>
              <a:rPr lang="en-US" dirty="0">
                <a:solidFill>
                  <a:schemeClr val="tx1"/>
                </a:solidFill>
                <a:latin typeface="Times New Roman" panose="02020603050405020304" pitchFamily="18" charset="0"/>
                <a:cs typeface="Times New Roman" panose="02020603050405020304" pitchFamily="18" charset="0"/>
              </a:rPr>
              <a:t>of tax year may be twelve months or less than twelve months. Tax year </a:t>
            </a:r>
            <a:r>
              <a:rPr lang="en-US" dirty="0" smtClean="0">
                <a:solidFill>
                  <a:schemeClr val="tx1"/>
                </a:solidFill>
                <a:latin typeface="Times New Roman" panose="02020603050405020304" pitchFamily="18" charset="0"/>
                <a:cs typeface="Times New Roman" panose="02020603050405020304" pitchFamily="18" charset="0"/>
              </a:rPr>
              <a:t>has following </a:t>
            </a:r>
            <a:r>
              <a:rPr lang="en-US" dirty="0">
                <a:solidFill>
                  <a:schemeClr val="tx1"/>
                </a:solidFill>
                <a:latin typeface="Times New Roman" panose="02020603050405020304" pitchFamily="18" charset="0"/>
                <a:cs typeface="Times New Roman" panose="02020603050405020304" pitchFamily="18" charset="0"/>
              </a:rPr>
              <a:t>types</a:t>
            </a:r>
            <a:r>
              <a:rPr lang="en-US" dirty="0" smtClean="0">
                <a:solidFill>
                  <a:schemeClr val="tx1"/>
                </a:solidFill>
                <a:latin typeface="Times New Roman" panose="02020603050405020304" pitchFamily="18" charset="0"/>
                <a:cs typeface="Times New Roman" panose="02020603050405020304" pitchFamily="18" charset="0"/>
              </a:rPr>
              <a:t>:</a:t>
            </a:r>
          </a:p>
          <a:p>
            <a:pPr marL="0" indent="0">
              <a:buNone/>
            </a:pPr>
            <a:r>
              <a:rPr lang="en-US" dirty="0">
                <a:solidFill>
                  <a:schemeClr val="tx1"/>
                </a:solidFill>
                <a:latin typeface="Times New Roman" panose="02020603050405020304" pitchFamily="18" charset="0"/>
                <a:cs typeface="Times New Roman" panose="02020603050405020304" pitchFamily="18" charset="0"/>
              </a:rPr>
              <a:t>	1. Normal tax </a:t>
            </a:r>
            <a:r>
              <a:rPr lang="en-US" dirty="0" smtClean="0">
                <a:solidFill>
                  <a:schemeClr val="tx1"/>
                </a:solidFill>
                <a:latin typeface="Times New Roman" panose="02020603050405020304" pitchFamily="18" charset="0"/>
                <a:cs typeface="Times New Roman" panose="02020603050405020304" pitchFamily="18" charset="0"/>
              </a:rPr>
              <a:t>year</a:t>
            </a:r>
          </a:p>
          <a:p>
            <a:pPr marL="0" indent="0">
              <a:buNone/>
            </a:pPr>
            <a:r>
              <a:rPr lang="en-US" dirty="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2. Special </a:t>
            </a:r>
            <a:r>
              <a:rPr lang="en-US" dirty="0">
                <a:solidFill>
                  <a:schemeClr val="tx1"/>
                </a:solidFill>
                <a:latin typeface="Times New Roman" panose="02020603050405020304" pitchFamily="18" charset="0"/>
                <a:cs typeface="Times New Roman" panose="02020603050405020304" pitchFamily="18" charset="0"/>
              </a:rPr>
              <a:t>tax </a:t>
            </a:r>
            <a:r>
              <a:rPr lang="en-US" dirty="0" smtClean="0">
                <a:solidFill>
                  <a:schemeClr val="tx1"/>
                </a:solidFill>
                <a:latin typeface="Times New Roman" panose="02020603050405020304" pitchFamily="18" charset="0"/>
                <a:cs typeface="Times New Roman" panose="02020603050405020304" pitchFamily="18" charset="0"/>
              </a:rPr>
              <a:t>year </a:t>
            </a:r>
          </a:p>
          <a:p>
            <a:pPr marL="0" indent="0">
              <a:buNone/>
            </a:pPr>
            <a:r>
              <a:rPr lang="en-US" dirty="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3. Transitional </a:t>
            </a:r>
            <a:r>
              <a:rPr lang="en-US" dirty="0">
                <a:solidFill>
                  <a:schemeClr val="tx1"/>
                </a:solidFill>
                <a:latin typeface="Times New Roman" panose="02020603050405020304" pitchFamily="18" charset="0"/>
                <a:cs typeface="Times New Roman" panose="02020603050405020304" pitchFamily="18" charset="0"/>
              </a:rPr>
              <a:t>tax </a:t>
            </a:r>
            <a:r>
              <a:rPr lang="en-US" dirty="0" smtClean="0">
                <a:solidFill>
                  <a:schemeClr val="tx1"/>
                </a:solidFill>
                <a:latin typeface="Times New Roman" panose="02020603050405020304" pitchFamily="18" charset="0"/>
                <a:cs typeface="Times New Roman" panose="02020603050405020304" pitchFamily="18" charset="0"/>
              </a:rPr>
              <a:t>year</a:t>
            </a:r>
          </a:p>
          <a:p>
            <a:pPr marL="0" indent="0">
              <a:buNone/>
            </a:pPr>
            <a:r>
              <a:rPr lang="en-US" dirty="0" smtClean="0">
                <a:solidFill>
                  <a:schemeClr val="tx1"/>
                </a:solidFill>
                <a:latin typeface="Times New Roman" panose="02020603050405020304" pitchFamily="18" charset="0"/>
                <a:cs typeface="Times New Roman" panose="02020603050405020304" pitchFamily="18" charset="0"/>
              </a:rPr>
              <a:t>	4. Separate </a:t>
            </a:r>
            <a:r>
              <a:rPr lang="en-US" dirty="0">
                <a:solidFill>
                  <a:schemeClr val="tx1"/>
                </a:solidFill>
                <a:latin typeface="Times New Roman" panose="02020603050405020304" pitchFamily="18" charset="0"/>
                <a:cs typeface="Times New Roman" panose="02020603050405020304" pitchFamily="18" charset="0"/>
              </a:rPr>
              <a:t>tax year</a:t>
            </a:r>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38178914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2458" y="970344"/>
            <a:ext cx="8915400" cy="3777622"/>
          </a:xfrm>
        </p:spPr>
        <p:txBody>
          <a:bodyPr/>
          <a:lstStyle/>
          <a:p>
            <a:r>
              <a:rPr lang="en-US" b="1" dirty="0"/>
              <a:t>Normal tax </a:t>
            </a:r>
            <a:r>
              <a:rPr lang="en-US" b="1" dirty="0" smtClean="0"/>
              <a:t>year: </a:t>
            </a:r>
            <a:r>
              <a:rPr lang="en-US" b="1" dirty="0"/>
              <a:t>[74(1</a:t>
            </a:r>
            <a:r>
              <a:rPr lang="en-US" b="1" dirty="0" smtClean="0"/>
              <a:t>)]</a:t>
            </a:r>
          </a:p>
          <a:p>
            <a:pPr marL="0" indent="0">
              <a:buNone/>
            </a:pPr>
            <a:r>
              <a:rPr lang="en-US" dirty="0" smtClean="0"/>
              <a:t>A </a:t>
            </a:r>
            <a:r>
              <a:rPr lang="en-US" dirty="0"/>
              <a:t>period of 12 months ending on </a:t>
            </a:r>
            <a:r>
              <a:rPr lang="en-US" dirty="0" smtClean="0"/>
              <a:t>30th </a:t>
            </a:r>
            <a:r>
              <a:rPr lang="en-US" dirty="0"/>
              <a:t>day of June is called normal tax year. It </a:t>
            </a:r>
            <a:r>
              <a:rPr lang="en-US" dirty="0" smtClean="0"/>
              <a:t>is denoted </a:t>
            </a:r>
            <a:r>
              <a:rPr lang="en-US" dirty="0"/>
              <a:t>by the calendar year in which the </a:t>
            </a:r>
            <a:r>
              <a:rPr lang="en-US" dirty="0" smtClean="0"/>
              <a:t>30</a:t>
            </a:r>
            <a:r>
              <a:rPr lang="en-US" baseline="30000" dirty="0" smtClean="0"/>
              <a:t>th</a:t>
            </a:r>
            <a:r>
              <a:rPr lang="en-US" dirty="0" smtClean="0"/>
              <a:t>  </a:t>
            </a:r>
            <a:r>
              <a:rPr lang="en-US" dirty="0"/>
              <a:t>day of June falls</a:t>
            </a:r>
            <a:r>
              <a:rPr lang="en-US" dirty="0" smtClean="0"/>
              <a:t>.</a:t>
            </a:r>
          </a:p>
          <a:p>
            <a:pPr marL="0" indent="0">
              <a:buNone/>
            </a:pPr>
            <a:r>
              <a:rPr lang="en-US" b="1" dirty="0"/>
              <a:t>Explanation</a:t>
            </a:r>
            <a:r>
              <a:rPr lang="en-US" b="1" dirty="0" smtClean="0"/>
              <a:t>:</a:t>
            </a:r>
          </a:p>
          <a:p>
            <a:pPr marL="0" indent="0">
              <a:buNone/>
            </a:pPr>
            <a:r>
              <a:rPr lang="en-US" dirty="0" smtClean="0"/>
              <a:t>Normal </a:t>
            </a:r>
            <a:r>
              <a:rPr lang="en-US" dirty="0"/>
              <a:t>tax year starts from </a:t>
            </a:r>
            <a:r>
              <a:rPr lang="en-US" dirty="0" smtClean="0"/>
              <a:t>1</a:t>
            </a:r>
            <a:r>
              <a:rPr lang="en-US" baseline="30000" dirty="0" smtClean="0"/>
              <a:t>st</a:t>
            </a:r>
            <a:r>
              <a:rPr lang="en-US" dirty="0" smtClean="0"/>
              <a:t>  </a:t>
            </a:r>
            <a:r>
              <a:rPr lang="en-US" dirty="0"/>
              <a:t>day of July in one calendar year and ends on the </a:t>
            </a:r>
            <a:r>
              <a:rPr lang="en-US" dirty="0" smtClean="0"/>
              <a:t>30</a:t>
            </a:r>
            <a:r>
              <a:rPr lang="en-US" baseline="30000" dirty="0" smtClean="0"/>
              <a:t>th</a:t>
            </a:r>
            <a:r>
              <a:rPr lang="en-US" dirty="0" smtClean="0"/>
              <a:t>  day </a:t>
            </a:r>
            <a:r>
              <a:rPr lang="en-US" dirty="0"/>
              <a:t>of June in the next calendar year</a:t>
            </a:r>
            <a:r>
              <a:rPr lang="en-US" dirty="0" smtClean="0"/>
              <a:t>. A </a:t>
            </a:r>
            <a:r>
              <a:rPr lang="en-US" dirty="0"/>
              <a:t>tax year starting from 01-07-2019 and ending on 30-06-2020 </a:t>
            </a:r>
            <a:r>
              <a:rPr lang="en-US" dirty="0" smtClean="0"/>
              <a:t>is called </a:t>
            </a:r>
            <a:r>
              <a:rPr lang="en-US" dirty="0"/>
              <a:t>tax year 2020</a:t>
            </a:r>
            <a:r>
              <a:rPr lang="en-US" dirty="0" smtClean="0"/>
              <a:t>. Similarly, </a:t>
            </a:r>
            <a:r>
              <a:rPr lang="en-US" dirty="0"/>
              <a:t>a tax year starting from 01-07-2020 and ending on 30-06-2021 is called tax year 2021.</a:t>
            </a:r>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785841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7623" y="787781"/>
            <a:ext cx="9296989" cy="7845231"/>
          </a:xfrm>
        </p:spPr>
        <p:txBody>
          <a:bodyPr/>
          <a:lstStyle/>
          <a:p>
            <a:r>
              <a:rPr lang="en-US" dirty="0"/>
              <a:t>Special Tax year: (74(2</a:t>
            </a:r>
            <a:r>
              <a:rPr lang="en-US" dirty="0" smtClean="0"/>
              <a:t>))</a:t>
            </a:r>
          </a:p>
          <a:p>
            <a:pPr marL="0" indent="0">
              <a:buNone/>
            </a:pPr>
            <a:r>
              <a:rPr lang="en-US" dirty="0"/>
              <a:t>A period of 12 </a:t>
            </a:r>
            <a:r>
              <a:rPr lang="en-US" dirty="0" smtClean="0"/>
              <a:t>months </a:t>
            </a:r>
            <a:r>
              <a:rPr lang="en-US" dirty="0"/>
              <a:t>ending on other than </a:t>
            </a:r>
            <a:r>
              <a:rPr lang="en-US" dirty="0" smtClean="0"/>
              <a:t>30</a:t>
            </a:r>
            <a:r>
              <a:rPr lang="en-US" baseline="30000" dirty="0" smtClean="0"/>
              <a:t>th</a:t>
            </a:r>
            <a:r>
              <a:rPr lang="en-US" dirty="0" smtClean="0"/>
              <a:t>  </a:t>
            </a:r>
            <a:r>
              <a:rPr lang="en-US" dirty="0"/>
              <a:t>day of June is called special tax </a:t>
            </a:r>
            <a:r>
              <a:rPr lang="en-US" dirty="0" smtClean="0"/>
              <a:t>year.it </a:t>
            </a:r>
            <a:r>
              <a:rPr lang="en-US" dirty="0"/>
              <a:t>is </a:t>
            </a:r>
            <a:r>
              <a:rPr lang="en-US" dirty="0" smtClean="0"/>
              <a:t>also </a:t>
            </a:r>
            <a:r>
              <a:rPr lang="en-US" dirty="0"/>
              <a:t>denoted by the calendar year in which it's ending date falls</a:t>
            </a:r>
            <a:r>
              <a:rPr lang="en-US" dirty="0" smtClean="0"/>
              <a:t>.</a:t>
            </a:r>
          </a:p>
          <a:p>
            <a:pPr marL="0" indent="0">
              <a:buNone/>
            </a:pPr>
            <a:r>
              <a:rPr lang="en-US" b="1" dirty="0" smtClean="0"/>
              <a:t>Explanation:</a:t>
            </a:r>
          </a:p>
          <a:p>
            <a:pPr marL="0" indent="0">
              <a:buNone/>
            </a:pPr>
            <a:r>
              <a:rPr lang="en-US" dirty="0" smtClean="0"/>
              <a:t>tax </a:t>
            </a:r>
            <a:r>
              <a:rPr lang="en-US" dirty="0"/>
              <a:t>year which docs not end on 30th day of June is called special tax year. </a:t>
            </a:r>
            <a:r>
              <a:rPr lang="en-US" dirty="0" smtClean="0"/>
              <a:t>In other words, </a:t>
            </a:r>
            <a:r>
              <a:rPr lang="en-US" dirty="0"/>
              <a:t>it starts on the date other than </a:t>
            </a:r>
            <a:r>
              <a:rPr lang="en-US" dirty="0" smtClean="0"/>
              <a:t>1</a:t>
            </a:r>
            <a:r>
              <a:rPr lang="en-US" baseline="30000" dirty="0" smtClean="0"/>
              <a:t>st</a:t>
            </a:r>
            <a:r>
              <a:rPr lang="en-US" dirty="0" smtClean="0"/>
              <a:t>  </a:t>
            </a:r>
            <a:r>
              <a:rPr lang="en-US" dirty="0"/>
              <a:t>July</a:t>
            </a:r>
            <a:r>
              <a:rPr lang="en-US" dirty="0" smtClean="0"/>
              <a:t>.</a:t>
            </a:r>
          </a:p>
          <a:p>
            <a:pPr marL="0" indent="0">
              <a:buNone/>
            </a:pPr>
            <a:r>
              <a:rPr lang="en-US" dirty="0" smtClean="0"/>
              <a:t>The </a:t>
            </a:r>
            <a:r>
              <a:rPr lang="en-US" dirty="0"/>
              <a:t>FBR has power to allot any person a tax year other than normal tax year due to </a:t>
            </a:r>
            <a:r>
              <a:rPr lang="en-US" dirty="0" smtClean="0"/>
              <a:t>his income </a:t>
            </a:r>
            <a:r>
              <a:rPr lang="en-US" dirty="0"/>
              <a:t>pattern or any other reason</a:t>
            </a:r>
            <a:r>
              <a:rPr lang="en-US" dirty="0" smtClean="0"/>
              <a:t>. There </a:t>
            </a:r>
            <a:r>
              <a:rPr lang="en-US" dirty="0"/>
              <a:t>are some </a:t>
            </a:r>
            <a:r>
              <a:rPr lang="en-US" dirty="0" smtClean="0"/>
              <a:t>examples </a:t>
            </a:r>
            <a:r>
              <a:rPr lang="en-US" dirty="0"/>
              <a:t>of special tax </a:t>
            </a:r>
            <a:r>
              <a:rPr lang="en-US" dirty="0" smtClean="0"/>
              <a:t>year declared </a:t>
            </a:r>
            <a:r>
              <a:rPr lang="en-US" dirty="0"/>
              <a:t>by the FBR for some persons</a:t>
            </a:r>
            <a:r>
              <a:rPr lang="en-US" dirty="0" smtClean="0"/>
              <a:t>:</a:t>
            </a:r>
          </a:p>
          <a:p>
            <a:pPr marL="0" indent="0">
              <a:buNone/>
            </a:pPr>
            <a:endParaRPr lang="en-US" dirty="0"/>
          </a:p>
          <a:p>
            <a:pPr marL="0" indent="0">
              <a:buNone/>
            </a:pPr>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1971275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27</a:t>
            </a:fld>
            <a:endParaRPr lang="en-US" dirty="0"/>
          </a:p>
        </p:txBody>
      </p:sp>
      <p:pic>
        <p:nvPicPr>
          <p:cNvPr id="6" name="Content Placeholder 5"/>
          <p:cNvPicPr>
            <a:picLocks noGrp="1" noChangeAspect="1"/>
          </p:cNvPicPr>
          <p:nvPr>
            <p:ph idx="1"/>
          </p:nvPr>
        </p:nvPicPr>
        <p:blipFill>
          <a:blip r:embed="rId2"/>
          <a:stretch>
            <a:fillRect/>
          </a:stretch>
        </p:blipFill>
        <p:spPr>
          <a:xfrm>
            <a:off x="1949824" y="1152907"/>
            <a:ext cx="9802905" cy="45755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051602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2458" y="1152907"/>
            <a:ext cx="8915400" cy="4660064"/>
          </a:xfrm>
        </p:spPr>
        <p:txBody>
          <a:bodyPr>
            <a:normAutofit/>
          </a:bodyPr>
          <a:lstStyle/>
          <a:p>
            <a:r>
              <a:rPr lang="en-US" dirty="0" smtClean="0">
                <a:solidFill>
                  <a:schemeClr val="tx1"/>
                </a:solidFill>
                <a:latin typeface="Times New Roman" panose="02020603050405020304" pitchFamily="18" charset="0"/>
                <a:cs typeface="Times New Roman" panose="02020603050405020304" pitchFamily="18" charset="0"/>
              </a:rPr>
              <a:t>Transitional Tax Year [74(49)]</a:t>
            </a:r>
          </a:p>
          <a:p>
            <a:pPr marL="0" indent="0">
              <a:buNone/>
            </a:pPr>
            <a:r>
              <a:rPr lang="en-US" dirty="0" smtClean="0">
                <a:solidFill>
                  <a:schemeClr val="tx1"/>
                </a:solidFill>
                <a:latin typeface="Times New Roman" panose="02020603050405020304" pitchFamily="18" charset="0"/>
                <a:cs typeface="Times New Roman" panose="02020603050405020304" pitchFamily="18" charset="0"/>
              </a:rPr>
              <a:t>The </a:t>
            </a:r>
            <a:r>
              <a:rPr lang="en-US" dirty="0">
                <a:solidFill>
                  <a:schemeClr val="tx1"/>
                </a:solidFill>
                <a:latin typeface="Times New Roman" panose="02020603050405020304" pitchFamily="18" charset="0"/>
                <a:cs typeface="Times New Roman" panose="02020603050405020304" pitchFamily="18" charset="0"/>
              </a:rPr>
              <a:t>period between the ending date of the last tax year and the starting date of </a:t>
            </a:r>
            <a:r>
              <a:rPr lang="en-US" dirty="0" smtClean="0">
                <a:solidFill>
                  <a:schemeClr val="tx1"/>
                </a:solidFill>
                <a:latin typeface="Times New Roman" panose="02020603050405020304" pitchFamily="18" charset="0"/>
                <a:cs typeface="Times New Roman" panose="02020603050405020304" pitchFamily="18" charset="0"/>
              </a:rPr>
              <a:t>the changed </a:t>
            </a:r>
            <a:r>
              <a:rPr lang="en-US" dirty="0">
                <a:solidFill>
                  <a:schemeClr val="tx1"/>
                </a:solidFill>
                <a:latin typeface="Times New Roman" panose="02020603050405020304" pitchFamily="18" charset="0"/>
                <a:cs typeface="Times New Roman" panose="02020603050405020304" pitchFamily="18" charset="0"/>
              </a:rPr>
              <a:t>tax </a:t>
            </a:r>
            <a:r>
              <a:rPr lang="en-US" dirty="0" smtClean="0">
                <a:solidFill>
                  <a:schemeClr val="tx1"/>
                </a:solidFill>
                <a:latin typeface="Times New Roman" panose="02020603050405020304" pitchFamily="18" charset="0"/>
                <a:cs typeface="Times New Roman" panose="02020603050405020304" pitchFamily="18" charset="0"/>
              </a:rPr>
              <a:t>year </a:t>
            </a:r>
            <a:r>
              <a:rPr lang="en-US" dirty="0">
                <a:solidFill>
                  <a:schemeClr val="tx1"/>
                </a:solidFill>
                <a:latin typeface="Times New Roman" panose="02020603050405020304" pitchFamily="18" charset="0"/>
                <a:cs typeface="Times New Roman" panose="02020603050405020304" pitchFamily="18" charset="0"/>
              </a:rPr>
              <a:t>is called transitional tax year. Transitional tax year always consists </a:t>
            </a:r>
            <a:r>
              <a:rPr lang="en-US" dirty="0" smtClean="0">
                <a:solidFill>
                  <a:schemeClr val="tx1"/>
                </a:solidFill>
                <a:latin typeface="Times New Roman" panose="02020603050405020304" pitchFamily="18" charset="0"/>
                <a:cs typeface="Times New Roman" panose="02020603050405020304" pitchFamily="18" charset="0"/>
              </a:rPr>
              <a:t>of period </a:t>
            </a:r>
            <a:r>
              <a:rPr lang="en-US" dirty="0">
                <a:solidFill>
                  <a:schemeClr val="tx1"/>
                </a:solidFill>
                <a:latin typeface="Times New Roman" panose="02020603050405020304" pitchFamily="18" charset="0"/>
                <a:cs typeface="Times New Roman" panose="02020603050405020304" pitchFamily="18" charset="0"/>
              </a:rPr>
              <a:t>less than 12 months. Transitional tax year is attached with change in tax year</a:t>
            </a:r>
            <a:r>
              <a:rPr lang="en-US" dirty="0" smtClean="0">
                <a:solidFill>
                  <a:schemeClr val="tx1"/>
                </a:solidFill>
                <a:latin typeface="Times New Roman" panose="02020603050405020304" pitchFamily="18" charset="0"/>
                <a:cs typeface="Times New Roman" panose="02020603050405020304" pitchFamily="18" charset="0"/>
              </a:rPr>
              <a:t>. Change </a:t>
            </a:r>
            <a:r>
              <a:rPr lang="en-US" dirty="0">
                <a:solidFill>
                  <a:schemeClr val="tx1"/>
                </a:solidFill>
                <a:latin typeface="Times New Roman" panose="02020603050405020304" pitchFamily="18" charset="0"/>
                <a:cs typeface="Times New Roman" panose="02020603050405020304" pitchFamily="18" charset="0"/>
              </a:rPr>
              <a:t>may be from normal tax year to </a:t>
            </a:r>
            <a:r>
              <a:rPr lang="en-US" dirty="0" smtClean="0">
                <a:solidFill>
                  <a:schemeClr val="tx1"/>
                </a:solidFill>
                <a:latin typeface="Times New Roman" panose="02020603050405020304" pitchFamily="18" charset="0"/>
                <a:cs typeface="Times New Roman" panose="02020603050405020304" pitchFamily="18" charset="0"/>
              </a:rPr>
              <a:t>special </a:t>
            </a:r>
            <a:r>
              <a:rPr lang="en-US" dirty="0">
                <a:solidFill>
                  <a:schemeClr val="tx1"/>
                </a:solidFill>
                <a:latin typeface="Times New Roman" panose="02020603050405020304" pitchFamily="18" charset="0"/>
                <a:cs typeface="Times New Roman" panose="02020603050405020304" pitchFamily="18" charset="0"/>
              </a:rPr>
              <a:t>tax year and vice versa</a:t>
            </a:r>
            <a:r>
              <a:rPr lang="en-US" dirty="0" smtClean="0">
                <a:solidFill>
                  <a:schemeClr val="tx1"/>
                </a:solidFill>
                <a:latin typeface="Times New Roman" panose="02020603050405020304" pitchFamily="18" charset="0"/>
                <a:cs typeface="Times New Roman" panose="02020603050405020304" pitchFamily="18" charset="0"/>
              </a:rPr>
              <a:t>.</a:t>
            </a:r>
          </a:p>
          <a:p>
            <a:pPr marL="0" indent="0">
              <a:buNone/>
            </a:pPr>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Separate Tax Year [117]</a:t>
            </a:r>
          </a:p>
          <a:p>
            <a:pPr marL="0" indent="0">
              <a:buNone/>
            </a:pPr>
            <a:r>
              <a:rPr lang="en-US" dirty="0">
                <a:solidFill>
                  <a:schemeClr val="tx1"/>
                </a:solidFill>
                <a:latin typeface="Times New Roman" panose="02020603050405020304" pitchFamily="18" charset="0"/>
                <a:cs typeface="Times New Roman" panose="02020603050405020304" pitchFamily="18" charset="0"/>
              </a:rPr>
              <a:t>A period from the first day of the tax year in which discontinuance occurs and the date of discontinuance of business is called separate tax year. Separate tax year consists of period less than 12 months. Concept of separate tax year is  attached with discontinuance of business. A person is required to furnish return of income for the separate tax year.</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4198502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2079625" y="787783"/>
            <a:ext cx="8915400" cy="52080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71750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Accumulated Profits {sec. 2(1)}</a:t>
            </a:r>
            <a:endParaRPr lang="en-US" dirty="0"/>
          </a:p>
        </p:txBody>
      </p:sp>
      <p:sp>
        <p:nvSpPr>
          <p:cNvPr id="3" name="Content Placeholder 2"/>
          <p:cNvSpPr>
            <a:spLocks noGrp="1"/>
          </p:cNvSpPr>
          <p:nvPr>
            <p:ph idx="1"/>
          </p:nvPr>
        </p:nvSpPr>
        <p:spPr>
          <a:xfrm>
            <a:off x="2367142" y="1454330"/>
            <a:ext cx="9454743" cy="4750527"/>
          </a:xfrm>
        </p:spPr>
        <p:txBody>
          <a:bodyPr>
            <a:normAutofit/>
          </a:bodyPr>
          <a:lstStyle/>
          <a:p>
            <a:r>
              <a:rPr lang="en-US" dirty="0">
                <a:solidFill>
                  <a:schemeClr val="tx1">
                    <a:lumMod val="85000"/>
                    <a:lumOff val="15000"/>
                  </a:schemeClr>
                </a:solidFill>
                <a:latin typeface="Times New Roman" panose="02020603050405020304" pitchFamily="18" charset="0"/>
                <a:cs typeface="Times New Roman" panose="02020603050405020304" pitchFamily="18" charset="0"/>
              </a:rPr>
              <a:t>The accumulated profit mean:</a:t>
            </a:r>
          </a:p>
          <a:p>
            <a:pPr marL="0" indent="0">
              <a:buNone/>
            </a:pP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b="1" dirty="0" smtClean="0">
                <a:solidFill>
                  <a:schemeClr val="tx1">
                    <a:lumMod val="85000"/>
                    <a:lumOff val="15000"/>
                  </a:schemeClr>
                </a:solidFill>
                <a:latin typeface="Times New Roman" panose="02020603050405020304" pitchFamily="18" charset="0"/>
                <a:cs typeface="Times New Roman" panose="02020603050405020304" pitchFamily="18" charset="0"/>
              </a:rPr>
              <a:t>1.</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Any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reserve maintain by a business out of its profits</a:t>
            </a:r>
          </a:p>
          <a:p>
            <a:pPr marL="0" indent="0">
              <a:buNone/>
            </a:pP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b="1" dirty="0" smtClean="0">
                <a:solidFill>
                  <a:schemeClr val="tx1">
                    <a:lumMod val="85000"/>
                    <a:lumOff val="15000"/>
                  </a:schemeClr>
                </a:solidFill>
                <a:latin typeface="Times New Roman" panose="02020603050405020304" pitchFamily="18" charset="0"/>
                <a:cs typeface="Times New Roman" panose="02020603050405020304" pitchFamily="18" charset="0"/>
              </a:rPr>
              <a:t>2.</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All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profits of the company up to date these are distributed</a:t>
            </a:r>
          </a:p>
          <a:p>
            <a:pPr marL="0" indent="0">
              <a:buNone/>
            </a:pP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b="1" dirty="0" smtClean="0">
                <a:solidFill>
                  <a:schemeClr val="tx1">
                    <a:lumMod val="85000"/>
                    <a:lumOff val="15000"/>
                  </a:schemeClr>
                </a:solidFill>
                <a:latin typeface="Times New Roman" panose="02020603050405020304" pitchFamily="18" charset="0"/>
                <a:cs typeface="Times New Roman" panose="02020603050405020304" pitchFamily="18" charset="0"/>
              </a:rPr>
              <a:t>3.</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These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profits kept in whatever shape, whether capitalize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or not</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will be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	treated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as accumulated profits until their distribution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to shareholders.</a:t>
            </a:r>
          </a:p>
          <a:p>
            <a:pPr marL="0" indent="0">
              <a:buNone/>
            </a:pP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b="1" dirty="0" smtClean="0">
                <a:solidFill>
                  <a:schemeClr val="tx1">
                    <a:lumMod val="85000"/>
                    <a:lumOff val="15000"/>
                  </a:schemeClr>
                </a:solidFill>
                <a:latin typeface="Times New Roman" panose="02020603050405020304" pitchFamily="18" charset="0"/>
                <a:cs typeface="Times New Roman" panose="02020603050405020304" pitchFamily="18" charset="0"/>
              </a:rPr>
              <a:t>Explanation</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a:t>
            </a:r>
          </a:p>
          <a:p>
            <a:r>
              <a:rPr lang="en-US" dirty="0">
                <a:solidFill>
                  <a:schemeClr val="tx1">
                    <a:lumMod val="85000"/>
                    <a:lumOff val="15000"/>
                  </a:schemeClr>
                </a:solidFill>
                <a:latin typeface="Times New Roman" panose="02020603050405020304" pitchFamily="18" charset="0"/>
                <a:cs typeface="Times New Roman" panose="02020603050405020304" pitchFamily="18" charset="0"/>
              </a:rPr>
              <a:t>The amount of profit retained by company is known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as Accumulated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profit. </a:t>
            </a:r>
            <a:endParaRPr lang="en-US"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Any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payment or distribution to share holder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out of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accumulated profit is known as dividend</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a:t>
            </a:r>
          </a:p>
          <a:p>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In other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words, distribution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under above mentioned sub section can be treated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as dividend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to the extent of Accumulated profits of the company.</a:t>
            </a:r>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707660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8766" y="357051"/>
            <a:ext cx="8915400" cy="5664926"/>
          </a:xfrm>
        </p:spPr>
        <p:txBody>
          <a:bodyPr>
            <a:normAutofit/>
          </a:bodyPr>
          <a:lstStyle/>
          <a:p>
            <a:r>
              <a:rPr lang="en-US" sz="3200" dirty="0" smtClean="0"/>
              <a:t>Definition …..Income from Salary</a:t>
            </a:r>
          </a:p>
          <a:p>
            <a:endParaRPr lang="en-US" sz="3200" dirty="0"/>
          </a:p>
          <a:p>
            <a:r>
              <a:rPr lang="en-US" sz="3200" dirty="0" smtClean="0"/>
              <a:t>Employment</a:t>
            </a:r>
          </a:p>
          <a:p>
            <a:r>
              <a:rPr lang="en-US" sz="3200" dirty="0" smtClean="0"/>
              <a:t>Employee </a:t>
            </a:r>
          </a:p>
          <a:p>
            <a:r>
              <a:rPr lang="en-US" sz="3200" dirty="0" smtClean="0"/>
              <a:t>Employer</a:t>
            </a:r>
          </a:p>
          <a:p>
            <a:r>
              <a:rPr lang="en-US" sz="3200" dirty="0" smtClean="0"/>
              <a:t>Salary</a:t>
            </a:r>
          </a:p>
          <a:p>
            <a:r>
              <a:rPr lang="en-US" sz="3200" dirty="0" smtClean="0"/>
              <a:t>MTS</a:t>
            </a:r>
          </a:p>
          <a:p>
            <a:r>
              <a:rPr lang="en-US" sz="3200" dirty="0" smtClean="0"/>
              <a:t>Basic Salary</a:t>
            </a:r>
            <a:endParaRPr lang="en-US" sz="3200" dirty="0"/>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9948711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  40,000-2,0000-60,000</a:t>
            </a:r>
          </a:p>
          <a:p>
            <a:r>
              <a:rPr lang="en-US" dirty="0" smtClean="0"/>
              <a:t>40,000 MTS</a:t>
            </a:r>
          </a:p>
          <a:p>
            <a:r>
              <a:rPr lang="en-US" dirty="0" smtClean="0"/>
              <a:t>2000….Annual increment</a:t>
            </a:r>
          </a:p>
          <a:p>
            <a:r>
              <a:rPr lang="en-US" dirty="0" smtClean="0"/>
              <a:t>60,0000 Maxi time scale</a:t>
            </a:r>
          </a:p>
          <a:p>
            <a:endParaRPr lang="en-US" dirty="0"/>
          </a:p>
          <a:p>
            <a:pPr marL="0" indent="0">
              <a:buNone/>
            </a:pPr>
            <a:r>
              <a:rPr lang="en-US" dirty="0" smtClean="0"/>
              <a:t>      MTS= 40,0000 X12= 480000</a:t>
            </a:r>
            <a:endParaRPr lang="en-US" dirty="0"/>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1883194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731" y="415104"/>
            <a:ext cx="8911687" cy="1280890"/>
          </a:xfrm>
        </p:spPr>
        <p:txBody>
          <a:bodyPr/>
          <a:lstStyle/>
          <a:p>
            <a:r>
              <a:rPr lang="en-US" b="1" dirty="0"/>
              <a:t>Appellate Tribunal {Sec. 2(2)}</a:t>
            </a:r>
            <a:endParaRPr lang="en-US" dirty="0"/>
          </a:p>
        </p:txBody>
      </p:sp>
      <p:sp>
        <p:nvSpPr>
          <p:cNvPr id="3" name="Content Placeholder 2"/>
          <p:cNvSpPr>
            <a:spLocks noGrp="1"/>
          </p:cNvSpPr>
          <p:nvPr>
            <p:ph idx="1"/>
          </p:nvPr>
        </p:nvSpPr>
        <p:spPr>
          <a:xfrm>
            <a:off x="2523896" y="1428205"/>
            <a:ext cx="9428617" cy="5181601"/>
          </a:xfrm>
        </p:spPr>
        <p:txBody>
          <a:bodyPr>
            <a:normAutofit/>
          </a:bodyPr>
          <a:lstStyle/>
          <a:p>
            <a:r>
              <a:rPr lang="en-US" dirty="0">
                <a:solidFill>
                  <a:schemeClr val="tx1">
                    <a:lumMod val="85000"/>
                    <a:lumOff val="15000"/>
                  </a:schemeClr>
                </a:solidFill>
                <a:latin typeface="Times New Roman" panose="02020603050405020304" pitchFamily="18" charset="0"/>
                <a:cs typeface="Times New Roman" panose="02020603050405020304" pitchFamily="18" charset="0"/>
              </a:rPr>
              <a:t>In case of any dispute between the tax payers and tax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department an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appeal can be made to Appellate Tribunal</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a:t>
            </a:r>
          </a:p>
          <a:p>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This is the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highest judicial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authority in matter of tax. </a:t>
            </a:r>
            <a:endParaRPr lang="en-US"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In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simple words Appellate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Tribunal means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authority that hears the appeal. But under income tax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2001,Appellate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Tribunal was established under sec. 130. </a:t>
            </a:r>
            <a:endParaRPr lang="en-US"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Federal</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government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is the appointing authority of Appellate tribunal. It is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the second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appeal. Finance act 2010, has added the “Appellate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Tribunal” means the Appellate Tribunal Inland Revenue.</a:t>
            </a:r>
          </a:p>
          <a:p>
            <a:pPr marL="0" indent="0">
              <a:buNone/>
            </a:pP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b="1" dirty="0">
                <a:solidFill>
                  <a:schemeClr val="tx1">
                    <a:lumMod val="85000"/>
                    <a:lumOff val="15000"/>
                  </a:schemeClr>
                </a:solidFill>
                <a:latin typeface="Times New Roman" panose="02020603050405020304" pitchFamily="18" charset="0"/>
                <a:cs typeface="Times New Roman" panose="02020603050405020304" pitchFamily="18" charset="0"/>
              </a:rPr>
              <a:t>Explanation</a:t>
            </a:r>
          </a:p>
          <a:p>
            <a:r>
              <a:rPr lang="en-US" dirty="0">
                <a:solidFill>
                  <a:schemeClr val="tx1">
                    <a:lumMod val="85000"/>
                    <a:lumOff val="15000"/>
                  </a:schemeClr>
                </a:solidFill>
                <a:latin typeface="Times New Roman" panose="02020603050405020304" pitchFamily="18" charset="0"/>
                <a:cs typeface="Times New Roman" panose="02020603050405020304" pitchFamily="18" charset="0"/>
              </a:rPr>
              <a:t>Appellate Tribunal is the highest judicial authority in the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matters of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tax. It consists of judicial as well as accountant members. </a:t>
            </a:r>
            <a:endParaRPr lang="en-US"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The</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members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are appointed by federal government. </a:t>
            </a:r>
            <a:endParaRPr lang="en-US"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The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decision of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the tribunal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on point of facts is final. However, In case of point of law </a:t>
            </a:r>
            <a:r>
              <a:rPr lang="en-US" dirty="0" smtClean="0">
                <a:solidFill>
                  <a:schemeClr val="tx1">
                    <a:lumMod val="85000"/>
                    <a:lumOff val="15000"/>
                  </a:schemeClr>
                </a:solidFill>
                <a:latin typeface="Times New Roman" panose="02020603050405020304" pitchFamily="18" charset="0"/>
                <a:cs typeface="Times New Roman" panose="02020603050405020304" pitchFamily="18" charset="0"/>
              </a:rPr>
              <a:t>the matter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may be referred to high court.</a:t>
            </a:r>
          </a:p>
        </p:txBody>
      </p:sp>
      <p:sp>
        <p:nvSpPr>
          <p:cNvPr id="4" name="Footer Placeholder 3"/>
          <p:cNvSpPr>
            <a:spLocks noGrp="1"/>
          </p:cNvSpPr>
          <p:nvPr>
            <p:ph type="ftr" sz="quarter" idx="11"/>
          </p:nvPr>
        </p:nvSpPr>
        <p:spPr>
          <a:xfrm>
            <a:off x="2523896" y="6244681"/>
            <a:ext cx="7619999" cy="365125"/>
          </a:xfrm>
        </p:spPr>
        <p:txBody>
          <a:bodyPr/>
          <a:lstStyle/>
          <a:p>
            <a:r>
              <a:rPr lang="en-US" smtClean="0"/>
              <a:t>Arranged By: Syed </a:t>
            </a:r>
            <a:r>
              <a:rPr lang="en-US" dirty="0" err="1" smtClean="0"/>
              <a:t>Hussnain</a:t>
            </a:r>
            <a:r>
              <a:rPr lang="en-US" dirty="0" smtClean="0"/>
              <a:t>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27196507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Approved Gratuity Fund {sec. 2(3)}</a:t>
            </a:r>
            <a:endParaRPr lang="en-US" dirty="0"/>
          </a:p>
        </p:txBody>
      </p:sp>
      <p:sp>
        <p:nvSpPr>
          <p:cNvPr id="3" name="Content Placeholder 2"/>
          <p:cNvSpPr>
            <a:spLocks noGrp="1"/>
          </p:cNvSpPr>
          <p:nvPr>
            <p:ph idx="1"/>
          </p:nvPr>
        </p:nvSpPr>
        <p:spPr>
          <a:xfrm>
            <a:off x="2116183" y="1415142"/>
            <a:ext cx="9797143" cy="5194664"/>
          </a:xfrm>
        </p:spPr>
        <p:txBody>
          <a:bodyPr>
            <a:normAutofit fontScale="92500" lnSpcReduction="20000"/>
          </a:bodyPr>
          <a:lstStyle/>
          <a:p>
            <a:pPr algn="just"/>
            <a:r>
              <a:rPr lang="en-US" dirty="0">
                <a:solidFill>
                  <a:schemeClr val="tx1">
                    <a:lumMod val="95000"/>
                    <a:lumOff val="5000"/>
                  </a:schemeClr>
                </a:solidFill>
                <a:latin typeface="Times New Roman" panose="02020603050405020304" pitchFamily="18" charset="0"/>
                <a:cs typeface="Times New Roman" panose="02020603050405020304" pitchFamily="18" charset="0"/>
              </a:rPr>
              <a:t>It means such a fund, which has been and continues to be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approved by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the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commissioner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of the Income tax under part of the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sixth schedule.</a:t>
            </a:r>
          </a:p>
          <a:p>
            <a:pPr marL="0" indent="0" algn="just">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Explanation</a:t>
            </a:r>
          </a:p>
          <a:p>
            <a:pPr algn="just"/>
            <a:r>
              <a:rPr lang="en-US" dirty="0">
                <a:solidFill>
                  <a:schemeClr val="tx1">
                    <a:lumMod val="95000"/>
                    <a:lumOff val="5000"/>
                  </a:schemeClr>
                </a:solidFill>
                <a:latin typeface="Times New Roman" panose="02020603050405020304" pitchFamily="18" charset="0"/>
                <a:cs typeface="Times New Roman" panose="02020603050405020304" pitchFamily="18" charset="0"/>
              </a:rPr>
              <a:t>In this definition Approved mean approved by Income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tax commissioner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in accordance with sixth schedule</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lgn="just">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Features</a:t>
            </a:r>
            <a:endParaRPr lang="en-US" b="1"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lgn="just">
              <a:buNone/>
            </a:pP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	I. Contribution: </a:t>
            </a:r>
          </a:p>
          <a:p>
            <a:pPr marL="0" indent="0" algn="just">
              <a:buNone/>
            </a:pP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It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is an amount continuously contributed by employer.</a:t>
            </a:r>
          </a:p>
          <a:p>
            <a:pPr marL="0" indent="0" algn="just">
              <a:buNone/>
            </a:pP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	II</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Purpose: </a:t>
            </a:r>
          </a:p>
          <a:p>
            <a:pPr marL="0" indent="0" algn="just">
              <a:buNone/>
            </a:pP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Old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age benefit to employees in the purpose for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maintenance of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this fund</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lgn="just">
              <a:buNone/>
            </a:pP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	III</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Payment: </a:t>
            </a:r>
          </a:p>
          <a:p>
            <a:pPr marL="0" indent="0" algn="just">
              <a:buNone/>
            </a:pP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An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amount paid in lump sum to employee at the time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of retirement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or in case of death to the family of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desired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person.</a:t>
            </a:r>
          </a:p>
          <a:p>
            <a:pPr marL="0" indent="0" algn="just">
              <a:buNone/>
            </a:pP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	IV</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Benefits to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employer: </a:t>
            </a:r>
          </a:p>
          <a:p>
            <a:pPr marL="0" indent="0" algn="just">
              <a:buNone/>
            </a:pP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If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this fund is approved by “CIT”* then it will be treated as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 business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expenditure by the employer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and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as a result of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this approved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profit will reduce and tax will be saved.</a:t>
            </a:r>
          </a:p>
        </p:txBody>
      </p:sp>
      <p:sp>
        <p:nvSpPr>
          <p:cNvPr id="4" name="Footer Placeholder 3"/>
          <p:cNvSpPr>
            <a:spLocks noGrp="1"/>
          </p:cNvSpPr>
          <p:nvPr>
            <p:ph type="ftr" sz="quarter" idx="11"/>
          </p:nvPr>
        </p:nvSpPr>
        <p:spPr>
          <a:xfrm>
            <a:off x="2592925" y="6244681"/>
            <a:ext cx="7619999" cy="365125"/>
          </a:xfrm>
        </p:spPr>
        <p:txBody>
          <a:bodyPr/>
          <a:lstStyle/>
          <a:p>
            <a:r>
              <a:rPr lang="en-US" dirty="0" smtClean="0"/>
              <a:t>Arranged By: Syed </a:t>
            </a:r>
            <a:r>
              <a:rPr lang="en-US" dirty="0" err="1" smtClean="0"/>
              <a:t>Hussnain</a:t>
            </a:r>
            <a:r>
              <a:rPr lang="en-US" dirty="0" smtClean="0"/>
              <a:t>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2625912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1846" y="519607"/>
            <a:ext cx="9620847" cy="1280890"/>
          </a:xfrm>
        </p:spPr>
        <p:txBody>
          <a:bodyPr/>
          <a:lstStyle/>
          <a:p>
            <a:r>
              <a:rPr lang="en-US" b="1" dirty="0"/>
              <a:t>Approved Superannuation Fund {Sec. 2(4)}</a:t>
            </a:r>
            <a:endParaRPr lang="en-US" dirty="0"/>
          </a:p>
        </p:txBody>
      </p:sp>
      <p:sp>
        <p:nvSpPr>
          <p:cNvPr id="3" name="Content Placeholder 2"/>
          <p:cNvSpPr>
            <a:spLocks noGrp="1"/>
          </p:cNvSpPr>
          <p:nvPr>
            <p:ph idx="1"/>
          </p:nvPr>
        </p:nvSpPr>
        <p:spPr>
          <a:xfrm>
            <a:off x="2313894" y="1800498"/>
            <a:ext cx="9258799" cy="3398520"/>
          </a:xfrm>
        </p:spPr>
        <p:txBody>
          <a:bodyPr>
            <a:normAutofit/>
          </a:bodyPr>
          <a:lstStyle/>
          <a:p>
            <a:r>
              <a:rPr lang="en-US" dirty="0">
                <a:solidFill>
                  <a:schemeClr val="tx1">
                    <a:lumMod val="95000"/>
                    <a:lumOff val="5000"/>
                  </a:schemeClr>
                </a:solidFill>
                <a:latin typeface="Times New Roman" panose="02020603050405020304" pitchFamily="18" charset="0"/>
                <a:cs typeface="Times New Roman" panose="02020603050405020304" pitchFamily="18" charset="0"/>
              </a:rPr>
              <a:t>It means fund approved by income tax commissioner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in accordance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with sixth schedule and maintained by organization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to benefit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their employees after retirement</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 </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Explanation</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Approved means approved by sixth schedule</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Superannuation fund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means fund maintained by government and private organization.</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Amount in this fund continuously contributed by employer. </a:t>
            </a:r>
            <a:endParaRPr lang="en-US"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If this fund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is approved by CIT then it will treated as business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expenditure and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as result of this approval profit will reduce tax.</a:t>
            </a:r>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35542972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039" y="545732"/>
            <a:ext cx="8911687" cy="1280890"/>
          </a:xfrm>
        </p:spPr>
        <p:txBody>
          <a:bodyPr/>
          <a:lstStyle/>
          <a:p>
            <a:r>
              <a:rPr lang="en-US" b="1" dirty="0"/>
              <a:t>Banking Company {Sec. 2(7)}</a:t>
            </a:r>
            <a:br>
              <a:rPr lang="en-US" b="1" dirty="0"/>
            </a:br>
            <a:endParaRPr lang="en-US" dirty="0"/>
          </a:p>
        </p:txBody>
      </p:sp>
      <p:sp>
        <p:nvSpPr>
          <p:cNvPr id="3" name="Content Placeholder 2"/>
          <p:cNvSpPr>
            <a:spLocks noGrp="1"/>
          </p:cNvSpPr>
          <p:nvPr>
            <p:ph idx="1"/>
          </p:nvPr>
        </p:nvSpPr>
        <p:spPr>
          <a:xfrm>
            <a:off x="2615338" y="1415143"/>
            <a:ext cx="8915400" cy="3953692"/>
          </a:xfrm>
        </p:spPr>
        <p:txBody>
          <a:bodyPr>
            <a:normAutofit/>
          </a:bodyPr>
          <a:lstStyle/>
          <a:p>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Banking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company has the same meaning in banking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companies ordinance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1982 and includes any body corporate formed by or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under any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law for the time being in force which transacts the business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of banking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in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Pakistan</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 </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Rate of tax</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Banking company pays tax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35 ( Tax Year 2021)</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smtClean="0"/>
              <a:t>Arranged By: Syed Hussnain Shah (University of Sargodha)</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30304093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234" y="441230"/>
            <a:ext cx="8911687" cy="1280890"/>
          </a:xfrm>
        </p:spPr>
        <p:txBody>
          <a:bodyPr/>
          <a:lstStyle/>
          <a:p>
            <a:r>
              <a:rPr lang="en-US" b="1" dirty="0"/>
              <a:t>Business {Sec. 2(9)}</a:t>
            </a:r>
            <a:endParaRPr lang="en-US" dirty="0"/>
          </a:p>
        </p:txBody>
      </p:sp>
      <p:sp>
        <p:nvSpPr>
          <p:cNvPr id="3" name="Content Placeholder 2"/>
          <p:cNvSpPr>
            <a:spLocks noGrp="1"/>
          </p:cNvSpPr>
          <p:nvPr>
            <p:ph idx="1"/>
          </p:nvPr>
        </p:nvSpPr>
        <p:spPr>
          <a:xfrm>
            <a:off x="2103120" y="1375955"/>
            <a:ext cx="9940834" cy="4828902"/>
          </a:xfrm>
        </p:spPr>
        <p:txBody>
          <a:bodyPr>
            <a:normAutofit/>
          </a:bodyPr>
          <a:lstStyle/>
          <a:p>
            <a:r>
              <a:rPr lang="en-US" dirty="0">
                <a:solidFill>
                  <a:schemeClr val="tx1">
                    <a:lumMod val="95000"/>
                    <a:lumOff val="5000"/>
                  </a:schemeClr>
                </a:solidFill>
                <a:latin typeface="Times New Roman" panose="02020603050405020304" pitchFamily="18" charset="0"/>
                <a:cs typeface="Times New Roman" panose="02020603050405020304" pitchFamily="18" charset="0"/>
              </a:rPr>
              <a:t>Business includes any trade, manufacture, profession, Employment</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or adventure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or concern in the nature of trade, commerce,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manufacture, profession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or Employment</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but doesn’t include payment</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Explanation</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Trade: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It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means buying goods and selling them to mass profit</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II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Commerce: </a:t>
            </a:r>
          </a:p>
          <a:p>
            <a:pPr marL="0" indent="0">
              <a:buNone/>
            </a:pP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Commerce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is a broad term and includes not only buying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and selling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but also the services, which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are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helpful in trade such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as marketing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and transportation etc.</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III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Manufacture: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It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means to work upon something by hand or by machine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in order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to turn it in to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some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thing different from what it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was before</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IV</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Profession: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If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any income is earned through manual skill controlled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by intellectual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skill is called profession. Such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as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income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of Professors</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Lawyers</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and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Accountants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etc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V</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latin typeface="Times New Roman" panose="02020603050405020304" pitchFamily="18" charset="0"/>
                <a:cs typeface="Times New Roman" panose="02020603050405020304" pitchFamily="18" charset="0"/>
              </a:rPr>
              <a:t>Employment: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It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mean ability of a person to do some particular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work generally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by the application of manual skills e.g.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singer, dancer</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broker and carpenter etc.</a:t>
            </a:r>
          </a:p>
        </p:txBody>
      </p:sp>
      <p:sp>
        <p:nvSpPr>
          <p:cNvPr id="4" name="Footer Placeholder 3"/>
          <p:cNvSpPr>
            <a:spLocks noGrp="1"/>
          </p:cNvSpPr>
          <p:nvPr>
            <p:ph type="ftr" sz="quarter" idx="11"/>
          </p:nvPr>
        </p:nvSpPr>
        <p:spPr/>
        <p:txBody>
          <a:bodyPr/>
          <a:lstStyle/>
          <a:p>
            <a:r>
              <a:rPr lang="en-US" smtClean="0"/>
              <a:t>Arranged By: Syed Hussnain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6976909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19" y="428167"/>
            <a:ext cx="9166361" cy="1280890"/>
          </a:xfrm>
        </p:spPr>
        <p:txBody>
          <a:bodyPr/>
          <a:lstStyle/>
          <a:p>
            <a:r>
              <a:rPr lang="en-US" b="1" dirty="0"/>
              <a:t>Capital Asset {Sec. 2(10)}</a:t>
            </a:r>
            <a:endParaRPr lang="en-US" dirty="0"/>
          </a:p>
        </p:txBody>
      </p:sp>
      <p:sp>
        <p:nvSpPr>
          <p:cNvPr id="3" name="Content Placeholder 2"/>
          <p:cNvSpPr>
            <a:spLocks noGrp="1"/>
          </p:cNvSpPr>
          <p:nvPr>
            <p:ph idx="1"/>
          </p:nvPr>
        </p:nvSpPr>
        <p:spPr>
          <a:xfrm>
            <a:off x="2197326" y="1297577"/>
            <a:ext cx="9193486" cy="4838231"/>
          </a:xfrm>
        </p:spPr>
        <p:txBody>
          <a:bodyPr>
            <a:normAutofit lnSpcReduction="10000"/>
          </a:bodyPr>
          <a:lstStyle/>
          <a:p>
            <a:r>
              <a:rPr lang="en-US" dirty="0">
                <a:solidFill>
                  <a:schemeClr val="tx1">
                    <a:lumMod val="95000"/>
                    <a:lumOff val="5000"/>
                  </a:schemeClr>
                </a:solidFill>
                <a:latin typeface="Times New Roman" panose="02020603050405020304" pitchFamily="18" charset="0"/>
                <a:cs typeface="Times New Roman" panose="02020603050405020304" pitchFamily="18" charset="0"/>
              </a:rPr>
              <a:t>Capital asset means property of any kind held by a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person possesses</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It is immaterial whether the property is connected with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his business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or not.</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However the following excluded from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definition</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The medicine available in medical stores for the purpose of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sale are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stock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in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trade and so excluded from the definition of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capital asset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Share possessed by a dealer of shares for the purpose of sales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are his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stock in trade but still they will be treated as his Capital Asset.</a:t>
            </a:r>
          </a:p>
          <a:p>
            <a:pPr marL="0" indent="0">
              <a:buNone/>
            </a:pPr>
            <a:r>
              <a:rPr lang="en-US" b="1"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Any property with respect to which the person is entitles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to depreciation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deduction or amortization deduction</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Explanation</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Any asset which a tax payer uses for the purpose of his business is entitled to depreciation in case of intangible assets used for the business purposes entitlement of amortization is present.</a:t>
            </a:r>
          </a:p>
          <a:p>
            <a:r>
              <a:rPr lang="en-US" dirty="0">
                <a:solidFill>
                  <a:schemeClr val="tx1">
                    <a:lumMod val="95000"/>
                    <a:lumOff val="5000"/>
                  </a:schemeClr>
                </a:solidFill>
                <a:latin typeface="Times New Roman" panose="02020603050405020304" pitchFamily="18" charset="0"/>
                <a:cs typeface="Times New Roman" panose="02020603050405020304" pitchFamily="18" charset="0"/>
              </a:rPr>
              <a:t> Such assets are not included in the definition of Capital Asset. </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e.g.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 car being used for business purpose or a trade mark purchased and being used by a business concern are not treated to be capital asset.</a:t>
            </a:r>
          </a:p>
          <a:p>
            <a:pPr marL="0" indent="0">
              <a:buNone/>
            </a:pPr>
            <a:endParaRPr lang="en-US"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Footer Placeholder 3"/>
          <p:cNvSpPr>
            <a:spLocks noGrp="1"/>
          </p:cNvSpPr>
          <p:nvPr>
            <p:ph type="ftr" sz="quarter" idx="11"/>
          </p:nvPr>
        </p:nvSpPr>
        <p:spPr/>
        <p:txBody>
          <a:bodyPr/>
          <a:lstStyle/>
          <a:p>
            <a:r>
              <a:rPr lang="en-US" dirty="0" smtClean="0"/>
              <a:t>Arranged By: Syed </a:t>
            </a:r>
            <a:r>
              <a:rPr lang="en-US" dirty="0" err="1" smtClean="0"/>
              <a:t>Hussnain</a:t>
            </a:r>
            <a:r>
              <a:rPr lang="en-US" dirty="0" smtClean="0"/>
              <a:t> Shah (University of Sargodha)</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68523258"/>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7505</TotalTime>
  <Words>1915</Words>
  <Application>Microsoft Office PowerPoint</Application>
  <PresentationFormat>Widescreen</PresentationFormat>
  <Paragraphs>260</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Century Gothic</vt:lpstr>
      <vt:lpstr>Times New Roman</vt:lpstr>
      <vt:lpstr>Wingdings 3</vt:lpstr>
      <vt:lpstr>Wisp</vt:lpstr>
      <vt:lpstr>PowerPoint Presentation</vt:lpstr>
      <vt:lpstr>BUSINESS TAXATION</vt:lpstr>
      <vt:lpstr>Accumulated Profits {sec. 2(1)}</vt:lpstr>
      <vt:lpstr>Appellate Tribunal {Sec. 2(2)}</vt:lpstr>
      <vt:lpstr>Approved Gratuity Fund {sec. 2(3)}</vt:lpstr>
      <vt:lpstr>Approved Superannuation Fund {Sec. 2(4)}</vt:lpstr>
      <vt:lpstr>Banking Company {Sec. 2(7)} </vt:lpstr>
      <vt:lpstr>Business {Sec. 2(9)}</vt:lpstr>
      <vt:lpstr>Capital Asset {Sec. 2(10)}</vt:lpstr>
      <vt:lpstr>PowerPoint Presentation</vt:lpstr>
      <vt:lpstr>Depreciable Asset {Sec. 2(17)}</vt:lpstr>
      <vt:lpstr>Dividend {Sec. 2(19)}</vt:lpstr>
      <vt:lpstr>PowerPoint Presentation</vt:lpstr>
      <vt:lpstr>PowerPoint Presentation</vt:lpstr>
      <vt:lpstr>Employment {Sec. 2(22)}</vt:lpstr>
      <vt:lpstr>Income {Sec. 2(29)} </vt:lpstr>
      <vt:lpstr>Person [Section 2(42)]  </vt:lpstr>
      <vt:lpstr>PowerPoint Presentation</vt:lpstr>
      <vt:lpstr>PowerPoint Presentation</vt:lpstr>
      <vt:lpstr>Total Income {10 &amp;11}</vt:lpstr>
      <vt:lpstr>Taxable Income [9]</vt:lpstr>
      <vt:lpstr>PowerPoint Presentation</vt:lpstr>
      <vt:lpstr>Taxpayer [2(66)]</vt:lpstr>
      <vt:lpstr>Tax year [74]</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TAXATION</dc:title>
  <dc:creator>Q c</dc:creator>
  <cp:lastModifiedBy>Q c</cp:lastModifiedBy>
  <cp:revision>45</cp:revision>
  <dcterms:created xsi:type="dcterms:W3CDTF">2020-10-23T08:22:18Z</dcterms:created>
  <dcterms:modified xsi:type="dcterms:W3CDTF">2020-11-24T12:44:04Z</dcterms:modified>
</cp:coreProperties>
</file>