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7" r:id="rId8"/>
    <p:sldId id="268"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 y="138"/>
      </p:cViewPr>
      <p:guideLst/>
    </p:cSldViewPr>
  </p:slideViewPr>
  <p:notesTextViewPr>
    <p:cViewPr>
      <p:scale>
        <a:sx n="1" d="1"/>
        <a:sy n="1" d="1"/>
      </p:scale>
      <p:origin x="0" y="0"/>
    </p:cViewPr>
  </p:notesTextViewPr>
  <p:sorterViewPr>
    <p:cViewPr>
      <p:scale>
        <a:sx n="100" d="100"/>
        <a:sy n="100" d="100"/>
      </p:scale>
      <p:origin x="0" y="-9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19A657-FD20-4DDE-AE79-5D1D92957FFB}"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A95B4-6DAD-47CA-B4D3-3AD49B514BD7}" type="slidenum">
              <a:rPr lang="en-US" smtClean="0"/>
              <a:t>‹#›</a:t>
            </a:fld>
            <a:endParaRPr lang="en-US"/>
          </a:p>
        </p:txBody>
      </p:sp>
    </p:spTree>
    <p:extLst>
      <p:ext uri="{BB962C8B-B14F-4D97-AF65-F5344CB8AC3E}">
        <p14:creationId xmlns:p14="http://schemas.microsoft.com/office/powerpoint/2010/main" val="726637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19A657-FD20-4DDE-AE79-5D1D92957FFB}"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A95B4-6DAD-47CA-B4D3-3AD49B514BD7}" type="slidenum">
              <a:rPr lang="en-US" smtClean="0"/>
              <a:t>‹#›</a:t>
            </a:fld>
            <a:endParaRPr lang="en-US"/>
          </a:p>
        </p:txBody>
      </p:sp>
    </p:spTree>
    <p:extLst>
      <p:ext uri="{BB962C8B-B14F-4D97-AF65-F5344CB8AC3E}">
        <p14:creationId xmlns:p14="http://schemas.microsoft.com/office/powerpoint/2010/main" val="2884195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19A657-FD20-4DDE-AE79-5D1D92957FFB}"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A95B4-6DAD-47CA-B4D3-3AD49B514BD7}" type="slidenum">
              <a:rPr lang="en-US" smtClean="0"/>
              <a:t>‹#›</a:t>
            </a:fld>
            <a:endParaRPr lang="en-US"/>
          </a:p>
        </p:txBody>
      </p:sp>
    </p:spTree>
    <p:extLst>
      <p:ext uri="{BB962C8B-B14F-4D97-AF65-F5344CB8AC3E}">
        <p14:creationId xmlns:p14="http://schemas.microsoft.com/office/powerpoint/2010/main" val="2798642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19A657-FD20-4DDE-AE79-5D1D92957FFB}"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A95B4-6DAD-47CA-B4D3-3AD49B514BD7}" type="slidenum">
              <a:rPr lang="en-US" smtClean="0"/>
              <a:t>‹#›</a:t>
            </a:fld>
            <a:endParaRPr lang="en-US"/>
          </a:p>
        </p:txBody>
      </p:sp>
    </p:spTree>
    <p:extLst>
      <p:ext uri="{BB962C8B-B14F-4D97-AF65-F5344CB8AC3E}">
        <p14:creationId xmlns:p14="http://schemas.microsoft.com/office/powerpoint/2010/main" val="1222033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19A657-FD20-4DDE-AE79-5D1D92957FFB}"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A95B4-6DAD-47CA-B4D3-3AD49B514BD7}" type="slidenum">
              <a:rPr lang="en-US" smtClean="0"/>
              <a:t>‹#›</a:t>
            </a:fld>
            <a:endParaRPr lang="en-US"/>
          </a:p>
        </p:txBody>
      </p:sp>
    </p:spTree>
    <p:extLst>
      <p:ext uri="{BB962C8B-B14F-4D97-AF65-F5344CB8AC3E}">
        <p14:creationId xmlns:p14="http://schemas.microsoft.com/office/powerpoint/2010/main" val="2325809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19A657-FD20-4DDE-AE79-5D1D92957FFB}"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8A95B4-6DAD-47CA-B4D3-3AD49B514BD7}" type="slidenum">
              <a:rPr lang="en-US" smtClean="0"/>
              <a:t>‹#›</a:t>
            </a:fld>
            <a:endParaRPr lang="en-US"/>
          </a:p>
        </p:txBody>
      </p:sp>
    </p:spTree>
    <p:extLst>
      <p:ext uri="{BB962C8B-B14F-4D97-AF65-F5344CB8AC3E}">
        <p14:creationId xmlns:p14="http://schemas.microsoft.com/office/powerpoint/2010/main" val="2560106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19A657-FD20-4DDE-AE79-5D1D92957FFB}" type="datetimeFigureOut">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8A95B4-6DAD-47CA-B4D3-3AD49B514BD7}" type="slidenum">
              <a:rPr lang="en-US" smtClean="0"/>
              <a:t>‹#›</a:t>
            </a:fld>
            <a:endParaRPr lang="en-US"/>
          </a:p>
        </p:txBody>
      </p:sp>
    </p:spTree>
    <p:extLst>
      <p:ext uri="{BB962C8B-B14F-4D97-AF65-F5344CB8AC3E}">
        <p14:creationId xmlns:p14="http://schemas.microsoft.com/office/powerpoint/2010/main" val="3797582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19A657-FD20-4DDE-AE79-5D1D92957FFB}" type="datetimeFigureOut">
              <a:rPr lang="en-US" smtClean="0"/>
              <a:t>11/23/2020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8A95B4-6DAD-47CA-B4D3-3AD49B514BD7}" type="slidenum">
              <a:rPr lang="en-US" smtClean="0"/>
              <a:t>‹#›</a:t>
            </a:fld>
            <a:endParaRPr lang="en-US"/>
          </a:p>
        </p:txBody>
      </p:sp>
    </p:spTree>
    <p:extLst>
      <p:ext uri="{BB962C8B-B14F-4D97-AF65-F5344CB8AC3E}">
        <p14:creationId xmlns:p14="http://schemas.microsoft.com/office/powerpoint/2010/main" val="326395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9A657-FD20-4DDE-AE79-5D1D92957FFB}" type="datetimeFigureOut">
              <a:rPr lang="en-US" smtClean="0"/>
              <a:t>11/23/2020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8A95B4-6DAD-47CA-B4D3-3AD49B514BD7}" type="slidenum">
              <a:rPr lang="en-US" smtClean="0"/>
              <a:t>‹#›</a:t>
            </a:fld>
            <a:endParaRPr lang="en-US"/>
          </a:p>
        </p:txBody>
      </p:sp>
    </p:spTree>
    <p:extLst>
      <p:ext uri="{BB962C8B-B14F-4D97-AF65-F5344CB8AC3E}">
        <p14:creationId xmlns:p14="http://schemas.microsoft.com/office/powerpoint/2010/main" val="4111584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19A657-FD20-4DDE-AE79-5D1D92957FFB}"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8A95B4-6DAD-47CA-B4D3-3AD49B514BD7}" type="slidenum">
              <a:rPr lang="en-US" smtClean="0"/>
              <a:t>‹#›</a:t>
            </a:fld>
            <a:endParaRPr lang="en-US"/>
          </a:p>
        </p:txBody>
      </p:sp>
    </p:spTree>
    <p:extLst>
      <p:ext uri="{BB962C8B-B14F-4D97-AF65-F5344CB8AC3E}">
        <p14:creationId xmlns:p14="http://schemas.microsoft.com/office/powerpoint/2010/main" val="1593166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19A657-FD20-4DDE-AE79-5D1D92957FFB}"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8A95B4-6DAD-47CA-B4D3-3AD49B514BD7}" type="slidenum">
              <a:rPr lang="en-US" smtClean="0"/>
              <a:t>‹#›</a:t>
            </a:fld>
            <a:endParaRPr lang="en-US"/>
          </a:p>
        </p:txBody>
      </p:sp>
    </p:spTree>
    <p:extLst>
      <p:ext uri="{BB962C8B-B14F-4D97-AF65-F5344CB8AC3E}">
        <p14:creationId xmlns:p14="http://schemas.microsoft.com/office/powerpoint/2010/main" val="3585743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9A657-FD20-4DDE-AE79-5D1D92957FFB}" type="datetimeFigureOut">
              <a:rPr lang="en-US" smtClean="0"/>
              <a:t>11/23/2020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8A95B4-6DAD-47CA-B4D3-3AD49B514BD7}" type="slidenum">
              <a:rPr lang="en-US" smtClean="0"/>
              <a:t>‹#›</a:t>
            </a:fld>
            <a:endParaRPr lang="en-US"/>
          </a:p>
        </p:txBody>
      </p:sp>
    </p:spTree>
    <p:extLst>
      <p:ext uri="{BB962C8B-B14F-4D97-AF65-F5344CB8AC3E}">
        <p14:creationId xmlns:p14="http://schemas.microsoft.com/office/powerpoint/2010/main" val="920767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0056" y="362509"/>
            <a:ext cx="9144000" cy="2387600"/>
          </a:xfrm>
        </p:spPr>
        <p:txBody>
          <a:bodyPr/>
          <a:lstStyle/>
          <a:p>
            <a:r>
              <a:rPr lang="en-US" sz="8000" dirty="0" smtClean="0"/>
              <a:t>C</a:t>
            </a:r>
            <a:r>
              <a:rPr lang="en-US" dirty="0" smtClean="0"/>
              <a:t>omponents(</a:t>
            </a:r>
            <a:r>
              <a:rPr lang="en-US" altLang="en-US" sz="8800" dirty="0" smtClean="0">
                <a:solidFill>
                  <a:srgbClr val="333333"/>
                </a:solidFill>
                <a:latin typeface="Open Sans"/>
              </a:rPr>
              <a:t>c</a:t>
            </a:r>
            <a:r>
              <a:rPr lang="en-US" altLang="en-US" dirty="0" smtClean="0">
                <a:solidFill>
                  <a:srgbClr val="333333"/>
                </a:solidFill>
                <a:latin typeface="Open Sans"/>
              </a:rPr>
              <a:t>ontinuing</a:t>
            </a:r>
            <a:r>
              <a:rPr lang="en-US" dirty="0" smtClean="0"/>
              <a:t>)</a:t>
            </a:r>
            <a:endParaRPr lang="en-US" dirty="0"/>
          </a:p>
        </p:txBody>
      </p:sp>
    </p:spTree>
    <p:extLst>
      <p:ext uri="{BB962C8B-B14F-4D97-AF65-F5344CB8AC3E}">
        <p14:creationId xmlns:p14="http://schemas.microsoft.com/office/powerpoint/2010/main" val="382737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319323" y="2083039"/>
            <a:ext cx="5517583"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333333"/>
                </a:solidFill>
                <a:effectLst/>
                <a:latin typeface="Open Sans"/>
              </a:rPr>
              <a:t>Mouse(Basic parts):</a:t>
            </a:r>
            <a:endParaRPr kumimoji="0" lang="en-US"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333333"/>
                </a:solidFill>
                <a:effectLst/>
                <a:latin typeface="Open Sans"/>
              </a:rPr>
              <a:t>A mouse typically has two buttons: a primary button (usually the left button) and a secondary button (usually the right button).The primary button is the one you will use most often. Most mice also include a scroll wheel between the buttons to help you</a:t>
            </a:r>
            <a:r>
              <a:rPr kumimoji="0" lang="en-US" altLang="en-US" sz="1600" b="0" i="0" u="none" strike="noStrike" cap="none" normalizeH="0" dirty="0" smtClean="0">
                <a:ln>
                  <a:noFill/>
                </a:ln>
                <a:solidFill>
                  <a:srgbClr val="333333"/>
                </a:solidFill>
                <a:effectLst/>
                <a:latin typeface="Open Sans"/>
              </a:rPr>
              <a:t> </a:t>
            </a:r>
            <a:r>
              <a:rPr kumimoji="0" lang="en-US" altLang="en-US" sz="1600" b="0" i="0" u="none" strike="noStrike" cap="none" normalizeH="0" baseline="0" dirty="0" smtClean="0">
                <a:ln>
                  <a:noFill/>
                </a:ln>
                <a:solidFill>
                  <a:srgbClr val="333333"/>
                </a:solidFill>
                <a:effectLst/>
                <a:latin typeface="Open Sans"/>
              </a:rPr>
              <a:t>scroll through documents and Web Pages more easily. On some mice, the scroll wheel can be pressed to act as a third button.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333333"/>
                </a:solidFill>
                <a:effectLst/>
                <a:latin typeface="Open Sans"/>
              </a:rPr>
              <a:t>Advanced mice might have additional buttons that can perform other functions.</a:t>
            </a:r>
            <a:r>
              <a:rPr kumimoji="0" lang="en-US" altLang="en-US" sz="1200" b="0" i="0" u="none" strike="noStrike" cap="none" normalizeH="0" baseline="0" dirty="0" smtClean="0">
                <a:ln>
                  <a:noFill/>
                </a:ln>
                <a:solidFill>
                  <a:srgbClr val="333333"/>
                </a:solidFill>
                <a:effectLst/>
                <a:latin typeface="Open Sans"/>
              </a:rPr>
              <a:t/>
            </a:r>
            <a:br>
              <a:rPr kumimoji="0" lang="en-US" altLang="en-US" sz="1200" b="0" i="0" u="none" strike="noStrike" cap="none" normalizeH="0" baseline="0" dirty="0" smtClean="0">
                <a:ln>
                  <a:noFill/>
                </a:ln>
                <a:solidFill>
                  <a:srgbClr val="333333"/>
                </a:solidFill>
                <a:effectLst/>
                <a:latin typeface="Open Sans"/>
              </a:rPr>
            </a:br>
            <a:r>
              <a:rPr kumimoji="0" lang="en-US" altLang="en-US" sz="1200" b="0" i="0" u="none" strike="noStrike" cap="none" normalizeH="0" baseline="0" dirty="0" smtClean="0">
                <a:ln>
                  <a:noFill/>
                </a:ln>
                <a:solidFill>
                  <a:srgbClr val="333333"/>
                </a:solidFill>
                <a:effectLst/>
                <a:latin typeface="Open Sans"/>
              </a:rPr>
              <a:t/>
            </a:r>
            <a:br>
              <a:rPr kumimoji="0" lang="en-US" altLang="en-US" sz="1200" b="0" i="0" u="none" strike="noStrike" cap="none" normalizeH="0" baseline="0" dirty="0" smtClean="0">
                <a:ln>
                  <a:noFill/>
                </a:ln>
                <a:solidFill>
                  <a:srgbClr val="333333"/>
                </a:solidFill>
                <a:effectLst/>
                <a:latin typeface="Open Sans"/>
              </a:rPr>
            </a:br>
            <a:r>
              <a:rPr kumimoji="0" lang="en-US" altLang="en-US" sz="1200" b="0" i="0" u="none" strike="noStrike" cap="none" normalizeH="0" baseline="0" dirty="0" smtClean="0">
                <a:ln>
                  <a:noFill/>
                </a:ln>
                <a:solidFill>
                  <a:srgbClr val="333333"/>
                </a:solidFill>
                <a:effectLst/>
                <a:latin typeface="Open Sans"/>
              </a:rPr>
              <a:t>  </a:t>
            </a:r>
            <a:r>
              <a:rPr kumimoji="0" lang="en-US" altLang="en-US" sz="24000" b="0" i="0" u="none" strike="noStrike" cap="none" normalizeH="0" baseline="0" dirty="0" smtClean="0">
                <a:ln>
                  <a:noFill/>
                </a:ln>
                <a:solidFill>
                  <a:srgbClr val="333333"/>
                </a:solidFill>
                <a:effectLst/>
                <a:latin typeface="Open Sans"/>
              </a:rPr>
              <a:t/>
            </a:r>
            <a:br>
              <a:rPr kumimoji="0" lang="en-US" altLang="en-US" sz="24000" b="0" i="0" u="none" strike="noStrike" cap="none" normalizeH="0" baseline="0" dirty="0" smtClean="0">
                <a:ln>
                  <a:noFill/>
                </a:ln>
                <a:solidFill>
                  <a:srgbClr val="333333"/>
                </a:solidFill>
                <a:effectLst/>
                <a:latin typeface="Open Sans"/>
              </a:rPr>
            </a:br>
            <a:endParaRPr kumimoji="0" lang="en-US" altLang="en-US" sz="1200" b="0" i="0" u="none" strike="noStrike" cap="none" normalizeH="0" baseline="0" dirty="0" smtClean="0">
              <a:ln>
                <a:noFill/>
              </a:ln>
              <a:solidFill>
                <a:srgbClr val="333333"/>
              </a:solidFill>
              <a:effectLst/>
              <a:latin typeface="Open Sans"/>
            </a:endParaRPr>
          </a:p>
        </p:txBody>
      </p:sp>
      <p:pic>
        <p:nvPicPr>
          <p:cNvPr id="1026" name="Picture 2" descr="Image result for computer mouse par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53548" y="2340616"/>
            <a:ext cx="5824914" cy="38832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141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214" y="274825"/>
            <a:ext cx="11320529" cy="3693319"/>
          </a:xfrm>
          <a:prstGeom prst="rect">
            <a:avLst/>
          </a:prstGeom>
        </p:spPr>
        <p:txBody>
          <a:bodyPr wrap="square">
            <a:spAutoFit/>
          </a:bodyPr>
          <a:lstStyle/>
          <a:p>
            <a:r>
              <a:rPr lang="en-US" b="0" i="0" dirty="0" smtClean="0">
                <a:solidFill>
                  <a:srgbClr val="333333"/>
                </a:solidFill>
                <a:effectLst/>
                <a:latin typeface="Open Sans"/>
              </a:rPr>
              <a:t>Most </a:t>
            </a:r>
            <a:r>
              <a:rPr lang="en-US" b="1" i="0" dirty="0" smtClean="0">
                <a:solidFill>
                  <a:srgbClr val="333333"/>
                </a:solidFill>
                <a:effectLst/>
                <a:latin typeface="Open Sans"/>
              </a:rPr>
              <a:t>mouse actions</a:t>
            </a:r>
            <a:r>
              <a:rPr lang="en-US" b="0" i="0" dirty="0" smtClean="0">
                <a:solidFill>
                  <a:srgbClr val="333333"/>
                </a:solidFill>
                <a:effectLst/>
                <a:latin typeface="Open Sans"/>
              </a:rPr>
              <a:t> combine pointing with pressing one of the mouse buttons. There are four basic ways to use your mouse buttons: clicking, double-clicking, right-clicking, and dragging.</a:t>
            </a:r>
          </a:p>
          <a:p>
            <a:endParaRPr lang="en-US" b="0" i="0" dirty="0" smtClean="0">
              <a:solidFill>
                <a:srgbClr val="333333"/>
              </a:solidFill>
              <a:effectLst/>
              <a:latin typeface="Open Sans"/>
            </a:endParaRPr>
          </a:p>
          <a:p>
            <a:r>
              <a:rPr lang="en-US" b="1" i="0" dirty="0" smtClean="0">
                <a:solidFill>
                  <a:srgbClr val="333333"/>
                </a:solidFill>
                <a:effectLst/>
                <a:latin typeface="Open Sans"/>
              </a:rPr>
              <a:t>Clicking (single-clicking)</a:t>
            </a:r>
            <a:endParaRPr lang="en-US" b="0" i="0" dirty="0" smtClean="0">
              <a:solidFill>
                <a:srgbClr val="333333"/>
              </a:solidFill>
              <a:effectLst/>
              <a:latin typeface="Open Sans"/>
            </a:endParaRPr>
          </a:p>
          <a:p>
            <a:r>
              <a:rPr lang="en-US" b="0" i="0" dirty="0" smtClean="0">
                <a:solidFill>
                  <a:srgbClr val="333333"/>
                </a:solidFill>
                <a:effectLst/>
                <a:latin typeface="Open Sans"/>
              </a:rPr>
              <a:t>To click an item, point to the item on the screen, and then press and release the primary button (usually the left button).</a:t>
            </a:r>
          </a:p>
          <a:p>
            <a:r>
              <a:rPr lang="en-US" b="0" i="0" dirty="0" smtClean="0">
                <a:solidFill>
                  <a:srgbClr val="333333"/>
                </a:solidFill>
                <a:effectLst/>
                <a:latin typeface="Open Sans"/>
              </a:rPr>
              <a:t>Clicking is most often used to select (mark) an item or open a menu. This is sometimes called single-clicking or left-clicking.</a:t>
            </a:r>
          </a:p>
          <a:p>
            <a:r>
              <a:rPr lang="en-US" b="1" i="0" dirty="0" smtClean="0">
                <a:solidFill>
                  <a:srgbClr val="333333"/>
                </a:solidFill>
                <a:effectLst/>
                <a:latin typeface="Open Sans"/>
              </a:rPr>
              <a:t>Double-clicking</a:t>
            </a:r>
            <a:endParaRPr lang="en-US" b="0" i="0" dirty="0" smtClean="0">
              <a:solidFill>
                <a:srgbClr val="333333"/>
              </a:solidFill>
              <a:effectLst/>
              <a:latin typeface="Open Sans"/>
            </a:endParaRPr>
          </a:p>
          <a:p>
            <a:r>
              <a:rPr lang="en-US" b="0" i="0" dirty="0" smtClean="0">
                <a:solidFill>
                  <a:srgbClr val="333333"/>
                </a:solidFill>
                <a:effectLst/>
                <a:latin typeface="Open Sans"/>
              </a:rPr>
              <a:t>To double-click an item, point to the item on the screen, and then click twice quickly. If the two clicks are spaced too far apart, they might be interpreted as two individual clicks rather than as one double-click.</a:t>
            </a:r>
          </a:p>
          <a:p>
            <a:r>
              <a:rPr lang="en-US" b="0" i="0" dirty="0" smtClean="0">
                <a:solidFill>
                  <a:srgbClr val="333333"/>
                </a:solidFill>
                <a:effectLst/>
                <a:latin typeface="Open Sans"/>
              </a:rPr>
              <a:t>Double-clicking is most often used to open items on your desktop. For example, you can start a program or open a folder by double-clicking its icon on the desktop.</a:t>
            </a:r>
            <a:endParaRPr lang="en-US" b="0" i="0" dirty="0">
              <a:solidFill>
                <a:srgbClr val="333333"/>
              </a:solidFill>
              <a:effectLst/>
              <a:latin typeface="Open Sans"/>
            </a:endParaRPr>
          </a:p>
        </p:txBody>
      </p:sp>
      <p:sp>
        <p:nvSpPr>
          <p:cNvPr id="3" name="Rectangle 2"/>
          <p:cNvSpPr/>
          <p:nvPr/>
        </p:nvSpPr>
        <p:spPr>
          <a:xfrm>
            <a:off x="296214" y="3968144"/>
            <a:ext cx="11320529" cy="2031325"/>
          </a:xfrm>
          <a:prstGeom prst="rect">
            <a:avLst/>
          </a:prstGeom>
        </p:spPr>
        <p:txBody>
          <a:bodyPr wrap="square">
            <a:spAutoFit/>
          </a:bodyPr>
          <a:lstStyle/>
          <a:p>
            <a:r>
              <a:rPr lang="en-US" b="1" i="0" dirty="0" smtClean="0">
                <a:solidFill>
                  <a:srgbClr val="333333"/>
                </a:solidFill>
                <a:effectLst/>
                <a:latin typeface="Open Sans"/>
              </a:rPr>
              <a:t>Right-clicking</a:t>
            </a:r>
            <a:endParaRPr lang="en-US" b="0" i="0" dirty="0" smtClean="0">
              <a:solidFill>
                <a:srgbClr val="333333"/>
              </a:solidFill>
              <a:effectLst/>
              <a:latin typeface="Open Sans"/>
            </a:endParaRPr>
          </a:p>
          <a:p>
            <a:r>
              <a:rPr lang="en-US" b="0" i="0" dirty="0" smtClean="0">
                <a:solidFill>
                  <a:srgbClr val="333333"/>
                </a:solidFill>
                <a:effectLst/>
                <a:latin typeface="Open Sans"/>
              </a:rPr>
              <a:t>To right-click an item, point to the item on the screen, and then press and release the secondary button (usually the right button).</a:t>
            </a:r>
          </a:p>
          <a:p>
            <a:r>
              <a:rPr lang="en-US" b="0" i="0" dirty="0" smtClean="0">
                <a:solidFill>
                  <a:srgbClr val="333333"/>
                </a:solidFill>
                <a:effectLst/>
                <a:latin typeface="Open Sans"/>
              </a:rPr>
              <a:t>Right-clicking an item usually displays a list of things you can do with the item. For example, when you right-click the Recycle Bin on your desktop, Windows displays a menu allowing you to open it, empty it, delete it, or see its properties. If you are unsure of what to do with something, right-click it.</a:t>
            </a:r>
            <a:br>
              <a:rPr lang="en-US" b="0" i="0" dirty="0" smtClean="0">
                <a:solidFill>
                  <a:srgbClr val="333333"/>
                </a:solidFill>
                <a:effectLst/>
                <a:latin typeface="Open Sans"/>
              </a:rPr>
            </a:br>
            <a:endParaRPr lang="en-US" b="0" i="0" dirty="0">
              <a:solidFill>
                <a:srgbClr val="333333"/>
              </a:solidFill>
              <a:effectLst/>
              <a:latin typeface="Open Sans"/>
            </a:endParaRPr>
          </a:p>
        </p:txBody>
      </p:sp>
    </p:spTree>
    <p:extLst>
      <p:ext uri="{BB962C8B-B14F-4D97-AF65-F5344CB8AC3E}">
        <p14:creationId xmlns:p14="http://schemas.microsoft.com/office/powerpoint/2010/main" val="3359553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769" y="346381"/>
            <a:ext cx="11762704" cy="923330"/>
          </a:xfrm>
          <a:prstGeom prst="rect">
            <a:avLst/>
          </a:prstGeom>
        </p:spPr>
        <p:txBody>
          <a:bodyPr wrap="square">
            <a:spAutoFit/>
          </a:bodyPr>
          <a:lstStyle/>
          <a:p>
            <a:r>
              <a:rPr lang="en-US" b="1" i="0" dirty="0" smtClean="0">
                <a:solidFill>
                  <a:srgbClr val="333333"/>
                </a:solidFill>
                <a:effectLst/>
                <a:latin typeface="Open Sans"/>
              </a:rPr>
              <a:t>C) SCANNING DEVICES</a:t>
            </a:r>
            <a:br>
              <a:rPr lang="en-US" b="1" i="0" dirty="0" smtClean="0">
                <a:solidFill>
                  <a:srgbClr val="333333"/>
                </a:solidFill>
                <a:effectLst/>
                <a:latin typeface="Open Sans"/>
              </a:rPr>
            </a:br>
            <a:r>
              <a:rPr lang="en-US" b="0" i="0" dirty="0" smtClean="0">
                <a:solidFill>
                  <a:srgbClr val="333333"/>
                </a:solidFill>
                <a:effectLst/>
                <a:latin typeface="Open Sans"/>
              </a:rPr>
              <a:t>Are devices that capture an object or a document directly from the source. They are </a:t>
            </a:r>
            <a:r>
              <a:rPr lang="en-US" b="0" i="0" dirty="0" err="1" smtClean="0">
                <a:solidFill>
                  <a:srgbClr val="333333"/>
                </a:solidFill>
                <a:effectLst/>
                <a:latin typeface="Open Sans"/>
              </a:rPr>
              <a:t>classifie</a:t>
            </a:r>
            <a:r>
              <a:rPr lang="en-US" b="0" i="0" dirty="0" smtClean="0">
                <a:solidFill>
                  <a:srgbClr val="333333"/>
                </a:solidFill>
                <a:effectLst/>
                <a:latin typeface="Open Sans"/>
              </a:rPr>
              <a:t> according to the technology used to capture data e.g. Scanners and Document readers</a:t>
            </a:r>
            <a:r>
              <a:rPr lang="en-US" b="1" i="0" dirty="0" smtClean="0">
                <a:solidFill>
                  <a:srgbClr val="333333"/>
                </a:solidFill>
                <a:effectLst/>
                <a:latin typeface="Open Sans"/>
              </a:rPr>
              <a:t>.</a:t>
            </a:r>
            <a:endParaRPr lang="en-US" dirty="0"/>
          </a:p>
        </p:txBody>
      </p:sp>
      <p:sp>
        <p:nvSpPr>
          <p:cNvPr id="3" name="Rectangle 2"/>
          <p:cNvSpPr/>
          <p:nvPr/>
        </p:nvSpPr>
        <p:spPr>
          <a:xfrm>
            <a:off x="201768" y="1450797"/>
            <a:ext cx="11530885" cy="923330"/>
          </a:xfrm>
          <a:prstGeom prst="rect">
            <a:avLst/>
          </a:prstGeom>
        </p:spPr>
        <p:txBody>
          <a:bodyPr wrap="square">
            <a:spAutoFit/>
          </a:bodyPr>
          <a:lstStyle/>
          <a:p>
            <a:r>
              <a:rPr lang="en-US" b="1" i="0" dirty="0" err="1" smtClean="0">
                <a:solidFill>
                  <a:srgbClr val="333333"/>
                </a:solidFill>
                <a:effectLst/>
                <a:latin typeface="Open Sans"/>
              </a:rPr>
              <a:t>i</a:t>
            </a:r>
            <a:r>
              <a:rPr lang="en-US" b="1" i="0" dirty="0" smtClean="0">
                <a:solidFill>
                  <a:srgbClr val="333333"/>
                </a:solidFill>
                <a:effectLst/>
                <a:latin typeface="Open Sans"/>
              </a:rPr>
              <a:t>) Scanners</a:t>
            </a:r>
            <a:br>
              <a:rPr lang="en-US" b="1" i="0" dirty="0" smtClean="0">
                <a:solidFill>
                  <a:srgbClr val="333333"/>
                </a:solidFill>
                <a:effectLst/>
                <a:latin typeface="Open Sans"/>
              </a:rPr>
            </a:br>
            <a:r>
              <a:rPr lang="en-US" b="0" i="0" dirty="0" smtClean="0">
                <a:solidFill>
                  <a:srgbClr val="333333"/>
                </a:solidFill>
                <a:effectLst/>
                <a:latin typeface="Open Sans"/>
              </a:rPr>
              <a:t>Used to capture a source document and converts it into an electronic</a:t>
            </a:r>
            <a:r>
              <a:rPr lang="en-US" b="1" i="0" dirty="0" smtClean="0">
                <a:solidFill>
                  <a:srgbClr val="333333"/>
                </a:solidFill>
                <a:effectLst/>
                <a:latin typeface="Open Sans"/>
              </a:rPr>
              <a:t> f</a:t>
            </a:r>
            <a:r>
              <a:rPr lang="en-US" b="0" i="0" dirty="0" smtClean="0">
                <a:solidFill>
                  <a:srgbClr val="333333"/>
                </a:solidFill>
                <a:effectLst/>
                <a:latin typeface="Open Sans"/>
              </a:rPr>
              <a:t>orm.</a:t>
            </a:r>
            <a:r>
              <a:rPr lang="en-US" dirty="0" smtClean="0"/>
              <a:t/>
            </a:r>
            <a:br>
              <a:rPr lang="en-US" dirty="0" smtClean="0"/>
            </a:br>
            <a:r>
              <a:rPr lang="en-US" b="0" i="0" dirty="0" smtClean="0">
                <a:solidFill>
                  <a:srgbClr val="333333"/>
                </a:solidFill>
                <a:effectLst/>
                <a:latin typeface="Open Sans"/>
              </a:rPr>
              <a:t>Example are - </a:t>
            </a:r>
            <a:r>
              <a:rPr lang="en-US" b="0" i="0" dirty="0" err="1" smtClean="0">
                <a:solidFill>
                  <a:srgbClr val="333333"/>
                </a:solidFill>
                <a:effectLst/>
                <a:latin typeface="Open Sans"/>
              </a:rPr>
              <a:t>FlatBed</a:t>
            </a:r>
            <a:r>
              <a:rPr lang="en-US" b="0" i="0" dirty="0" smtClean="0">
                <a:solidFill>
                  <a:srgbClr val="333333"/>
                </a:solidFill>
                <a:effectLst/>
                <a:latin typeface="Open Sans"/>
              </a:rPr>
              <a:t> and </a:t>
            </a:r>
            <a:r>
              <a:rPr lang="en-US" b="0" i="0" dirty="0" err="1" smtClean="0">
                <a:solidFill>
                  <a:srgbClr val="333333"/>
                </a:solidFill>
                <a:effectLst/>
                <a:latin typeface="Open Sans"/>
              </a:rPr>
              <a:t>HandHeld</a:t>
            </a:r>
            <a:r>
              <a:rPr lang="en-US" b="0" i="0" dirty="0" smtClean="0">
                <a:solidFill>
                  <a:srgbClr val="333333"/>
                </a:solidFill>
                <a:effectLst/>
                <a:latin typeface="Open Sans"/>
              </a:rPr>
              <a:t> scanners</a:t>
            </a:r>
            <a:r>
              <a:rPr lang="en-US" b="1" i="0" dirty="0" smtClean="0">
                <a:solidFill>
                  <a:srgbClr val="333333"/>
                </a:solidFill>
                <a:effectLst/>
                <a:latin typeface="Open Sans"/>
              </a:rPr>
              <a:t>.</a:t>
            </a:r>
            <a:endParaRPr lang="en-US" dirty="0"/>
          </a:p>
        </p:txBody>
      </p:sp>
      <p:pic>
        <p:nvPicPr>
          <p:cNvPr id="2050"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8769" y="2555213"/>
            <a:ext cx="5240673" cy="3930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154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Image result for optical mark reader"/>
          <p:cNvSpPr>
            <a:spLocks noChangeAspect="1" noChangeArrowheads="1"/>
          </p:cNvSpPr>
          <p:nvPr/>
        </p:nvSpPr>
        <p:spPr bwMode="auto">
          <a:xfrm>
            <a:off x="3292475" y="3587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p:cNvSpPr/>
          <p:nvPr/>
        </p:nvSpPr>
        <p:spPr>
          <a:xfrm>
            <a:off x="270456" y="294243"/>
            <a:ext cx="2274982" cy="369332"/>
          </a:xfrm>
          <a:prstGeom prst="rect">
            <a:avLst/>
          </a:prstGeom>
        </p:spPr>
        <p:txBody>
          <a:bodyPr wrap="none">
            <a:spAutoFit/>
          </a:bodyPr>
          <a:lstStyle/>
          <a:p>
            <a:r>
              <a:rPr lang="en-US" b="1" i="0" dirty="0" smtClean="0">
                <a:solidFill>
                  <a:srgbClr val="333333"/>
                </a:solidFill>
                <a:effectLst/>
                <a:latin typeface="Open Sans"/>
              </a:rPr>
              <a:t>ii) Barcode readers</a:t>
            </a:r>
            <a:endParaRPr lang="en-US" dirty="0"/>
          </a:p>
        </p:txBody>
      </p:sp>
      <p:pic>
        <p:nvPicPr>
          <p:cNvPr id="3076" name="Picture 4" descr="Image result for optical character read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44875" y="2593668"/>
            <a:ext cx="1901097" cy="117036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8555" y="2224336"/>
            <a:ext cx="3416320" cy="369332"/>
          </a:xfrm>
          <a:prstGeom prst="rect">
            <a:avLst/>
          </a:prstGeom>
        </p:spPr>
        <p:txBody>
          <a:bodyPr wrap="none">
            <a:spAutoFit/>
          </a:bodyPr>
          <a:lstStyle/>
          <a:p>
            <a:r>
              <a:rPr lang="en-US" b="1" i="0" dirty="0" smtClean="0">
                <a:solidFill>
                  <a:srgbClr val="333333"/>
                </a:solidFill>
                <a:effectLst/>
                <a:latin typeface="Open Sans"/>
              </a:rPr>
              <a:t>iii) Optical Character Readers</a:t>
            </a:r>
            <a:endParaRPr lang="en-US" dirty="0"/>
          </a:p>
        </p:txBody>
      </p:sp>
      <p:pic>
        <p:nvPicPr>
          <p:cNvPr id="3078" name="Picture 6" descr="NISHICA Laser Barcode Scanner, Handheld - Buy Online in Pakistan at  Desertc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44577" y="41592"/>
            <a:ext cx="2101395" cy="210139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8555" y="3978838"/>
            <a:ext cx="5473522" cy="1477328"/>
          </a:xfrm>
          <a:prstGeom prst="rect">
            <a:avLst/>
          </a:prstGeom>
        </p:spPr>
        <p:txBody>
          <a:bodyPr wrap="square">
            <a:spAutoFit/>
          </a:bodyPr>
          <a:lstStyle/>
          <a:p>
            <a:r>
              <a:rPr lang="en-US" b="1" i="0" dirty="0" smtClean="0">
                <a:solidFill>
                  <a:srgbClr val="333333"/>
                </a:solidFill>
                <a:effectLst/>
                <a:latin typeface="Open Sans"/>
              </a:rPr>
              <a:t>b) Magnetic Readers</a:t>
            </a:r>
            <a:br>
              <a:rPr lang="en-US" b="1" i="0" dirty="0" smtClean="0">
                <a:solidFill>
                  <a:srgbClr val="333333"/>
                </a:solidFill>
                <a:effectLst/>
                <a:latin typeface="Open Sans"/>
              </a:rPr>
            </a:br>
            <a:r>
              <a:rPr lang="en-US" b="0" i="0" dirty="0" smtClean="0">
                <a:solidFill>
                  <a:srgbClr val="333333"/>
                </a:solidFill>
                <a:effectLst/>
                <a:latin typeface="Open Sans"/>
              </a:rPr>
              <a:t>Reads data using magnetic ink.t uses principle of magnetism to sense data which have been written using magnetized ink.</a:t>
            </a:r>
            <a:r>
              <a:rPr lang="en-US" b="1" i="0" dirty="0" smtClean="0">
                <a:solidFill>
                  <a:srgbClr val="333333"/>
                </a:solidFill>
                <a:effectLst/>
                <a:latin typeface="Open Sans"/>
              </a:rPr>
              <a:t/>
            </a:r>
            <a:br>
              <a:rPr lang="en-US" b="1" i="0" dirty="0" smtClean="0">
                <a:solidFill>
                  <a:srgbClr val="333333"/>
                </a:solidFill>
                <a:effectLst/>
                <a:latin typeface="Open Sans"/>
              </a:rPr>
            </a:br>
            <a:endParaRPr lang="en-US" dirty="0"/>
          </a:p>
        </p:txBody>
      </p:sp>
      <p:pic>
        <p:nvPicPr>
          <p:cNvPr id="10" name="Picture 2" descr="Image result for magnetic ink character recogni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4577" y="4939818"/>
            <a:ext cx="2317168" cy="1737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4684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666" y="101317"/>
            <a:ext cx="11603865" cy="2646878"/>
          </a:xfrm>
          <a:prstGeom prst="rect">
            <a:avLst/>
          </a:prstGeom>
        </p:spPr>
        <p:txBody>
          <a:bodyPr wrap="square">
            <a:spAutoFit/>
          </a:bodyPr>
          <a:lstStyle/>
          <a:p>
            <a:r>
              <a:rPr lang="en-US" sz="2000" b="1" i="0" u="sng" dirty="0" smtClean="0">
                <a:solidFill>
                  <a:srgbClr val="3A3A3A"/>
                </a:solidFill>
                <a:effectLst>
                  <a:outerShdw blurRad="38100" dist="38100" dir="2700000" algn="tl">
                    <a:srgbClr val="000000">
                      <a:alpha val="43137"/>
                    </a:srgbClr>
                  </a:outerShdw>
                </a:effectLst>
                <a:latin typeface="Source Sans Pro"/>
              </a:rPr>
              <a:t>Output Devices:</a:t>
            </a:r>
          </a:p>
          <a:p>
            <a:endParaRPr lang="en-US" sz="2000" b="1" i="0" u="sng" dirty="0" smtClean="0">
              <a:solidFill>
                <a:srgbClr val="3A3A3A"/>
              </a:solidFill>
              <a:effectLst>
                <a:outerShdw blurRad="38100" dist="38100" dir="2700000" algn="tl">
                  <a:srgbClr val="000000">
                    <a:alpha val="43137"/>
                  </a:srgbClr>
                </a:outerShdw>
              </a:effectLst>
              <a:latin typeface="Source Sans Pro"/>
            </a:endParaRPr>
          </a:p>
          <a:p>
            <a:r>
              <a:rPr lang="en-US" b="0" i="0" dirty="0" smtClean="0">
                <a:solidFill>
                  <a:srgbClr val="3A3A3A"/>
                </a:solidFill>
                <a:effectLst/>
                <a:latin typeface="Source Sans Pro"/>
              </a:rPr>
              <a:t>Computer output devices are all peripheral hardware, and are connected to a computer by cables, or by wireless networking.</a:t>
            </a:r>
          </a:p>
          <a:p>
            <a:r>
              <a:rPr lang="en-US" b="0" i="0" dirty="0" smtClean="0">
                <a:solidFill>
                  <a:srgbClr val="3A3A3A"/>
                </a:solidFill>
                <a:effectLst/>
                <a:latin typeface="Source Sans Pro"/>
              </a:rPr>
              <a:t>Reasons for Having an Output Device</a:t>
            </a:r>
          </a:p>
          <a:p>
            <a:r>
              <a:rPr lang="en-US" b="0" i="0" dirty="0" smtClean="0">
                <a:solidFill>
                  <a:srgbClr val="3A3A3A"/>
                </a:solidFill>
                <a:effectLst/>
                <a:latin typeface="Source Sans Pro"/>
              </a:rPr>
              <a:t>A computer can still function without an output device.  However, without an output device, there’s no way to determine what the computer is doing.  There is no indicator of errors, nor of the need for additional input.  For example, if you detach your monitor from your computer, the computer will still function, but it’s not going to be very helpful.</a:t>
            </a:r>
          </a:p>
        </p:txBody>
      </p:sp>
      <p:pic>
        <p:nvPicPr>
          <p:cNvPr id="7170" name="Picture 2" descr="LG Fined $642.7 Million For CRT Monitor Price Fixing in Europe - Legit  Review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16417" y="3091619"/>
            <a:ext cx="1693821" cy="13647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41666" y="2748195"/>
            <a:ext cx="9878096" cy="3970318"/>
          </a:xfrm>
          <a:prstGeom prst="rect">
            <a:avLst/>
          </a:prstGeom>
        </p:spPr>
        <p:txBody>
          <a:bodyPr wrap="square">
            <a:spAutoFit/>
          </a:bodyPr>
          <a:lstStyle/>
          <a:p>
            <a:r>
              <a:rPr lang="en-US" sz="2000" b="1" i="0" u="sng" dirty="0" smtClean="0">
                <a:solidFill>
                  <a:srgbClr val="3A3A3A"/>
                </a:solidFill>
                <a:effectLst>
                  <a:outerShdw blurRad="38100" dist="38100" dir="2700000" algn="tl">
                    <a:srgbClr val="000000">
                      <a:alpha val="43137"/>
                    </a:srgbClr>
                  </a:outerShdw>
                </a:effectLst>
                <a:latin typeface="Source Sans Pro"/>
              </a:rPr>
              <a:t>Examples of Output Devices</a:t>
            </a:r>
          </a:p>
          <a:p>
            <a:endParaRPr lang="en-US" b="0" i="0" dirty="0" smtClean="0">
              <a:solidFill>
                <a:srgbClr val="3A3A3A"/>
              </a:solidFill>
              <a:effectLst/>
              <a:latin typeface="Source Sans Pro"/>
            </a:endParaRPr>
          </a:p>
          <a:p>
            <a:r>
              <a:rPr lang="en-US" b="1" i="0" dirty="0" smtClean="0">
                <a:solidFill>
                  <a:srgbClr val="3A3A3A"/>
                </a:solidFill>
                <a:effectLst>
                  <a:outerShdw blurRad="38100" dist="38100" dir="2700000" algn="tl">
                    <a:srgbClr val="000000">
                      <a:alpha val="43137"/>
                    </a:srgbClr>
                  </a:outerShdw>
                </a:effectLst>
                <a:latin typeface="Source Sans Pro"/>
              </a:rPr>
              <a:t>Monitor</a:t>
            </a:r>
            <a:r>
              <a:rPr lang="en-US" b="0" i="0" dirty="0" smtClean="0">
                <a:solidFill>
                  <a:srgbClr val="3A3A3A"/>
                </a:solidFill>
                <a:effectLst/>
                <a:latin typeface="Source Sans Pro"/>
              </a:rPr>
              <a:t> – This is the most common computer output device. It creates a visual display by the use of which users can view processed data.  Monitors come in various sizes and resolutions.</a:t>
            </a:r>
          </a:p>
          <a:p>
            <a:r>
              <a:rPr lang="en-US" b="0" i="0" dirty="0" smtClean="0">
                <a:solidFill>
                  <a:srgbClr val="3A3A3A"/>
                </a:solidFill>
                <a:effectLst/>
                <a:latin typeface="Source Sans Pro"/>
              </a:rPr>
              <a:t>Common Types of Monitors:</a:t>
            </a:r>
          </a:p>
          <a:p>
            <a:endParaRPr lang="en-US" b="0" i="0" dirty="0" smtClean="0">
              <a:solidFill>
                <a:srgbClr val="3A3A3A"/>
              </a:solidFill>
              <a:effectLst/>
              <a:latin typeface="Source Sans Pro"/>
            </a:endParaRPr>
          </a:p>
          <a:p>
            <a:pPr>
              <a:buFont typeface="Arial" panose="020B0604020202020204" pitchFamily="34" charset="0"/>
              <a:buChar char="•"/>
            </a:pPr>
            <a:r>
              <a:rPr lang="en-US" b="1" i="0" dirty="0" smtClean="0">
                <a:solidFill>
                  <a:srgbClr val="3A3A3A"/>
                </a:solidFill>
                <a:effectLst>
                  <a:outerShdw blurRad="38100" dist="38100" dir="2700000" algn="tl">
                    <a:srgbClr val="000000">
                      <a:alpha val="43137"/>
                    </a:srgbClr>
                  </a:outerShdw>
                </a:effectLst>
                <a:latin typeface="Source Sans Pro"/>
              </a:rPr>
              <a:t>Cathode Ray Tube </a:t>
            </a:r>
            <a:r>
              <a:rPr lang="en-US" b="0" i="0" dirty="0" smtClean="0">
                <a:solidFill>
                  <a:srgbClr val="3A3A3A"/>
                </a:solidFill>
                <a:effectLst/>
                <a:latin typeface="Source Sans Pro"/>
              </a:rPr>
              <a:t>– this uses phosphorescent dots to generate the pixels that constitute displayed images.</a:t>
            </a:r>
          </a:p>
          <a:p>
            <a:endParaRPr lang="en-US" b="0" i="0" dirty="0" smtClean="0">
              <a:solidFill>
                <a:srgbClr val="3A3A3A"/>
              </a:solidFill>
              <a:effectLst/>
              <a:latin typeface="Source Sans Pro"/>
            </a:endParaRPr>
          </a:p>
          <a:p>
            <a:pPr>
              <a:buFont typeface="Arial" panose="020B0604020202020204" pitchFamily="34" charset="0"/>
              <a:buChar char="•"/>
            </a:pPr>
            <a:r>
              <a:rPr lang="en-US" b="1" i="0" dirty="0" smtClean="0">
                <a:solidFill>
                  <a:srgbClr val="3A3A3A"/>
                </a:solidFill>
                <a:effectLst>
                  <a:outerShdw blurRad="38100" dist="38100" dir="2700000" algn="tl">
                    <a:srgbClr val="000000">
                      <a:alpha val="43137"/>
                    </a:srgbClr>
                  </a:outerShdw>
                </a:effectLst>
                <a:latin typeface="Source Sans Pro"/>
              </a:rPr>
              <a:t>Flat Panel Screen </a:t>
            </a:r>
            <a:r>
              <a:rPr lang="en-US" b="0" i="0" dirty="0" smtClean="0">
                <a:solidFill>
                  <a:srgbClr val="3A3A3A"/>
                </a:solidFill>
                <a:effectLst/>
                <a:latin typeface="Source Sans Pro"/>
              </a:rPr>
              <a:t>– this makes use of liquid crystals or plasma to produce output. Light is passed through the liquid crystals in order to generate pixels.</a:t>
            </a:r>
          </a:p>
          <a:p>
            <a:r>
              <a:rPr lang="en-US" b="0" i="0" dirty="0" smtClean="0">
                <a:solidFill>
                  <a:srgbClr val="3A3A3A"/>
                </a:solidFill>
                <a:effectLst/>
                <a:latin typeface="Source Sans Pro"/>
              </a:rPr>
              <a:t>All monitors depend on a video card, which is positioned either on the computer motherboard or in a special expansion slot. The video card sorts out the computer data into image details that the monitors can then show.</a:t>
            </a:r>
            <a:endParaRPr lang="en-US" dirty="0"/>
          </a:p>
        </p:txBody>
      </p:sp>
      <p:pic>
        <p:nvPicPr>
          <p:cNvPr id="7172" name="Picture 4" descr="Buy HP 23.8 inch Full HD LED Backlit IPS Panel Monitor(HP 24es) on Flipkart  | PaisaWapas.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00068" y="4660584"/>
            <a:ext cx="1738648" cy="15039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58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3313"/>
            <a:ext cx="6868732" cy="6740307"/>
          </a:xfrm>
          <a:prstGeom prst="rect">
            <a:avLst/>
          </a:prstGeom>
        </p:spPr>
        <p:txBody>
          <a:bodyPr wrap="square">
            <a:spAutoFit/>
          </a:bodyPr>
          <a:lstStyle/>
          <a:p>
            <a:r>
              <a:rPr lang="en-US" b="1" i="0" u="sng" dirty="0" smtClean="0">
                <a:solidFill>
                  <a:srgbClr val="3A3A3A"/>
                </a:solidFill>
                <a:effectLst>
                  <a:outerShdw blurRad="38100" dist="38100" dir="2700000" algn="tl">
                    <a:srgbClr val="000000">
                      <a:alpha val="43137"/>
                    </a:srgbClr>
                  </a:outerShdw>
                </a:effectLst>
                <a:latin typeface="Source Sans Pro"/>
              </a:rPr>
              <a:t>Printer</a:t>
            </a:r>
            <a:r>
              <a:rPr lang="en-US" b="0" i="0" dirty="0" smtClean="0">
                <a:solidFill>
                  <a:srgbClr val="3A3A3A"/>
                </a:solidFill>
                <a:effectLst/>
                <a:latin typeface="Source Sans Pro"/>
              </a:rPr>
              <a:t> – this device generates a hard copy version of processed data, like documents and photographs. The computer transmits the image data to the printer, which then physically recreates the image, typically on paper.</a:t>
            </a:r>
          </a:p>
          <a:p>
            <a:endParaRPr lang="en-US" b="0" i="0" dirty="0" smtClean="0">
              <a:solidFill>
                <a:srgbClr val="3A3A3A"/>
              </a:solidFill>
              <a:effectLst/>
              <a:latin typeface="Source Sans Pro"/>
            </a:endParaRPr>
          </a:p>
          <a:p>
            <a:r>
              <a:rPr lang="en-US" b="1" i="0" u="sng" dirty="0" smtClean="0">
                <a:solidFill>
                  <a:srgbClr val="3A3A3A"/>
                </a:solidFill>
                <a:effectLst>
                  <a:outerShdw blurRad="38100" dist="38100" dir="2700000" algn="tl">
                    <a:srgbClr val="000000">
                      <a:alpha val="43137"/>
                    </a:srgbClr>
                  </a:outerShdw>
                </a:effectLst>
                <a:latin typeface="Source Sans Pro"/>
              </a:rPr>
              <a:t>Types of Printers:</a:t>
            </a:r>
          </a:p>
          <a:p>
            <a:endParaRPr lang="en-US" b="1" i="0" u="sng" dirty="0" smtClean="0">
              <a:solidFill>
                <a:srgbClr val="3A3A3A"/>
              </a:solidFill>
              <a:effectLst>
                <a:outerShdw blurRad="38100" dist="38100" dir="2700000" algn="tl">
                  <a:srgbClr val="000000">
                    <a:alpha val="43137"/>
                  </a:srgbClr>
                </a:outerShdw>
              </a:effectLst>
              <a:latin typeface="Source Sans Pro"/>
            </a:endParaRPr>
          </a:p>
          <a:p>
            <a:pPr>
              <a:buFont typeface="Arial" panose="020B0604020202020204" pitchFamily="34" charset="0"/>
              <a:buChar char="•"/>
            </a:pPr>
            <a:r>
              <a:rPr lang="en-US" b="1" i="0" dirty="0" smtClean="0">
                <a:solidFill>
                  <a:srgbClr val="3A3A3A"/>
                </a:solidFill>
                <a:effectLst>
                  <a:outerShdw blurRad="38100" dist="38100" dir="2700000" algn="tl">
                    <a:srgbClr val="000000">
                      <a:alpha val="43137"/>
                    </a:srgbClr>
                  </a:outerShdw>
                </a:effectLst>
                <a:latin typeface="Source Sans Pro"/>
              </a:rPr>
              <a:t>Ink Jet </a:t>
            </a:r>
            <a:r>
              <a:rPr lang="en-US" b="0" i="0" dirty="0" smtClean="0">
                <a:solidFill>
                  <a:srgbClr val="3A3A3A"/>
                </a:solidFill>
                <a:effectLst/>
                <a:latin typeface="Source Sans Pro"/>
              </a:rPr>
              <a:t>– this kind of printer sprays tiny dots of ink onto a surface to form an image.</a:t>
            </a:r>
          </a:p>
          <a:p>
            <a:pPr>
              <a:buFont typeface="Arial" panose="020B0604020202020204" pitchFamily="34" charset="0"/>
              <a:buChar char="•"/>
            </a:pPr>
            <a:endParaRPr lang="en-US" b="0" i="0" dirty="0" smtClean="0">
              <a:solidFill>
                <a:srgbClr val="3A3A3A"/>
              </a:solidFill>
              <a:effectLst/>
              <a:latin typeface="Source Sans Pro"/>
            </a:endParaRPr>
          </a:p>
          <a:p>
            <a:pPr>
              <a:buFont typeface="Arial" panose="020B0604020202020204" pitchFamily="34" charset="0"/>
              <a:buChar char="•"/>
            </a:pPr>
            <a:r>
              <a:rPr lang="en-US" b="1" i="0" dirty="0" smtClean="0">
                <a:solidFill>
                  <a:srgbClr val="3A3A3A"/>
                </a:solidFill>
                <a:effectLst>
                  <a:outerShdw blurRad="38100" dist="38100" dir="2700000" algn="tl">
                    <a:srgbClr val="000000">
                      <a:alpha val="43137"/>
                    </a:srgbClr>
                  </a:outerShdw>
                </a:effectLst>
                <a:latin typeface="Source Sans Pro"/>
              </a:rPr>
              <a:t>Laser</a:t>
            </a:r>
            <a:r>
              <a:rPr lang="en-US" b="0" i="0" dirty="0" smtClean="0">
                <a:solidFill>
                  <a:srgbClr val="3A3A3A"/>
                </a:solidFill>
                <a:effectLst/>
                <a:latin typeface="Source Sans Pro"/>
              </a:rPr>
              <a:t> – this type </a:t>
            </a:r>
            <a:r>
              <a:rPr lang="en-US" b="0" i="0" dirty="0" err="1" smtClean="0">
                <a:solidFill>
                  <a:srgbClr val="3A3A3A"/>
                </a:solidFill>
                <a:effectLst/>
                <a:latin typeface="Source Sans Pro"/>
              </a:rPr>
              <a:t>utilises</a:t>
            </a:r>
            <a:r>
              <a:rPr lang="en-US" b="0" i="0" dirty="0" smtClean="0">
                <a:solidFill>
                  <a:srgbClr val="3A3A3A"/>
                </a:solidFill>
                <a:effectLst/>
                <a:latin typeface="Source Sans Pro"/>
              </a:rPr>
              <a:t> toner drums that roll through magnetized pigment, and then transfers the pigment onto a surface.</a:t>
            </a:r>
          </a:p>
          <a:p>
            <a:pPr>
              <a:buFont typeface="Arial" panose="020B0604020202020204" pitchFamily="34" charset="0"/>
              <a:buChar char="•"/>
            </a:pPr>
            <a:endParaRPr lang="en-US" b="0" i="0" dirty="0" smtClean="0">
              <a:solidFill>
                <a:srgbClr val="3A3A3A"/>
              </a:solidFill>
              <a:effectLst/>
              <a:latin typeface="Source Sans Pro"/>
            </a:endParaRPr>
          </a:p>
          <a:p>
            <a:pPr>
              <a:buFont typeface="Arial" panose="020B0604020202020204" pitchFamily="34" charset="0"/>
              <a:buChar char="•"/>
            </a:pPr>
            <a:r>
              <a:rPr lang="en-US" b="1" i="0" dirty="0" smtClean="0">
                <a:solidFill>
                  <a:srgbClr val="3A3A3A"/>
                </a:solidFill>
                <a:effectLst>
                  <a:outerShdw blurRad="38100" dist="38100" dir="2700000" algn="tl">
                    <a:srgbClr val="000000">
                      <a:alpha val="43137"/>
                    </a:srgbClr>
                  </a:outerShdw>
                </a:effectLst>
                <a:latin typeface="Source Sans Pro"/>
              </a:rPr>
              <a:t>Dot Matrix </a:t>
            </a:r>
            <a:r>
              <a:rPr lang="en-US" b="0" i="0" dirty="0" smtClean="0">
                <a:solidFill>
                  <a:srgbClr val="3A3A3A"/>
                </a:solidFill>
                <a:effectLst/>
                <a:latin typeface="Source Sans Pro"/>
              </a:rPr>
              <a:t>– dot matrix printers </a:t>
            </a:r>
            <a:r>
              <a:rPr lang="en-US" b="0" i="0" dirty="0" smtClean="0">
                <a:solidFill>
                  <a:srgbClr val="3A3A3A"/>
                </a:solidFill>
                <a:effectLst/>
                <a:latin typeface="Source Sans Pro"/>
              </a:rPr>
              <a:t>utilize </a:t>
            </a:r>
            <a:r>
              <a:rPr lang="en-US" b="0" i="0" dirty="0" smtClean="0">
                <a:solidFill>
                  <a:srgbClr val="3A3A3A"/>
                </a:solidFill>
                <a:effectLst/>
                <a:latin typeface="Source Sans Pro"/>
              </a:rPr>
              <a:t>a print head to set images on a surface, using an ink ribbon. These printers were commonly used between 1980 .</a:t>
            </a:r>
          </a:p>
          <a:p>
            <a:pPr>
              <a:buFont typeface="Arial" panose="020B0604020202020204" pitchFamily="34" charset="0"/>
              <a:buChar char="•"/>
            </a:pPr>
            <a:endParaRPr lang="en-US" b="0" i="0" dirty="0" smtClean="0">
              <a:solidFill>
                <a:srgbClr val="3A3A3A"/>
              </a:solidFill>
              <a:effectLst/>
              <a:latin typeface="Source Sans Pro"/>
            </a:endParaRPr>
          </a:p>
          <a:p>
            <a:r>
              <a:rPr lang="en-US" b="1" i="0" dirty="0" smtClean="0">
                <a:solidFill>
                  <a:srgbClr val="3A3A3A"/>
                </a:solidFill>
                <a:effectLst/>
                <a:latin typeface="Source Sans Pro"/>
              </a:rPr>
              <a:t>Speakers</a:t>
            </a:r>
            <a:r>
              <a:rPr lang="en-US" b="0" i="0" dirty="0" smtClean="0">
                <a:solidFill>
                  <a:srgbClr val="3A3A3A"/>
                </a:solidFill>
                <a:effectLst/>
                <a:latin typeface="Source Sans Pro"/>
              </a:rPr>
              <a:t> – speakers are attached to computers to facilitate the output of sound; sound cards are required in the computer for speakers to function. The different kinds of speakers range from simple, two-speaker output devices right the way up to surround-sound multi-channel units.</a:t>
            </a:r>
          </a:p>
          <a:p>
            <a:r>
              <a:rPr lang="en-US" b="0" i="0" dirty="0" smtClean="0">
                <a:solidFill>
                  <a:srgbClr val="3A3A3A"/>
                </a:solidFill>
                <a:effectLst/>
                <a:latin typeface="Source Sans Pro"/>
              </a:rPr>
              <a:t>head</a:t>
            </a:r>
            <a:endParaRPr lang="en-US" dirty="0"/>
          </a:p>
        </p:txBody>
      </p:sp>
      <p:sp>
        <p:nvSpPr>
          <p:cNvPr id="3" name="AutoShape 2" descr="Inkjet printer replacing Laser printers: Ultimate Guide for Choosing the  Right Printer for your Business | by UAE Technician AE | Mediu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148" name="Picture 4" descr="Inkjet printer replacing Laser printers: Ultimate Guide for Choosing the  Right Printer for your Business | by UAE Technician AE | Med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1683" y="160338"/>
            <a:ext cx="4506577" cy="2622969"/>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Dot matrix printing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2489" y="2876072"/>
            <a:ext cx="3195010" cy="2170645"/>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Computer speakers - Wikipedi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35524" y="5309976"/>
            <a:ext cx="2358894" cy="15480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9799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912" y="416268"/>
            <a:ext cx="8828980" cy="5909310"/>
          </a:xfrm>
          <a:prstGeom prst="rect">
            <a:avLst/>
          </a:prstGeom>
        </p:spPr>
        <p:txBody>
          <a:bodyPr wrap="square">
            <a:spAutoFit/>
          </a:bodyPr>
          <a:lstStyle/>
          <a:p>
            <a:r>
              <a:rPr lang="en-US" b="1" i="0" dirty="0" smtClean="0">
                <a:solidFill>
                  <a:srgbClr val="3A3A3A"/>
                </a:solidFill>
                <a:effectLst/>
                <a:latin typeface="Source Sans Pro"/>
              </a:rPr>
              <a:t>Headset</a:t>
            </a:r>
            <a:r>
              <a:rPr lang="en-US" b="0" i="0" dirty="0" smtClean="0">
                <a:solidFill>
                  <a:srgbClr val="3A3A3A"/>
                </a:solidFill>
                <a:effectLst/>
                <a:latin typeface="Source Sans Pro"/>
              </a:rPr>
              <a:t> – this is a combination of speakers and microphone.  It is mostly used by gamers, and is also a great tool for communicating with family and friends over the internet.</a:t>
            </a:r>
          </a:p>
          <a:p>
            <a:endParaRPr lang="en-US" dirty="0">
              <a:solidFill>
                <a:srgbClr val="3A3A3A"/>
              </a:solidFill>
              <a:latin typeface="Source Sans Pro"/>
            </a:endParaRPr>
          </a:p>
          <a:p>
            <a:endParaRPr lang="en-US" b="0" i="0" dirty="0" smtClean="0">
              <a:solidFill>
                <a:srgbClr val="3A3A3A"/>
              </a:solidFill>
              <a:effectLst/>
              <a:latin typeface="Source Sans Pro"/>
            </a:endParaRPr>
          </a:p>
          <a:p>
            <a:endParaRPr lang="en-US" b="0" i="0" dirty="0" smtClean="0">
              <a:solidFill>
                <a:srgbClr val="3A3A3A"/>
              </a:solidFill>
              <a:effectLst/>
              <a:latin typeface="Source Sans Pro"/>
            </a:endParaRPr>
          </a:p>
          <a:p>
            <a:endParaRPr lang="en-US" b="0" i="0" dirty="0" smtClean="0">
              <a:solidFill>
                <a:srgbClr val="3A3A3A"/>
              </a:solidFill>
              <a:effectLst/>
              <a:latin typeface="Source Sans Pro"/>
            </a:endParaRPr>
          </a:p>
          <a:p>
            <a:endParaRPr lang="en-US" b="0" i="0" dirty="0" smtClean="0">
              <a:solidFill>
                <a:srgbClr val="3A3A3A"/>
              </a:solidFill>
              <a:effectLst/>
              <a:latin typeface="Source Sans Pro"/>
            </a:endParaRPr>
          </a:p>
          <a:p>
            <a:r>
              <a:rPr lang="en-US" b="1" i="0" dirty="0" smtClean="0">
                <a:solidFill>
                  <a:srgbClr val="3A3A3A"/>
                </a:solidFill>
                <a:effectLst/>
                <a:latin typeface="Source Sans Pro"/>
              </a:rPr>
              <a:t>Projector</a:t>
            </a:r>
            <a:r>
              <a:rPr lang="en-US" b="0" i="0" dirty="0" smtClean="0">
                <a:solidFill>
                  <a:srgbClr val="3A3A3A"/>
                </a:solidFill>
                <a:effectLst/>
                <a:latin typeface="Source Sans Pro"/>
              </a:rPr>
              <a:t> – this is a display device that projects a computer-created image onto another surface: usually some sort of whiteboard or wall. The computer transmits the image data to its video card, which then sends the video image to the projector. It is most often used for presentations, or for viewing videos.</a:t>
            </a:r>
          </a:p>
          <a:p>
            <a:endParaRPr lang="en-US" b="0" i="0" dirty="0" smtClean="0">
              <a:solidFill>
                <a:srgbClr val="3A3A3A"/>
              </a:solidFill>
              <a:effectLst/>
              <a:latin typeface="Source Sans Pro"/>
            </a:endParaRPr>
          </a:p>
          <a:p>
            <a:endParaRPr lang="en-US" dirty="0" smtClean="0">
              <a:solidFill>
                <a:srgbClr val="3A3A3A"/>
              </a:solidFill>
              <a:latin typeface="Source Sans Pro"/>
            </a:endParaRPr>
          </a:p>
          <a:p>
            <a:endParaRPr lang="en-US" dirty="0">
              <a:solidFill>
                <a:srgbClr val="3A3A3A"/>
              </a:solidFill>
              <a:latin typeface="Source Sans Pro"/>
            </a:endParaRPr>
          </a:p>
          <a:p>
            <a:endParaRPr lang="en-US" b="0" i="0" dirty="0" smtClean="0">
              <a:solidFill>
                <a:srgbClr val="3A3A3A"/>
              </a:solidFill>
              <a:effectLst/>
              <a:latin typeface="Source Sans Pro"/>
            </a:endParaRPr>
          </a:p>
          <a:p>
            <a:endParaRPr lang="en-US" b="0" i="0" dirty="0" smtClean="0">
              <a:solidFill>
                <a:srgbClr val="3A3A3A"/>
              </a:solidFill>
              <a:effectLst/>
              <a:latin typeface="Source Sans Pro"/>
            </a:endParaRPr>
          </a:p>
          <a:p>
            <a:r>
              <a:rPr lang="en-US" b="1" i="0" dirty="0" smtClean="0">
                <a:solidFill>
                  <a:srgbClr val="3A3A3A"/>
                </a:solidFill>
                <a:effectLst/>
                <a:latin typeface="Source Sans Pro"/>
              </a:rPr>
              <a:t>Plotter</a:t>
            </a:r>
            <a:r>
              <a:rPr lang="en-US" b="0" i="0" dirty="0" smtClean="0">
                <a:solidFill>
                  <a:srgbClr val="3A3A3A"/>
                </a:solidFill>
                <a:effectLst/>
                <a:latin typeface="Source Sans Pro"/>
              </a:rPr>
              <a:t> – this generates a hard copy of a digitally depicted design. The design is sent to the plotter through a graphics card, and the design is formed by using a pen.  It is generally used with engineering applications, and essentially draws a given image using a series of straight lines.</a:t>
            </a:r>
          </a:p>
        </p:txBody>
      </p:sp>
      <p:pic>
        <p:nvPicPr>
          <p:cNvPr id="8194" name="Picture 2" descr="PDP LVL50 Wireless Headset - Black - Xbox One - Gaming Headset |  Alzashop.co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42751" y="26829"/>
            <a:ext cx="1943681" cy="1807624"/>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L'outil de projection Episcope est idéal pour projeter un dessin ou une  illustration et pour l'agrandissement de vos modèles. - Vente de  fournitures beaux arts sur Montpellier - Coste Beaux Ar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15348" y="1976121"/>
            <a:ext cx="2452913" cy="1941263"/>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descr="Amazon.com: HP DesignJet T530 Large Format Wireless Plotter Printer - 24&quot;,  with Mobile Printing (5ZY60A): Electronic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80892" y="4059052"/>
            <a:ext cx="2845836" cy="2801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765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26" y="97484"/>
            <a:ext cx="11050073" cy="4616648"/>
          </a:xfrm>
          <a:prstGeom prst="rect">
            <a:avLst/>
          </a:prstGeom>
        </p:spPr>
        <p:txBody>
          <a:bodyPr wrap="square">
            <a:spAutoFit/>
          </a:bodyPr>
          <a:lstStyle/>
          <a:p>
            <a:r>
              <a:rPr lang="en-US" sz="2400" b="1" i="0" u="sng" dirty="0" smtClean="0">
                <a:solidFill>
                  <a:srgbClr val="004276"/>
                </a:solidFill>
                <a:effectLst>
                  <a:outerShdw blurRad="38100" dist="38100" dir="2700000" algn="tl">
                    <a:srgbClr val="000000">
                      <a:alpha val="43137"/>
                    </a:srgbClr>
                  </a:outerShdw>
                </a:effectLst>
                <a:latin typeface="Helvetica Neue"/>
              </a:rPr>
              <a:t>Computer software:</a:t>
            </a:r>
          </a:p>
          <a:p>
            <a:endParaRPr lang="en-US" b="1" i="0" u="sng" dirty="0" smtClean="0">
              <a:solidFill>
                <a:srgbClr val="004276"/>
              </a:solidFill>
              <a:effectLst>
                <a:outerShdw blurRad="38100" dist="38100" dir="2700000" algn="tl">
                  <a:srgbClr val="000000">
                    <a:alpha val="43137"/>
                  </a:srgbClr>
                </a:outerShdw>
              </a:effectLst>
              <a:latin typeface="Helvetica Neue"/>
            </a:endParaRPr>
          </a:p>
          <a:p>
            <a:r>
              <a:rPr lang="en-US" b="0" i="0" dirty="0" smtClean="0">
                <a:solidFill>
                  <a:srgbClr val="333333"/>
                </a:solidFill>
                <a:effectLst/>
                <a:latin typeface="Helvetica Neue"/>
              </a:rPr>
              <a:t>Software is a program that enables a computer to perform a specific task, as opposed to the physical components of the system (hardware).</a:t>
            </a:r>
          </a:p>
          <a:p>
            <a:r>
              <a:rPr lang="en-US" b="0" i="0" dirty="0" smtClean="0">
                <a:solidFill>
                  <a:srgbClr val="333333"/>
                </a:solidFill>
                <a:effectLst/>
                <a:latin typeface="Helvetica Neue"/>
              </a:rPr>
              <a:t>This includes application software such as a word processor, which enables a user to perform a task, and system software such as an operating system, which enables other software to run properly, by interfacing with hardware and with other software.</a:t>
            </a:r>
          </a:p>
          <a:p>
            <a:r>
              <a:rPr lang="en-US" b="0" i="0" dirty="0" smtClean="0">
                <a:solidFill>
                  <a:srgbClr val="333333"/>
                </a:solidFill>
                <a:effectLst/>
                <a:latin typeface="Helvetica Neue"/>
              </a:rPr>
              <a:t>Practical computer systems divide software into three major classes: system software, programming software and application software, although the distinction is arbitrary, and often blurred.</a:t>
            </a:r>
          </a:p>
          <a:p>
            <a:r>
              <a:rPr lang="en-US" b="0" i="0" dirty="0" smtClean="0">
                <a:solidFill>
                  <a:srgbClr val="333333"/>
                </a:solidFill>
                <a:effectLst/>
                <a:latin typeface="Helvetica Neue"/>
              </a:rPr>
              <a:t>Computer software has to be "loaded" into the computer's storage (such as a hard drive, memory, or RAM).</a:t>
            </a:r>
          </a:p>
          <a:p>
            <a:r>
              <a:rPr lang="en-US" b="0" i="0" dirty="0" smtClean="0">
                <a:solidFill>
                  <a:srgbClr val="333333"/>
                </a:solidFill>
                <a:effectLst/>
                <a:latin typeface="Helvetica Neue"/>
              </a:rPr>
              <a:t>Once the software is loaded, the computer is able to execute the software.</a:t>
            </a:r>
          </a:p>
          <a:p>
            <a:r>
              <a:rPr lang="en-US" b="0" i="0" dirty="0" smtClean="0">
                <a:solidFill>
                  <a:srgbClr val="333333"/>
                </a:solidFill>
                <a:effectLst/>
                <a:latin typeface="Helvetica Neue"/>
              </a:rPr>
              <a:t>Computers operate by executing the computer program.</a:t>
            </a:r>
          </a:p>
          <a:p>
            <a:r>
              <a:rPr lang="en-US" b="0" i="0" dirty="0" smtClean="0">
                <a:solidFill>
                  <a:srgbClr val="333333"/>
                </a:solidFill>
                <a:effectLst/>
                <a:latin typeface="Helvetica Neue"/>
              </a:rPr>
              <a:t>This involves passing instructions from the application software, through the system software, to the hardware which ultimately receives the instruction as machine code.</a:t>
            </a:r>
          </a:p>
          <a:p>
            <a:r>
              <a:rPr lang="en-US" b="0" i="0" dirty="0" smtClean="0">
                <a:solidFill>
                  <a:srgbClr val="333333"/>
                </a:solidFill>
                <a:effectLst/>
                <a:latin typeface="Helvetica Neue"/>
              </a:rPr>
              <a:t>Each instruction causes the computer to carry out an operation -- moving data, carrying out a computation, or altering the control flow of instructions.</a:t>
            </a:r>
            <a:endParaRPr lang="en-US" b="0" i="0" dirty="0">
              <a:solidFill>
                <a:srgbClr val="333333"/>
              </a:solidFill>
              <a:effectLst/>
              <a:latin typeface="Helvetica Neue"/>
            </a:endParaRPr>
          </a:p>
        </p:txBody>
      </p:sp>
    </p:spTree>
    <p:extLst>
      <p:ext uri="{BB962C8B-B14F-4D97-AF65-F5344CB8AC3E}">
        <p14:creationId xmlns:p14="http://schemas.microsoft.com/office/powerpoint/2010/main" val="31314233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306</Words>
  <Application>Microsoft Office PowerPoint</Application>
  <PresentationFormat>Widescreen</PresentationFormat>
  <Paragraphs>69</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Helvetica Neue</vt:lpstr>
      <vt:lpstr>Open Sans</vt:lpstr>
      <vt:lpstr>Source Sans Pro</vt:lpstr>
      <vt:lpstr>Office Theme</vt:lpstr>
      <vt:lpstr>Components(continuing)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17</cp:revision>
  <dcterms:created xsi:type="dcterms:W3CDTF">2020-11-03T07:31:22Z</dcterms:created>
  <dcterms:modified xsi:type="dcterms:W3CDTF">2020-11-24T07:21:33Z</dcterms:modified>
</cp:coreProperties>
</file>