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4" r:id="rId13"/>
    <p:sldId id="272" r:id="rId14"/>
    <p:sldId id="275" r:id="rId15"/>
    <p:sldId id="276" r:id="rId16"/>
    <p:sldId id="273" r:id="rId17"/>
    <p:sldId id="277" r:id="rId18"/>
    <p:sldId id="278" r:id="rId19"/>
    <p:sldId id="280" r:id="rId20"/>
    <p:sldId id="281" r:id="rId21"/>
    <p:sldId id="283" r:id="rId22"/>
    <p:sldId id="284" r:id="rId23"/>
    <p:sldId id="285" r:id="rId24"/>
    <p:sldId id="288" r:id="rId25"/>
    <p:sldId id="290" r:id="rId26"/>
    <p:sldId id="296" r:id="rId27"/>
    <p:sldId id="29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018" autoAdjust="0"/>
    <p:restoredTop sz="94670" autoAdjust="0"/>
  </p:normalViewPr>
  <p:slideViewPr>
    <p:cSldViewPr>
      <p:cViewPr>
        <p:scale>
          <a:sx n="50" d="100"/>
          <a:sy n="50" d="100"/>
        </p:scale>
        <p:origin x="-213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9A0D-7166-4EA7-93DA-F79C38A4D437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854DAC-B701-4802-A0EB-A7A62472659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4AAB-E7BE-4322-9F08-702FD1BC7823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7F76-BB93-4111-B1AF-48E565B64FD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EB0F-24BE-4E7A-B83A-A94C32D130C8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33C6-97BF-4E8F-899E-5015C3D0B5B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4ACB-940D-417F-BD00-7A64AEFABE49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A648-21BB-4A58-827F-EC9342ED93D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9CFB-9516-46FA-9337-7DB1EA81C1A3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1EC4-4F4E-421D-906F-D6C9A5140FB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FCBC-6030-4D4D-A737-BBC35FA7DC7A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A7B6-995E-4FC2-B2FC-6BDBBAB082B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BA2F-46DC-4A69-8C99-31458BA93883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74C8-78FC-41C9-9B2E-06E19247326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47B1-1CA1-4840-85E7-8BE51F66D04B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03F4-7296-4819-9579-C74FAF74962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5576-B0F8-4DC9-A12C-4E73D33F13D4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693B-91A0-407C-A1C7-2522FA0A201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3B06-2961-45D1-A798-D02CE7BAF553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8736-B7B0-45CD-8F6C-54A13B95A45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8C40-FEB4-48E6-AD4D-ADFD01D0891A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692B4-74E5-4292-B4D6-E76F5FC7765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714A18-EBFE-428D-8D76-413953272EE2}" type="datetimeFigureOut">
              <a:rPr lang="en-IN"/>
              <a:pPr>
                <a:defRPr/>
              </a:pPr>
              <a:t>28-04-2020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AEAE491-6E15-4546-AD56-72437E15F17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64533" name="Rectangle 21"/>
          <p:cNvSpPr>
            <a:spLocks noChangeArrowheads="1"/>
          </p:cNvSpPr>
          <p:nvPr userDrawn="1"/>
        </p:nvSpPr>
        <p:spPr bwMode="auto">
          <a:xfrm>
            <a:off x="6870700" y="62357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/>
                <a:cs typeface="ＭＳ Ｐゴシック"/>
              </a:rPr>
              <a:t>5-</a:t>
            </a:r>
            <a:fld id="{84785D28-5163-4F27-A571-8E1AE69B7768}" type="slidenum"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/>
                <a:cs typeface="ＭＳ Ｐゴシック"/>
              </a:rPr>
              <a:pPr algn="r"/>
              <a:t>‹#›</a:t>
            </a:fld>
            <a:endParaRPr lang="en-US" sz="1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ADCEDC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EB641B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EB641B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19050"/>
            <a:ext cx="9217026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50825" y="3987800"/>
            <a:ext cx="5265738" cy="1752600"/>
          </a:xfrm>
        </p:spPr>
        <p:txBody>
          <a:bodyPr/>
          <a:lstStyle/>
          <a:p>
            <a:r>
              <a:rPr lang="en-US" sz="3800" b="1" smtClean="0">
                <a:solidFill>
                  <a:schemeClr val="bg1"/>
                </a:solidFill>
              </a:rPr>
              <a:t>Program Design</a:t>
            </a:r>
            <a:endParaRPr lang="en-IN" sz="3800" b="1" smtClean="0">
              <a:solidFill>
                <a:schemeClr val="bg1"/>
              </a:solidFill>
            </a:endParaRPr>
          </a:p>
          <a:p>
            <a:r>
              <a:rPr lang="en-US" sz="3200" b="1" smtClean="0">
                <a:solidFill>
                  <a:schemeClr val="bg1"/>
                </a:solidFill>
              </a:rPr>
              <a:t>Chapter 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580112" y="1556792"/>
            <a:ext cx="3528392" cy="418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-20827" y="0"/>
            <a:ext cx="9144000" cy="1428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2189163"/>
            <a:ext cx="5481638" cy="123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2555875" y="580707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en-US" b="1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Edition</a:t>
            </a:r>
          </a:p>
          <a:p>
            <a:pPr algn="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Raymond A. Noe</a:t>
            </a:r>
            <a:endParaRPr lang="en-IN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3714750" y="6553200"/>
            <a:ext cx="5410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Times New Roman" pitchFamily="18" charset="0"/>
              </a:rPr>
              <a:t>Copyright</a:t>
            </a: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200" b="1" i="1">
                <a:solidFill>
                  <a:schemeClr val="bg1"/>
                </a:solidFill>
                <a:latin typeface="Times New Roman" pitchFamily="18" charset="0"/>
              </a:rPr>
              <a:t>© 2013 by The McGraw-Hill Companies, Inc. All rights reserved.</a:t>
            </a: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588" y="6553200"/>
            <a:ext cx="2667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Times New Roman" pitchFamily="18" charset="0"/>
              </a:rPr>
              <a:t>McGraw-Hill/Irwin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Curriculum Course and Lesson Design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US" smtClean="0"/>
              <a:t>Curriculum </a:t>
            </a:r>
          </a:p>
          <a:p>
            <a:pPr lvl="1"/>
            <a:r>
              <a:rPr lang="en-IN" smtClean="0"/>
              <a:t>Organized program of study designed to meet a complex </a:t>
            </a:r>
            <a:r>
              <a:rPr lang="en-US" smtClean="0"/>
              <a:t>learning objective</a:t>
            </a:r>
          </a:p>
          <a:p>
            <a:pPr lvl="1"/>
            <a:r>
              <a:rPr lang="en-US" smtClean="0"/>
              <a:t>Includes several courses</a:t>
            </a:r>
          </a:p>
          <a:p>
            <a:pPr lvl="1"/>
            <a:r>
              <a:rPr lang="en-US" smtClean="0"/>
              <a:t>Learning objectives- Broader and less measurable than course or lesson</a:t>
            </a:r>
          </a:p>
          <a:p>
            <a:r>
              <a:rPr lang="en-US" smtClean="0"/>
              <a:t>Course or Program</a:t>
            </a:r>
          </a:p>
          <a:p>
            <a:pPr lvl="1"/>
            <a:r>
              <a:rPr lang="en-US" smtClean="0"/>
              <a:t>Covers specific learning objectives</a:t>
            </a:r>
          </a:p>
          <a:p>
            <a:pPr lvl="1"/>
            <a:r>
              <a:rPr lang="en-IN" smtClean="0"/>
              <a:t>Addresses limited number of competencies</a:t>
            </a:r>
            <a:endParaRPr lang="en-IN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Curriculum Road Map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IN" smtClean="0"/>
              <a:t>Shows </a:t>
            </a:r>
          </a:p>
          <a:p>
            <a:pPr lvl="1"/>
            <a:r>
              <a:rPr lang="en-IN" smtClean="0"/>
              <a:t>All of the courses in a curriculum</a:t>
            </a:r>
          </a:p>
          <a:p>
            <a:pPr lvl="1"/>
            <a:r>
              <a:rPr lang="en-IN" smtClean="0"/>
              <a:t>Paths that learners can take through it</a:t>
            </a:r>
          </a:p>
          <a:p>
            <a:pPr lvl="1"/>
            <a:r>
              <a:rPr lang="en-IN" smtClean="0"/>
              <a:t>Sequences in which courses have to be completed</a:t>
            </a:r>
          </a:p>
          <a:p>
            <a:r>
              <a:rPr lang="en-IN" smtClean="0"/>
              <a:t>Includes </a:t>
            </a:r>
          </a:p>
          <a:p>
            <a:pPr lvl="1"/>
            <a:r>
              <a:rPr lang="en-IN" smtClean="0"/>
              <a:t>Brief statement of the course purpose</a:t>
            </a:r>
          </a:p>
          <a:p>
            <a:pPr lvl="1"/>
            <a:r>
              <a:rPr lang="en-IN" smtClean="0"/>
              <a:t>Prerequisite skills needed for the course</a:t>
            </a:r>
          </a:p>
          <a:p>
            <a:pPr lvl="1"/>
            <a:r>
              <a:rPr lang="en-IN" smtClean="0"/>
              <a:t>Learning objectives or competencies covered by the course</a:t>
            </a:r>
            <a:endParaRPr lang="en-IN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000" smtClean="0"/>
              <a:t>Figure 5.4- An example of a curriculum road map for a security management training curriculum</a:t>
            </a:r>
          </a:p>
        </p:txBody>
      </p:sp>
      <p:pic>
        <p:nvPicPr>
          <p:cNvPr id="31748" name="Picture 2" descr="C:\Users\Vasundhara\Desktop\5.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225" y="2133600"/>
            <a:ext cx="7675563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Curriculum Road Map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pPr lvl="1"/>
            <a:r>
              <a:rPr lang="en-IN" dirty="0" smtClean="0"/>
              <a:t>Format of the content and course expectations</a:t>
            </a:r>
          </a:p>
          <a:p>
            <a:pPr lvl="1"/>
            <a:r>
              <a:rPr lang="en-IN" dirty="0" smtClean="0"/>
              <a:t>Delivery method for the content</a:t>
            </a:r>
          </a:p>
          <a:p>
            <a:r>
              <a:rPr lang="en-IN" dirty="0" smtClean="0"/>
              <a:t>Design document</a:t>
            </a:r>
          </a:p>
          <a:p>
            <a:pPr lvl="1"/>
            <a:r>
              <a:rPr lang="en-IN" dirty="0" smtClean="0"/>
              <a:t>Outlines scope of project, delivery methods, and objectives</a:t>
            </a:r>
          </a:p>
          <a:p>
            <a:pPr lvl="1"/>
            <a:r>
              <a:rPr lang="en-IN" dirty="0" smtClean="0"/>
              <a:t>Can be used to guide the development of training and to explain the training to managers, SMEs, reviewers and other trainers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sz="3800" smtClean="0"/>
              <a:t>Table 5.4- Design Document Template</a:t>
            </a:r>
            <a:endParaRPr lang="en-IN" sz="380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35025" y="1936750"/>
            <a:ext cx="74818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Table 5.5- Design Document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84213" y="2060575"/>
            <a:ext cx="7837487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Curriculum Road Map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IN" b="1" dirty="0" smtClean="0"/>
              <a:t>Lesson plan overview </a:t>
            </a:r>
          </a:p>
          <a:p>
            <a:pPr lvl="1"/>
            <a:r>
              <a:rPr lang="en-IN" dirty="0" smtClean="0"/>
              <a:t>Matches major activities of the training program and specific </a:t>
            </a:r>
            <a:r>
              <a:rPr lang="en-US" dirty="0" smtClean="0"/>
              <a:t>times</a:t>
            </a:r>
            <a:endParaRPr lang="tr-TR" dirty="0" smtClean="0"/>
          </a:p>
          <a:p>
            <a:r>
              <a:rPr lang="en-IN" dirty="0"/>
              <a:t>Detailed lesson plan</a:t>
            </a:r>
          </a:p>
          <a:p>
            <a:pPr lvl="1"/>
            <a:r>
              <a:rPr lang="en-IN" dirty="0"/>
              <a:t>Translates the content and sequence of training activities into a  trainer </a:t>
            </a:r>
            <a:r>
              <a:rPr lang="en-IN" dirty="0" smtClean="0"/>
              <a:t>guide</a:t>
            </a:r>
          </a:p>
          <a:p>
            <a:pPr lvl="1"/>
            <a:r>
              <a:rPr lang="en-IN" dirty="0" smtClean="0"/>
              <a:t>Ensures consistency regardless of the trainer </a:t>
            </a:r>
            <a:endParaRPr lang="en-IN" dirty="0"/>
          </a:p>
          <a:p>
            <a:pPr marL="0" indent="0">
              <a:buNone/>
            </a:pPr>
            <a:endParaRPr lang="en-US" dirty="0" smtClean="0"/>
          </a:p>
          <a:p>
            <a:endParaRPr lang="en-IN" sz="2400" dirty="0" smtClean="0"/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IN" sz="3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900" y="452438"/>
            <a:ext cx="8229600" cy="850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Table 5.6- Sample of a Detailed Lesson Plan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8888" y="1556792"/>
            <a:ext cx="7007598" cy="497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Table 5.6 cont.- Sample of a Detailed Lesson Plan 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4213" y="1844675"/>
            <a:ext cx="78168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IN" sz="3800" smtClean="0"/>
              <a:t>Figure 5.8- Sample Lesson Overview</a:t>
            </a:r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>
            <a:off x="611560" y="2060848"/>
            <a:ext cx="7759700" cy="3706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Introduction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IN" b="1" dirty="0" smtClean="0"/>
              <a:t>Program design</a:t>
            </a:r>
            <a:r>
              <a:rPr lang="en-IN" dirty="0" smtClean="0"/>
              <a:t>: Organization and coordination of the training program</a:t>
            </a:r>
          </a:p>
          <a:p>
            <a:r>
              <a:rPr lang="en-IN" dirty="0" smtClean="0"/>
              <a:t>Required for high quality, effective training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Choosing Vendor or Consultant For Training Services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US" smtClean="0"/>
              <a:t>Request for proposal (RFP)</a:t>
            </a:r>
          </a:p>
          <a:p>
            <a:pPr lvl="1"/>
            <a:r>
              <a:rPr lang="en-US" smtClean="0"/>
              <a:t>Used for potential vendors and consultants</a:t>
            </a:r>
          </a:p>
          <a:p>
            <a:pPr lvl="1"/>
            <a:r>
              <a:rPr lang="en-US" smtClean="0"/>
              <a:t> Outlines:</a:t>
            </a:r>
          </a:p>
          <a:p>
            <a:pPr lvl="2"/>
            <a:r>
              <a:rPr lang="en-IN" smtClean="0"/>
              <a:t>Type of service the company is seeking</a:t>
            </a:r>
          </a:p>
          <a:p>
            <a:pPr lvl="2"/>
            <a:r>
              <a:rPr lang="en-IN" smtClean="0"/>
              <a:t>Type and number of references </a:t>
            </a:r>
            <a:r>
              <a:rPr lang="en-US" smtClean="0"/>
              <a:t>needed</a:t>
            </a:r>
          </a:p>
          <a:p>
            <a:pPr lvl="2"/>
            <a:r>
              <a:rPr lang="en-IN" smtClean="0"/>
              <a:t>Number of employees who need to be trained</a:t>
            </a:r>
          </a:p>
          <a:p>
            <a:pPr lvl="2"/>
            <a:r>
              <a:rPr lang="en-US" smtClean="0"/>
              <a:t>Funding for the project</a:t>
            </a:r>
          </a:p>
          <a:p>
            <a:pPr lvl="2"/>
            <a:r>
              <a:rPr lang="en-IN" smtClean="0"/>
              <a:t>Follow-up process used to determined level of satisfaction and service</a:t>
            </a:r>
          </a:p>
          <a:p>
            <a:pPr lvl="2"/>
            <a:r>
              <a:rPr lang="en-IN" smtClean="0"/>
              <a:t>Expected date of completion of project, and the date when proposals must be received by the company</a:t>
            </a:r>
            <a:endParaRPr lang="en-IN" sz="3100" smtClean="0"/>
          </a:p>
          <a:p>
            <a:endParaRPr lang="en-I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Transfer of Training 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US" dirty="0" smtClean="0"/>
              <a:t>Decision to make: Near transfer or far transfer? In other words; identical environment or stimulus generalization?</a:t>
            </a:r>
            <a:endParaRPr lang="en-IN" dirty="0" smtClean="0"/>
          </a:p>
          <a:p>
            <a:r>
              <a:rPr lang="en-US" dirty="0" smtClean="0"/>
              <a:t>Near transfer</a:t>
            </a:r>
          </a:p>
          <a:p>
            <a:pPr lvl="1"/>
            <a:r>
              <a:rPr lang="en-US" dirty="0" smtClean="0"/>
              <a:t>Applying learned capabilities exactly in a work situation</a:t>
            </a:r>
          </a:p>
          <a:p>
            <a:pPr lvl="1"/>
            <a:r>
              <a:rPr lang="en-IN" dirty="0" smtClean="0"/>
              <a:t>Training tasks involve responding to predictable </a:t>
            </a:r>
            <a:r>
              <a:rPr lang="en-US" dirty="0" smtClean="0"/>
              <a:t>situations</a:t>
            </a:r>
            <a:endParaRPr lang="en-IN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Transfer of Training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pPr lvl="1"/>
            <a:r>
              <a:rPr lang="en-IN" smtClean="0"/>
              <a:t>In Programs with emphasis on near transfer, trainees</a:t>
            </a:r>
          </a:p>
          <a:p>
            <a:pPr lvl="2"/>
            <a:r>
              <a:rPr lang="en-IN" smtClean="0"/>
              <a:t>Need to follow standardized procedures, processes, and checklists</a:t>
            </a:r>
          </a:p>
          <a:p>
            <a:pPr lvl="2"/>
            <a:r>
              <a:rPr lang="en-IN" smtClean="0"/>
              <a:t>Should be encouraged to focus only on important differences between training tasks and work tasks</a:t>
            </a:r>
          </a:p>
          <a:p>
            <a:pPr lvl="2"/>
            <a:r>
              <a:rPr lang="en-IN" smtClean="0"/>
              <a:t>Should be provided with an explanation of why and how the procedure should be performed</a:t>
            </a:r>
          </a:p>
          <a:p>
            <a:pPr lvl="2"/>
            <a:r>
              <a:rPr lang="en-IN" smtClean="0"/>
              <a:t>Learn behaviors or skills that contribute to effective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Transfer of Training 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US" dirty="0" smtClean="0"/>
              <a:t>Far transfer</a:t>
            </a:r>
          </a:p>
          <a:p>
            <a:pPr lvl="1"/>
            <a:r>
              <a:rPr lang="en-US" dirty="0" smtClean="0"/>
              <a:t>Involves using learned capabilities </a:t>
            </a:r>
            <a:r>
              <a:rPr lang="en-IN" dirty="0" smtClean="0"/>
              <a:t>to novel situations involving original thinking </a:t>
            </a:r>
          </a:p>
          <a:p>
            <a:pPr lvl="1"/>
            <a:r>
              <a:rPr lang="en-IN" dirty="0" smtClean="0"/>
              <a:t>Training tasks require variable interactions and unpredictable responses</a:t>
            </a:r>
          </a:p>
          <a:p>
            <a:pPr lvl="1"/>
            <a:r>
              <a:rPr lang="en-IN" dirty="0" smtClean="0"/>
              <a:t>Programs with emphasis on far transfer should:</a:t>
            </a:r>
          </a:p>
          <a:p>
            <a:pPr lvl="2"/>
            <a:r>
              <a:rPr lang="en-IN" dirty="0" smtClean="0"/>
              <a:t>Teach general concepts, broad principles, or key </a:t>
            </a:r>
            <a:r>
              <a:rPr lang="en-IN" dirty="0" err="1" smtClean="0"/>
              <a:t>behaviors</a:t>
            </a:r>
            <a:endParaRPr lang="en-IN" dirty="0" smtClean="0"/>
          </a:p>
          <a:p>
            <a:pPr lvl="2"/>
            <a:r>
              <a:rPr lang="en-IN" dirty="0" smtClean="0"/>
              <a:t>Provide a list of prompts or questions to help trigger thoughts and question sets</a:t>
            </a:r>
          </a:p>
          <a:p>
            <a:pPr lvl="2"/>
            <a:r>
              <a:rPr lang="en-IN" dirty="0" smtClean="0"/>
              <a:t>‘How is this similar to problems I have encountered before?’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Encourage Manager Support for Training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US" smtClean="0"/>
              <a:t>Manager support: </a:t>
            </a:r>
            <a:r>
              <a:rPr lang="en-IN" smtClean="0"/>
              <a:t>Degree to which managers</a:t>
            </a:r>
          </a:p>
          <a:p>
            <a:pPr lvl="1"/>
            <a:r>
              <a:rPr lang="en-IN" smtClean="0"/>
              <a:t>Emphasize the importance of attending training programs</a:t>
            </a:r>
          </a:p>
          <a:p>
            <a:pPr lvl="1"/>
            <a:r>
              <a:rPr lang="en-IN" smtClean="0"/>
              <a:t>Stress the application of training content to job</a:t>
            </a:r>
          </a:p>
          <a:p>
            <a:pPr lvl="1"/>
            <a:r>
              <a:rPr lang="en-IN" smtClean="0"/>
              <a:t>Provide opportunities for trainees to use what they have learned on the job</a:t>
            </a:r>
            <a:endParaRPr lang="en-IN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Figure 5.5- Levels of Management Support for Training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088" y="2022475"/>
            <a:ext cx="7561262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gain managers’ support for training?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Clarify the purpose of the training program and its relationship to business strategies</a:t>
            </a:r>
          </a:p>
          <a:p>
            <a:r>
              <a:rPr lang="en-US" dirty="0" smtClean="0"/>
              <a:t>Trainees should be encouraged to bring to the training session work problems and situations they face on the job</a:t>
            </a:r>
          </a:p>
          <a:p>
            <a:r>
              <a:rPr lang="en-US" dirty="0" smtClean="0"/>
              <a:t>Information regarding the benefits of the program collected from past participants should be shared  with managers</a:t>
            </a:r>
          </a:p>
          <a:p>
            <a:r>
              <a:rPr lang="en-US" dirty="0" smtClean="0"/>
              <a:t>If possible, use managers as trainers.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09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Peer Support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US" b="1" dirty="0" smtClean="0"/>
              <a:t>Support network</a:t>
            </a:r>
            <a:r>
              <a:rPr lang="en-US" dirty="0" smtClean="0"/>
              <a:t>:</a:t>
            </a:r>
            <a:r>
              <a:rPr lang="en-IN" dirty="0" smtClean="0"/>
              <a:t>Group of two or more trainees who: </a:t>
            </a:r>
          </a:p>
          <a:p>
            <a:pPr lvl="1"/>
            <a:r>
              <a:rPr lang="en-IN" dirty="0" smtClean="0"/>
              <a:t>Agree to meet and discuss their progress in using learned capabilities on the job</a:t>
            </a:r>
          </a:p>
          <a:p>
            <a:pPr lvl="1"/>
            <a:r>
              <a:rPr lang="en-IN" sz="2200" dirty="0" smtClean="0"/>
              <a:t>Face-to-face meetings, e-mails or social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smtClean="0"/>
              <a:t>Figure 5.1 – The Program Design Process</a:t>
            </a:r>
          </a:p>
        </p:txBody>
      </p:sp>
      <p:pic>
        <p:nvPicPr>
          <p:cNvPr id="18436" name="Picture 9" descr="C:\Users\Vasundhara\Desktop\5.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188" y="2460625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sz="3800" smtClean="0"/>
              <a:t>Selecting and Preparing Training Site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US" b="1" smtClean="0"/>
              <a:t>Training site</a:t>
            </a:r>
            <a:r>
              <a:rPr lang="en-US" smtClean="0"/>
              <a:t>:</a:t>
            </a:r>
            <a:r>
              <a:rPr lang="en-IN" smtClean="0"/>
              <a:t> Room where training will be conducted</a:t>
            </a:r>
          </a:p>
          <a:p>
            <a:pPr lvl="1"/>
            <a:r>
              <a:rPr lang="en-IN" smtClean="0"/>
              <a:t>Characteristics of good training room</a:t>
            </a:r>
          </a:p>
          <a:p>
            <a:pPr lvl="2"/>
            <a:r>
              <a:rPr lang="en-IN" smtClean="0"/>
              <a:t>Comfortable and accessible</a:t>
            </a:r>
          </a:p>
          <a:p>
            <a:pPr lvl="2"/>
            <a:r>
              <a:rPr lang="en-IN" smtClean="0"/>
              <a:t>Quiet private and free from interruptions</a:t>
            </a:r>
          </a:p>
          <a:p>
            <a:pPr lvl="2"/>
            <a:r>
              <a:rPr lang="en-IN" smtClean="0"/>
              <a:t>Sufficient space for trainees to move around easily</a:t>
            </a:r>
          </a:p>
          <a:p>
            <a:pPr lvl="2"/>
            <a:r>
              <a:rPr lang="en-IN" smtClean="0"/>
              <a:t>Enough room for trainees to </a:t>
            </a:r>
            <a:r>
              <a:rPr lang="en-US" smtClean="0"/>
              <a:t>have adequate work space</a:t>
            </a:r>
          </a:p>
          <a:p>
            <a:pPr lvl="2"/>
            <a:r>
              <a:rPr lang="en-IN" smtClean="0"/>
              <a:t>Good visibility for trainees to see each other, the trainer and any visual displays</a:t>
            </a:r>
          </a:p>
          <a:p>
            <a:endParaRPr lang="en-I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Details to Consider When Evaluating a Training Room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Noise and colors</a:t>
            </a:r>
          </a:p>
          <a:p>
            <a:pPr>
              <a:lnSpc>
                <a:spcPct val="90000"/>
              </a:lnSpc>
            </a:pPr>
            <a:r>
              <a:rPr lang="en-US" smtClean="0"/>
              <a:t>Room structure and lighting</a:t>
            </a:r>
          </a:p>
          <a:p>
            <a:pPr>
              <a:lnSpc>
                <a:spcPct val="90000"/>
              </a:lnSpc>
            </a:pPr>
            <a:r>
              <a:rPr lang="en-US" smtClean="0"/>
              <a:t>Wall and floor covering</a:t>
            </a:r>
          </a:p>
          <a:p>
            <a:pPr>
              <a:lnSpc>
                <a:spcPct val="90000"/>
              </a:lnSpc>
            </a:pPr>
            <a:r>
              <a:rPr lang="en-US" smtClean="0"/>
              <a:t>Meeting room chairs</a:t>
            </a:r>
          </a:p>
          <a:p>
            <a:pPr>
              <a:lnSpc>
                <a:spcPct val="90000"/>
              </a:lnSpc>
            </a:pPr>
            <a:r>
              <a:rPr lang="en-US" smtClean="0"/>
              <a:t>Glare</a:t>
            </a:r>
          </a:p>
          <a:p>
            <a:pPr>
              <a:lnSpc>
                <a:spcPct val="90000"/>
              </a:lnSpc>
            </a:pPr>
            <a:r>
              <a:rPr lang="en-US" smtClean="0"/>
              <a:t>Ceiling</a:t>
            </a:r>
          </a:p>
          <a:p>
            <a:pPr>
              <a:lnSpc>
                <a:spcPct val="90000"/>
              </a:lnSpc>
            </a:pPr>
            <a:r>
              <a:rPr lang="en-US" smtClean="0"/>
              <a:t>Electrical outlets</a:t>
            </a:r>
          </a:p>
          <a:p>
            <a:pPr>
              <a:lnSpc>
                <a:spcPct val="90000"/>
              </a:lnSpc>
            </a:pPr>
            <a:r>
              <a:rPr lang="en-US" smtClean="0"/>
              <a:t>Acoustics</a:t>
            </a:r>
          </a:p>
          <a:p>
            <a:pPr>
              <a:lnSpc>
                <a:spcPct val="90000"/>
              </a:lnSpc>
            </a:pPr>
            <a:r>
              <a:rPr lang="en-US" smtClean="0"/>
              <a:t>Technology</a:t>
            </a:r>
          </a:p>
          <a:p>
            <a:endParaRPr lang="en-I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Figure 5.2- Examples of Seating Arrangements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979613" y="2205038"/>
            <a:ext cx="5410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Making Training Site and Instruction Conducive to learning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Creating learning setting- </a:t>
            </a:r>
            <a:r>
              <a:rPr lang="en-IN" dirty="0" smtClean="0"/>
              <a:t>Determine the extent to which trainees decide </a:t>
            </a:r>
          </a:p>
          <a:p>
            <a:pPr lvl="1">
              <a:lnSpc>
                <a:spcPct val="90000"/>
              </a:lnSpc>
            </a:pPr>
            <a:r>
              <a:rPr lang="en-IN" dirty="0" smtClean="0"/>
              <a:t>When, where, and how they will learn (self-direction)</a:t>
            </a:r>
          </a:p>
          <a:p>
            <a:pPr lvl="1">
              <a:lnSpc>
                <a:spcPct val="90000"/>
              </a:lnSpc>
            </a:pPr>
            <a:r>
              <a:rPr lang="en-IN" dirty="0" smtClean="0"/>
              <a:t>Whether learning will occur by interaction with others (collaboration)</a:t>
            </a:r>
          </a:p>
          <a:p>
            <a:pPr>
              <a:lnSpc>
                <a:spcPct val="90000"/>
              </a:lnSpc>
            </a:pPr>
            <a:r>
              <a:rPr lang="en-IN" dirty="0" smtClean="0"/>
              <a:t>Preparation of materials</a:t>
            </a:r>
          </a:p>
          <a:p>
            <a:pPr>
              <a:lnSpc>
                <a:spcPct val="90000"/>
              </a:lnSpc>
            </a:pPr>
            <a:r>
              <a:rPr lang="en-IN" dirty="0" smtClean="0"/>
              <a:t>Know the audience</a:t>
            </a:r>
          </a:p>
          <a:p>
            <a:pPr>
              <a:lnSpc>
                <a:spcPct val="90000"/>
              </a:lnSpc>
            </a:pPr>
            <a:r>
              <a:rPr lang="en-IN" dirty="0" err="1" smtClean="0"/>
              <a:t>Pretraining</a:t>
            </a:r>
            <a:endParaRPr lang="en-IN" dirty="0" smtClean="0"/>
          </a:p>
          <a:p>
            <a:pPr>
              <a:lnSpc>
                <a:spcPct val="90000"/>
              </a:lnSpc>
            </a:pPr>
            <a:r>
              <a:rPr lang="en-IN" dirty="0" smtClean="0"/>
              <a:t>Provide overview of the course (course outlines!)</a:t>
            </a:r>
          </a:p>
          <a:p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Making Training Site and Instruction Conducive to learning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924425"/>
          </a:xfrm>
        </p:spPr>
        <p:txBody>
          <a:bodyPr/>
          <a:lstStyle/>
          <a:p>
            <a:r>
              <a:rPr lang="en-US" smtClean="0"/>
              <a:t>Help trainees retain and recall training content</a:t>
            </a:r>
          </a:p>
          <a:p>
            <a:pPr lvl="1"/>
            <a:r>
              <a:rPr lang="en-US" smtClean="0"/>
              <a:t>Application assignments</a:t>
            </a:r>
          </a:p>
          <a:p>
            <a:pPr lvl="2"/>
            <a:r>
              <a:rPr lang="en-IN" smtClean="0"/>
              <a:t>Trainees are asked to identify work problems or situations and to apply training content to solve them</a:t>
            </a:r>
          </a:p>
          <a:p>
            <a:r>
              <a:rPr lang="en-IN" smtClean="0"/>
              <a:t>Class room management</a:t>
            </a:r>
          </a:p>
          <a:p>
            <a:r>
              <a:rPr lang="en-IN" smtClean="0"/>
              <a:t>Interacting with trainees</a:t>
            </a:r>
          </a:p>
          <a:p>
            <a:r>
              <a:rPr lang="en-IN" smtClean="0"/>
              <a:t>Dealing with disruptive trainees</a:t>
            </a:r>
          </a:p>
          <a:p>
            <a:r>
              <a:rPr lang="en-IN" smtClean="0"/>
              <a:t>Managing group dynamics</a:t>
            </a:r>
          </a:p>
          <a:p>
            <a:endParaRPr lang="en-I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dirty="0" smtClean="0"/>
              <a:t>Table 5.3- Examples of How to Get Trainees Involved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2060848"/>
            <a:ext cx="8126412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1282</TotalTime>
  <Words>871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  </vt:lpstr>
      <vt:lpstr>Introduction </vt:lpstr>
      <vt:lpstr>Figure 5.1 – The Program Design Process</vt:lpstr>
      <vt:lpstr>Selecting and Preparing Training Site</vt:lpstr>
      <vt:lpstr>Details to Consider When Evaluating a Training Room</vt:lpstr>
      <vt:lpstr>Figure 5.2- Examples of Seating Arrangements</vt:lpstr>
      <vt:lpstr>Making Training Site and Instruction Conducive to learning </vt:lpstr>
      <vt:lpstr>Making Training Site and Instruction Conducive to learning</vt:lpstr>
      <vt:lpstr>Table 5.3- Examples of How to Get Trainees Involved</vt:lpstr>
      <vt:lpstr>Curriculum Course and Lesson Design</vt:lpstr>
      <vt:lpstr>Curriculum Road Map</vt:lpstr>
      <vt:lpstr>Figure 5.4- An example of a curriculum road map for a security management training curriculum</vt:lpstr>
      <vt:lpstr>Curriculum Road Map</vt:lpstr>
      <vt:lpstr>Table 5.4- Design Document Template</vt:lpstr>
      <vt:lpstr>Table 5.5- Design Document</vt:lpstr>
      <vt:lpstr>Curriculum Road Map</vt:lpstr>
      <vt:lpstr>Table 5.6- Sample of a Detailed Lesson Plan </vt:lpstr>
      <vt:lpstr>Table 5.6 cont.- Sample of a Detailed Lesson Plan </vt:lpstr>
      <vt:lpstr>Figure 5.8- Sample Lesson Overview</vt:lpstr>
      <vt:lpstr>Choosing Vendor or Consultant For Training Services</vt:lpstr>
      <vt:lpstr>Transfer of Training </vt:lpstr>
      <vt:lpstr>Transfer of Training </vt:lpstr>
      <vt:lpstr>Transfer of Training </vt:lpstr>
      <vt:lpstr>Encourage Manager Support for Training</vt:lpstr>
      <vt:lpstr>Figure 5.5- Levels of Management Support for Training</vt:lpstr>
      <vt:lpstr>How to gain managers’ support for training? </vt:lpstr>
      <vt:lpstr>Peer Support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Jagruti Gadekar</dc:creator>
  <cp:lastModifiedBy>uos1</cp:lastModifiedBy>
  <cp:revision>32</cp:revision>
  <dcterms:created xsi:type="dcterms:W3CDTF">2012-08-08T08:52:29Z</dcterms:created>
  <dcterms:modified xsi:type="dcterms:W3CDTF">2020-04-28T06:08:08Z</dcterms:modified>
</cp:coreProperties>
</file>