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0B9F3-FF4B-47AC-A67A-6E285482BDC0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8ACC5-A649-4CCC-8DC8-F3A6EC5202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0B9F3-FF4B-47AC-A67A-6E285482BDC0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8ACC5-A649-4CCC-8DC8-F3A6EC5202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0B9F3-FF4B-47AC-A67A-6E285482BDC0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8ACC5-A649-4CCC-8DC8-F3A6EC5202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0B9F3-FF4B-47AC-A67A-6E285482BDC0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8ACC5-A649-4CCC-8DC8-F3A6EC5202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0B9F3-FF4B-47AC-A67A-6E285482BDC0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8ACC5-A649-4CCC-8DC8-F3A6EC5202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0B9F3-FF4B-47AC-A67A-6E285482BDC0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8ACC5-A649-4CCC-8DC8-F3A6EC5202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0B9F3-FF4B-47AC-A67A-6E285482BDC0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8ACC5-A649-4CCC-8DC8-F3A6EC5202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0B9F3-FF4B-47AC-A67A-6E285482BDC0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8ACC5-A649-4CCC-8DC8-F3A6EC5202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0B9F3-FF4B-47AC-A67A-6E285482BDC0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8ACC5-A649-4CCC-8DC8-F3A6EC5202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0B9F3-FF4B-47AC-A67A-6E285482BDC0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8ACC5-A649-4CCC-8DC8-F3A6EC5202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0B9F3-FF4B-47AC-A67A-6E285482BDC0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8ACC5-A649-4CCC-8DC8-F3A6EC5202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0B9F3-FF4B-47AC-A67A-6E285482BDC0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8ACC5-A649-4CCC-8DC8-F3A6EC5202D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772400" cy="1470025"/>
          </a:xfrm>
        </p:spPr>
        <p:txBody>
          <a:bodyPr/>
          <a:lstStyle/>
          <a:p>
            <a:r>
              <a:rPr lang="en-US" b="1" i="1" u="sng" dirty="0" smtClean="0"/>
              <a:t>Security Techniques</a:t>
            </a:r>
            <a:endParaRPr lang="en-US" b="1" i="1" u="sng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438400"/>
            <a:ext cx="8229600" cy="3352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MESSAGE INTEGRITY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Hash Functions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MESSAGE AUTHENTICATION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DIGITAL SIGNATURE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ENTITY AUTHENTICATION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ENTITY AUTHENTICATION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1"/>
            <a:ext cx="8229600" cy="1600200"/>
          </a:xfrm>
        </p:spPr>
        <p:txBody>
          <a:bodyPr/>
          <a:lstStyle/>
          <a:p>
            <a:r>
              <a:rPr lang="en-US" b="1" dirty="0" smtClean="0"/>
              <a:t>Passwords</a:t>
            </a:r>
          </a:p>
          <a:p>
            <a:r>
              <a:rPr lang="en-US" b="1" dirty="0"/>
              <a:t>Challenge-Response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819400"/>
            <a:ext cx="8077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Challenge-Response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685800"/>
          </a:xfrm>
        </p:spPr>
        <p:txBody>
          <a:bodyPr/>
          <a:lstStyle/>
          <a:p>
            <a:r>
              <a:rPr lang="en-US" b="1" i="1" dirty="0"/>
              <a:t>Using a Symmetric-Key Cipher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447800"/>
            <a:ext cx="84582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905000"/>
            <a:ext cx="883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0668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Using a Asymmetric-Key Cipher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762000" y="9906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b="1" i="1" dirty="0"/>
              <a:t>Using Digital Signature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752600"/>
            <a:ext cx="8534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MESSAGE INTEGRITY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electronic equivalent of the document and fingerprint pair is </a:t>
            </a:r>
            <a:r>
              <a:rPr lang="en-US" dirty="0" smtClean="0"/>
              <a:t>the </a:t>
            </a:r>
            <a:r>
              <a:rPr lang="en-US" i="1" dirty="0" smtClean="0"/>
              <a:t>message and </a:t>
            </a:r>
            <a:r>
              <a:rPr lang="en-US" i="1" dirty="0"/>
              <a:t>digest pair</a:t>
            </a:r>
            <a:r>
              <a:rPr lang="en-US" i="1" dirty="0" smtClean="0"/>
              <a:t>.</a:t>
            </a:r>
          </a:p>
          <a:p>
            <a:r>
              <a:rPr lang="en-US" dirty="0"/>
              <a:t>To preserve the integrity of a message, the message is passed through </a:t>
            </a:r>
            <a:r>
              <a:rPr lang="en-US" dirty="0" smtClean="0"/>
              <a:t>an algorithm </a:t>
            </a:r>
            <a:r>
              <a:rPr lang="en-US" dirty="0"/>
              <a:t>called a </a:t>
            </a:r>
            <a:r>
              <a:rPr lang="en-US" b="1" dirty="0"/>
              <a:t>cryptographic hash function. The function creates a </a:t>
            </a:r>
            <a:r>
              <a:rPr lang="en-US" b="1" dirty="0" smtClean="0"/>
              <a:t>compressed </a:t>
            </a:r>
            <a:r>
              <a:rPr lang="en-US" dirty="0" smtClean="0"/>
              <a:t>image </a:t>
            </a:r>
            <a:r>
              <a:rPr lang="en-US" dirty="0"/>
              <a:t>of the message, called a </a:t>
            </a:r>
            <a:r>
              <a:rPr lang="en-US" b="1" dirty="0"/>
              <a:t>digest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638800"/>
            <a:ext cx="8305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message and digest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676400"/>
            <a:ext cx="8276148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Hash Functions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915400" cy="51355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 cryptographic hash function takes </a:t>
            </a:r>
            <a:r>
              <a:rPr lang="en-US" dirty="0" smtClean="0"/>
              <a:t>a message </a:t>
            </a:r>
            <a:r>
              <a:rPr lang="en-US" dirty="0"/>
              <a:t>of arbitrary length and creates a </a:t>
            </a:r>
            <a:r>
              <a:rPr lang="en-US" dirty="0" smtClean="0"/>
              <a:t>message digest </a:t>
            </a:r>
            <a:r>
              <a:rPr lang="en-US" dirty="0"/>
              <a:t>of fixed </a:t>
            </a:r>
            <a:r>
              <a:rPr lang="en-US" dirty="0" smtClean="0"/>
              <a:t>length</a:t>
            </a:r>
          </a:p>
          <a:p>
            <a:r>
              <a:rPr lang="en-US" dirty="0"/>
              <a:t>Instead of using a hash function with variable-size input, a </a:t>
            </a:r>
            <a:r>
              <a:rPr lang="en-US" dirty="0" smtClean="0"/>
              <a:t>function with </a:t>
            </a:r>
            <a:r>
              <a:rPr lang="en-US" dirty="0"/>
              <a:t>fixed-size input is created and is used a necessary number of times. The </a:t>
            </a:r>
            <a:r>
              <a:rPr lang="en-US" dirty="0" smtClean="0"/>
              <a:t>fixed-size input </a:t>
            </a:r>
            <a:r>
              <a:rPr lang="en-US" dirty="0"/>
              <a:t>function is referred to as a </a:t>
            </a:r>
            <a:r>
              <a:rPr lang="en-US" b="1" dirty="0"/>
              <a:t>compression function. </a:t>
            </a:r>
            <a:endParaRPr lang="en-US" b="1" dirty="0" smtClean="0"/>
          </a:p>
          <a:p>
            <a:r>
              <a:rPr lang="en-US" b="1" dirty="0" smtClean="0"/>
              <a:t>It </a:t>
            </a:r>
            <a:r>
              <a:rPr lang="en-US" b="1" dirty="0"/>
              <a:t>compresses an </a:t>
            </a:r>
            <a:r>
              <a:rPr lang="en-US" b="1" i="1" dirty="0"/>
              <a:t>n-bit string </a:t>
            </a:r>
            <a:r>
              <a:rPr lang="en-US" b="1" i="1" dirty="0" smtClean="0"/>
              <a:t>to </a:t>
            </a:r>
            <a:r>
              <a:rPr lang="en-US" dirty="0" smtClean="0"/>
              <a:t>create </a:t>
            </a:r>
            <a:r>
              <a:rPr lang="en-US" dirty="0"/>
              <a:t>an </a:t>
            </a:r>
            <a:r>
              <a:rPr lang="en-US" i="1" dirty="0"/>
              <a:t>m-bit string where n is normally greater than m. The scheme is referred to </a:t>
            </a:r>
            <a:r>
              <a:rPr lang="en-US" i="1" dirty="0" smtClean="0"/>
              <a:t>as </a:t>
            </a:r>
            <a:r>
              <a:rPr lang="en-US" dirty="0" smtClean="0"/>
              <a:t>an </a:t>
            </a:r>
            <a:r>
              <a:rPr lang="en-US" b="1" dirty="0"/>
              <a:t>iterated cryptographic hash function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Several hash algorithms were designed by Ron </a:t>
            </a:r>
            <a:r>
              <a:rPr lang="en-US" dirty="0" err="1"/>
              <a:t>Rivest</a:t>
            </a:r>
            <a:r>
              <a:rPr lang="en-US" dirty="0"/>
              <a:t>. These are referred to as</a:t>
            </a:r>
          </a:p>
          <a:p>
            <a:r>
              <a:rPr lang="en-US" b="1" dirty="0"/>
              <a:t>MD2, MD4, and </a:t>
            </a:r>
            <a:r>
              <a:rPr lang="en-US" b="1" dirty="0" smtClean="0"/>
              <a:t>MD5</a:t>
            </a:r>
          </a:p>
          <a:p>
            <a:r>
              <a:rPr lang="en-US" dirty="0"/>
              <a:t>The </a:t>
            </a:r>
            <a:r>
              <a:rPr lang="en-US" b="1" dirty="0"/>
              <a:t>Secure Hash Algorithm (SHA) is a standard that was developed by </a:t>
            </a:r>
            <a:r>
              <a:rPr lang="en-US" b="1" dirty="0" smtClean="0"/>
              <a:t>the </a:t>
            </a:r>
            <a:r>
              <a:rPr lang="en-US" dirty="0" smtClean="0"/>
              <a:t>National </a:t>
            </a:r>
            <a:r>
              <a:rPr lang="en-US" dirty="0"/>
              <a:t>Institute of Standards and Technology (NIST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MESSAGE AUTHENTICATION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digest can be used to check the integrity of a </a:t>
            </a:r>
            <a:r>
              <a:rPr lang="en-US" dirty="0" smtClean="0"/>
              <a:t>message</a:t>
            </a:r>
          </a:p>
          <a:p>
            <a:r>
              <a:rPr lang="en-US" dirty="0"/>
              <a:t>the data origin authentication—</a:t>
            </a:r>
          </a:p>
          <a:p>
            <a:r>
              <a:rPr lang="en-US" dirty="0"/>
              <a:t>that Alice is the originator of the message, not somebody else—we need to include </a:t>
            </a:r>
            <a:r>
              <a:rPr lang="en-US" dirty="0" smtClean="0"/>
              <a:t>a secret </a:t>
            </a:r>
            <a:r>
              <a:rPr lang="en-US" dirty="0"/>
              <a:t>held by Alice </a:t>
            </a:r>
            <a:r>
              <a:rPr lang="en-US" dirty="0" smtClean="0"/>
              <a:t> </a:t>
            </a:r>
            <a:r>
              <a:rPr lang="en-US" dirty="0"/>
              <a:t>in the process; we need to create a </a:t>
            </a:r>
            <a:r>
              <a:rPr lang="en-US" b="1" dirty="0" smtClean="0"/>
              <a:t>message authentication </a:t>
            </a:r>
            <a:r>
              <a:rPr lang="en-US" b="1" dirty="0"/>
              <a:t>code (MAC)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8763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5410200"/>
            <a:ext cx="8839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DIGITAL SIGNATURE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1"/>
            <a:ext cx="9144000" cy="2286000"/>
          </a:xfrm>
        </p:spPr>
        <p:txBody>
          <a:bodyPr/>
          <a:lstStyle/>
          <a:p>
            <a:r>
              <a:rPr lang="en-US" dirty="0"/>
              <a:t>Another way to provide message integrity and message </a:t>
            </a:r>
            <a:r>
              <a:rPr lang="en-US" dirty="0" smtClean="0"/>
              <a:t>authentication is a </a:t>
            </a:r>
            <a:r>
              <a:rPr lang="en-US" dirty="0"/>
              <a:t>digital </a:t>
            </a:r>
            <a:r>
              <a:rPr lang="en-US" dirty="0" smtClean="0"/>
              <a:t>signature</a:t>
            </a:r>
          </a:p>
          <a:p>
            <a:r>
              <a:rPr lang="en-US" dirty="0"/>
              <a:t>A MAC uses a secret key </a:t>
            </a:r>
            <a:r>
              <a:rPr lang="en-US" dirty="0" smtClean="0"/>
              <a:t>to protect </a:t>
            </a:r>
            <a:r>
              <a:rPr lang="en-US" dirty="0"/>
              <a:t>the digest; a digital signature uses a pair of private-public </a:t>
            </a:r>
            <a:r>
              <a:rPr lang="en-US" dirty="0" smtClean="0"/>
              <a:t>keys</a:t>
            </a:r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733800"/>
            <a:ext cx="8229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09800"/>
          </a:xfrm>
        </p:spPr>
        <p:txBody>
          <a:bodyPr/>
          <a:lstStyle/>
          <a:p>
            <a:r>
              <a:rPr lang="en-US" b="1" dirty="0"/>
              <a:t>Signing the </a:t>
            </a:r>
            <a:r>
              <a:rPr lang="en-US" b="1" dirty="0" smtClean="0"/>
              <a:t>Digest</a:t>
            </a:r>
          </a:p>
          <a:p>
            <a:r>
              <a:rPr lang="en-US" dirty="0"/>
              <a:t>In a digital signature system, the messages are normally </a:t>
            </a:r>
            <a:r>
              <a:rPr lang="en-US" dirty="0" smtClean="0"/>
              <a:t>long ,but </a:t>
            </a:r>
            <a:r>
              <a:rPr lang="en-US" dirty="0"/>
              <a:t>we have to use asymmetric-key schemes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0"/>
            <a:ext cx="8382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962400"/>
            <a:ext cx="8357118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324</Words>
  <Application>Microsoft Office PowerPoint</Application>
  <PresentationFormat>On-screen Show (4:3)</PresentationFormat>
  <Paragraphs>33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Security Techniques</vt:lpstr>
      <vt:lpstr>MESSAGE INTEGRITY</vt:lpstr>
      <vt:lpstr>message and digest</vt:lpstr>
      <vt:lpstr>Hash Functions </vt:lpstr>
      <vt:lpstr>Slide 5</vt:lpstr>
      <vt:lpstr>MESSAGE AUTHENTICATION </vt:lpstr>
      <vt:lpstr>Slide 7</vt:lpstr>
      <vt:lpstr>DIGITAL SIGNATURE</vt:lpstr>
      <vt:lpstr>Slide 9</vt:lpstr>
      <vt:lpstr>ENTITY AUTHENTICATION</vt:lpstr>
      <vt:lpstr>Challenge-Response </vt:lpstr>
      <vt:lpstr>Slide 12</vt:lpstr>
      <vt:lpstr>Slide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Security Techniques</dc:title>
  <dc:creator>DELL</dc:creator>
  <cp:lastModifiedBy>DELL</cp:lastModifiedBy>
  <cp:revision>1</cp:revision>
  <dcterms:created xsi:type="dcterms:W3CDTF">2014-05-29T04:17:45Z</dcterms:created>
  <dcterms:modified xsi:type="dcterms:W3CDTF">2014-05-29T05:54:10Z</dcterms:modified>
</cp:coreProperties>
</file>