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364" r:id="rId2"/>
    <p:sldId id="328" r:id="rId3"/>
    <p:sldId id="337" r:id="rId4"/>
    <p:sldId id="331" r:id="rId5"/>
    <p:sldId id="332" r:id="rId6"/>
    <p:sldId id="333" r:id="rId7"/>
    <p:sldId id="334" r:id="rId8"/>
    <p:sldId id="329" r:id="rId9"/>
    <p:sldId id="315" r:id="rId10"/>
    <p:sldId id="316" r:id="rId11"/>
    <p:sldId id="317" r:id="rId12"/>
    <p:sldId id="318" r:id="rId13"/>
    <p:sldId id="365" r:id="rId14"/>
    <p:sldId id="267" r:id="rId15"/>
    <p:sldId id="268" r:id="rId16"/>
    <p:sldId id="269" r:id="rId17"/>
    <p:sldId id="270" r:id="rId18"/>
    <p:sldId id="271" r:id="rId19"/>
    <p:sldId id="311" r:id="rId20"/>
    <p:sldId id="338" r:id="rId21"/>
    <p:sldId id="272" r:id="rId22"/>
    <p:sldId id="366" r:id="rId23"/>
    <p:sldId id="344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4" r:id="rId34"/>
    <p:sldId id="283" r:id="rId35"/>
    <p:sldId id="345" r:id="rId36"/>
    <p:sldId id="367" r:id="rId37"/>
    <p:sldId id="349" r:id="rId38"/>
    <p:sldId id="286" r:id="rId39"/>
    <p:sldId id="287" r:id="rId40"/>
    <p:sldId id="288" r:id="rId41"/>
    <p:sldId id="289" r:id="rId42"/>
    <p:sldId id="290" r:id="rId43"/>
    <p:sldId id="368" r:id="rId44"/>
    <p:sldId id="353" r:id="rId45"/>
    <p:sldId id="293" r:id="rId46"/>
    <p:sldId id="292" r:id="rId47"/>
    <p:sldId id="294" r:id="rId48"/>
    <p:sldId id="295" r:id="rId49"/>
    <p:sldId id="356" r:id="rId50"/>
    <p:sldId id="296" r:id="rId51"/>
    <p:sldId id="297" r:id="rId52"/>
    <p:sldId id="298" r:id="rId53"/>
    <p:sldId id="357" r:id="rId54"/>
    <p:sldId id="299" r:id="rId55"/>
    <p:sldId id="300" r:id="rId56"/>
    <p:sldId id="354" r:id="rId57"/>
    <p:sldId id="362" r:id="rId58"/>
    <p:sldId id="358" r:id="rId59"/>
    <p:sldId id="302" r:id="rId60"/>
    <p:sldId id="303" r:id="rId61"/>
    <p:sldId id="304" r:id="rId62"/>
    <p:sldId id="301" r:id="rId63"/>
    <p:sldId id="363" r:id="rId64"/>
    <p:sldId id="360" r:id="rId65"/>
    <p:sldId id="305" r:id="rId66"/>
    <p:sldId id="306" r:id="rId67"/>
    <p:sldId id="307" r:id="rId68"/>
    <p:sldId id="308" r:id="rId69"/>
    <p:sldId id="309" r:id="rId70"/>
    <p:sldId id="310" r:id="rId71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2660"/>
          </a:xfrm>
          <a:prstGeom prst="rect">
            <a:avLst/>
          </a:prstGeom>
        </p:spPr>
        <p:txBody>
          <a:bodyPr vert="horz" lIns="77779" tIns="38889" rIns="77779" bIns="38889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2660"/>
          </a:xfrm>
          <a:prstGeom prst="rect">
            <a:avLst/>
          </a:prstGeom>
        </p:spPr>
        <p:txBody>
          <a:bodyPr vert="horz" lIns="77779" tIns="38889" rIns="77779" bIns="38889" rtlCol="0"/>
          <a:lstStyle>
            <a:lvl1pPr algn="r">
              <a:defRPr sz="1000"/>
            </a:lvl1pPr>
          </a:lstStyle>
          <a:p>
            <a:fld id="{00E04B45-8C7E-4685-A4FE-AF9C219011AA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3415"/>
            <a:ext cx="3038475" cy="462660"/>
          </a:xfrm>
          <a:prstGeom prst="rect">
            <a:avLst/>
          </a:prstGeom>
        </p:spPr>
        <p:txBody>
          <a:bodyPr vert="horz" lIns="77779" tIns="38889" rIns="77779" bIns="38889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773415"/>
            <a:ext cx="3038475" cy="462660"/>
          </a:xfrm>
          <a:prstGeom prst="rect">
            <a:avLst/>
          </a:prstGeom>
        </p:spPr>
        <p:txBody>
          <a:bodyPr vert="horz" lIns="77779" tIns="38889" rIns="77779" bIns="38889" rtlCol="0" anchor="b"/>
          <a:lstStyle>
            <a:lvl1pPr algn="r">
              <a:defRPr sz="1000"/>
            </a:lvl1pPr>
          </a:lstStyle>
          <a:p>
            <a:fld id="{5546193E-430F-405F-9D5B-8069BC356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69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4E06E915-F1DC-4EA8-A5DF-0379C5A7EC1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205D9A8E-8057-41DB-8274-4FA060F7E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96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Ketal" TargetMode="External"/><Relationship Id="rId3" Type="http://schemas.openxmlformats.org/officeDocument/2006/relationships/hyperlink" Target="https://en.wikipedia.org/wiki/Alcohol" TargetMode="External"/><Relationship Id="rId7" Type="http://schemas.openxmlformats.org/officeDocument/2006/relationships/hyperlink" Target="https://en.wikipedia.org/wiki/Acetal" TargetMode="External"/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Carbonyl_group" TargetMode="External"/><Relationship Id="rId5" Type="http://schemas.openxmlformats.org/officeDocument/2006/relationships/hyperlink" Target="https://en.wikipedia.org/wiki/Ketone" TargetMode="External"/><Relationship Id="rId4" Type="http://schemas.openxmlformats.org/officeDocument/2006/relationships/hyperlink" Target="https://en.wikipedia.org/wiki/Aldehyde" TargetMode="Externa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814513" y="893763"/>
            <a:ext cx="3228975" cy="2420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1953" indent="-2430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72236" indent="-1944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61130" indent="-1944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50024" indent="-1944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138919" indent="-1944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527813" indent="-1944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6707" indent="-1944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05602" indent="-1944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4FEC74-51C6-47E8-9A07-2AC6F070DC0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2303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10DCB-4095-4B38-AF6A-A78BF75F5C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68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10DCB-4095-4B38-AF6A-A78BF75F5C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39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10DCB-4095-4B38-AF6A-A78BF75F5C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17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10DCB-4095-4B38-AF6A-A78BF75F5C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5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10DCB-4095-4B38-AF6A-A78BF75F5CD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76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10DCB-4095-4B38-AF6A-A78BF75F5CD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0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1644" indent="-28140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5607" indent="-2251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5848" indent="-2251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6090" indent="-2251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6334" indent="-2251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6576" indent="-2251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6817" indent="-2251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27059" indent="-2251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13B8DC-40D9-4A79-86A7-CD4F8CEE0589}" type="slidenum">
              <a:rPr lang="en-US" smtClean="0">
                <a:latin typeface="Times New Roman" pitchFamily="18" charset="0"/>
              </a:rPr>
              <a:pPr eaLnBrk="1" hangingPunct="1"/>
              <a:t>25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r-PK" smtClean="0"/>
          </a:p>
        </p:txBody>
      </p:sp>
    </p:spTree>
    <p:extLst>
      <p:ext uri="{BB962C8B-B14F-4D97-AF65-F5344CB8AC3E}">
        <p14:creationId xmlns:p14="http://schemas.microsoft.com/office/powerpoint/2010/main" val="1292934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1644" indent="-28140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5607" indent="-2251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5848" indent="-2251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6090" indent="-2251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6334" indent="-2251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6576" indent="-2251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6817" indent="-2251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27059" indent="-2251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02E5D6-D4CE-45DB-87D8-C29E911DC756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87460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10DCB-4095-4B38-AF6A-A78BF75F5CD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82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8711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10DCB-4095-4B38-AF6A-A78BF75F5C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59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1644" indent="-28140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5607" indent="-2251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5848" indent="-2251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6090" indent="-2251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6334" indent="-2251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6576" indent="-2251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6817" indent="-2251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27059" indent="-2251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E8A334-A0BB-49A6-9ED2-1332E9D678A2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r-PK" smtClean="0"/>
          </a:p>
        </p:txBody>
      </p:sp>
    </p:spTree>
    <p:extLst>
      <p:ext uri="{BB962C8B-B14F-4D97-AF65-F5344CB8AC3E}">
        <p14:creationId xmlns:p14="http://schemas.microsoft.com/office/powerpoint/2010/main" val="1092816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1644" indent="-28140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5607" indent="-2251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5848" indent="-2251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6090" indent="-2251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6334" indent="-2251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6576" indent="-2251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6817" indent="-2251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27059" indent="-2251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6BCA5C-2963-428C-A025-2E0A2BA5EE9D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r-PK" smtClean="0"/>
          </a:p>
        </p:txBody>
      </p:sp>
    </p:spTree>
    <p:extLst>
      <p:ext uri="{BB962C8B-B14F-4D97-AF65-F5344CB8AC3E}">
        <p14:creationId xmlns:p14="http://schemas.microsoft.com/office/powerpoint/2010/main" val="32157170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1644" indent="-28140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5607" indent="-2251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5848" indent="-2251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6090" indent="-2251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6334" indent="-2251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6576" indent="-2251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6817" indent="-2251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27059" indent="-2251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35E938-A288-4294-A934-DD119326AC94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r-PK" dirty="0" smtClean="0"/>
          </a:p>
        </p:txBody>
      </p:sp>
    </p:spTree>
    <p:extLst>
      <p:ext uri="{BB962C8B-B14F-4D97-AF65-F5344CB8AC3E}">
        <p14:creationId xmlns:p14="http://schemas.microsoft.com/office/powerpoint/2010/main" val="28971413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1644" indent="-28140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5607" indent="-2251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5848" indent="-2251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6090" indent="-2251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6334" indent="-2251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6576" indent="-2251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6817" indent="-2251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27059" indent="-2251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C05D99-9F64-4203-A923-C1B1A0F89B31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r-PK" smtClean="0"/>
          </a:p>
        </p:txBody>
      </p:sp>
    </p:spTree>
    <p:extLst>
      <p:ext uri="{BB962C8B-B14F-4D97-AF65-F5344CB8AC3E}">
        <p14:creationId xmlns:p14="http://schemas.microsoft.com/office/powerpoint/2010/main" val="9308389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F8499-2AC5-4262-B305-0E3E8D8A04FF}" type="slidenum">
              <a:rPr lang="en-US"/>
              <a:pPr/>
              <a:t>33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Number then –ose or -ulose</a:t>
            </a:r>
          </a:p>
        </p:txBody>
      </p:sp>
    </p:spTree>
    <p:extLst>
      <p:ext uri="{BB962C8B-B14F-4D97-AF65-F5344CB8AC3E}">
        <p14:creationId xmlns:p14="http://schemas.microsoft.com/office/powerpoint/2010/main" val="37607866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10DCB-4095-4B38-AF6A-A78BF75F5CD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48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10DCB-4095-4B38-AF6A-A78BF75F5CD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161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10DCB-4095-4B38-AF6A-A78BF75F5CD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016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10DCB-4095-4B38-AF6A-A78BF75F5CD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700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10DCB-4095-4B38-AF6A-A78BF75F5CD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61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814513" y="893763"/>
            <a:ext cx="3228975" cy="2420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1953" indent="-24305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72236" indent="-1944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61130" indent="-1944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50024" indent="-19444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138919" indent="-1944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527813" indent="-1944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6707" indent="-1944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05602" indent="-1944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E20C76-540F-4444-BE1E-B5160C9A196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87351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10DCB-4095-4B38-AF6A-A78BF75F5CD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754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10DCB-4095-4B38-AF6A-A78BF75F5CD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547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10DCB-4095-4B38-AF6A-A78BF75F5CD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869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485">
              <a:defRPr/>
            </a:pPr>
            <a:r>
              <a:rPr lang="en-US" dirty="0" smtClean="0"/>
              <a:t>A </a:t>
            </a:r>
            <a:r>
              <a:rPr lang="en-US" b="1" dirty="0" err="1" smtClean="0"/>
              <a:t>hemiacetal</a:t>
            </a:r>
            <a:r>
              <a:rPr lang="en-US" dirty="0" smtClean="0"/>
              <a:t> or a </a:t>
            </a:r>
            <a:r>
              <a:rPr lang="en-US" b="1" dirty="0" err="1" smtClean="0"/>
              <a:t>hemiketal</a:t>
            </a:r>
            <a:r>
              <a:rPr lang="en-US" dirty="0" smtClean="0"/>
              <a:t> is a compound that results from the addition of an </a:t>
            </a:r>
            <a:r>
              <a:rPr lang="en-US" dirty="0" smtClean="0">
                <a:hlinkClick r:id="rId3" tooltip="Alcohol"/>
              </a:rPr>
              <a:t>alcohol</a:t>
            </a:r>
            <a:r>
              <a:rPr lang="en-US" dirty="0" smtClean="0"/>
              <a:t> to an </a:t>
            </a:r>
            <a:r>
              <a:rPr lang="en-US" dirty="0" smtClean="0">
                <a:hlinkClick r:id="rId4" tooltip="Aldehyde"/>
              </a:rPr>
              <a:t>aldehyde</a:t>
            </a:r>
            <a:r>
              <a:rPr lang="en-US" dirty="0" smtClean="0"/>
              <a:t> or a </a:t>
            </a:r>
            <a:r>
              <a:rPr lang="en-US" dirty="0" smtClean="0">
                <a:hlinkClick r:id="rId5" tooltip="Ketone"/>
              </a:rPr>
              <a:t>ketone</a:t>
            </a:r>
            <a:r>
              <a:rPr lang="en-US" dirty="0" smtClean="0"/>
              <a:t>, respectively.</a:t>
            </a:r>
          </a:p>
          <a:p>
            <a:pPr defTabSz="900485">
              <a:defRPr/>
            </a:pPr>
            <a:r>
              <a:rPr lang="en-US" dirty="0" smtClean="0"/>
              <a:t>The Greek word </a:t>
            </a:r>
            <a:r>
              <a:rPr lang="en-US" i="1" dirty="0" err="1" smtClean="0"/>
              <a:t>hèmi</a:t>
            </a:r>
            <a:r>
              <a:rPr lang="en-US" dirty="0" smtClean="0"/>
              <a:t>, meaning half, refers to the fact that a single alcohol has been added to the </a:t>
            </a:r>
            <a:r>
              <a:rPr lang="en-US" dirty="0" smtClean="0">
                <a:hlinkClick r:id="rId6" tooltip="Carbonyl group"/>
              </a:rPr>
              <a:t>carbonyl group</a:t>
            </a:r>
            <a:r>
              <a:rPr lang="en-US" dirty="0" smtClean="0"/>
              <a:t>, in contrast to </a:t>
            </a:r>
            <a:r>
              <a:rPr lang="en-US" dirty="0" err="1" smtClean="0">
                <a:hlinkClick r:id="rId7" tooltip="Acetal"/>
              </a:rPr>
              <a:t>acetals</a:t>
            </a:r>
            <a:r>
              <a:rPr lang="en-US" dirty="0" smtClean="0"/>
              <a:t> or </a:t>
            </a:r>
            <a:r>
              <a:rPr lang="en-US" dirty="0" err="1" smtClean="0">
                <a:hlinkClick r:id="rId8" tooltip="Ketal"/>
              </a:rPr>
              <a:t>ketals</a:t>
            </a:r>
            <a:r>
              <a:rPr lang="en-US" dirty="0" smtClean="0"/>
              <a:t>, which are formed when a second </a:t>
            </a:r>
            <a:r>
              <a:rPr lang="en-US" dirty="0" err="1" smtClean="0"/>
              <a:t>alkoxy</a:t>
            </a:r>
            <a:r>
              <a:rPr lang="en-US" dirty="0" smtClean="0"/>
              <a:t> group has been added to the structure.</a:t>
            </a:r>
            <a:endParaRPr lang="en-SG" b="1" dirty="0">
              <a:solidFill>
                <a:srgbClr val="FF0000"/>
              </a:solidFill>
            </a:endParaRPr>
          </a:p>
          <a:p>
            <a:pPr defTabSz="900485">
              <a:defRPr/>
            </a:pPr>
            <a:endParaRPr lang="en-SG" b="1" dirty="0">
              <a:solidFill>
                <a:srgbClr val="FF0000"/>
              </a:solidFill>
            </a:endParaRPr>
          </a:p>
          <a:p>
            <a:pPr defTabSz="900485">
              <a:defRPr/>
            </a:pPr>
            <a:r>
              <a:rPr lang="en-SG" b="1" dirty="0">
                <a:solidFill>
                  <a:srgbClr val="FF0000"/>
                </a:solidFill>
              </a:rPr>
              <a:t>Anomeric Forms (</a:t>
            </a:r>
            <a:r>
              <a:rPr lang="en-US" b="1" dirty="0" err="1" smtClean="0"/>
              <a:t>hemiacetal</a:t>
            </a:r>
            <a:r>
              <a:rPr lang="en-US" b="1" dirty="0" smtClean="0"/>
              <a:t> / </a:t>
            </a:r>
            <a:r>
              <a:rPr lang="en-US" b="1" dirty="0" err="1" smtClean="0"/>
              <a:t>hemiketal</a:t>
            </a:r>
            <a:r>
              <a:rPr lang="en-SG" b="1" dirty="0">
                <a:solidFill>
                  <a:srgbClr val="FF0000"/>
                </a:solidFill>
              </a:rPr>
              <a:t>)</a:t>
            </a:r>
          </a:p>
          <a:p>
            <a:pPr defTabSz="900485">
              <a:defRPr/>
            </a:pPr>
            <a:r>
              <a:rPr lang="en-SG" b="1" dirty="0">
                <a:solidFill>
                  <a:srgbClr val="FF0000"/>
                </a:solidFill>
              </a:rPr>
              <a:t>Ring Forms (</a:t>
            </a:r>
            <a:r>
              <a:rPr lang="en-SG" b="1" dirty="0" err="1">
                <a:solidFill>
                  <a:srgbClr val="FF0000"/>
                </a:solidFill>
              </a:rPr>
              <a:t>acetals</a:t>
            </a:r>
            <a:r>
              <a:rPr lang="en-SG" b="1" dirty="0">
                <a:solidFill>
                  <a:srgbClr val="FF0000"/>
                </a:solidFill>
              </a:rPr>
              <a:t> / </a:t>
            </a:r>
            <a:r>
              <a:rPr lang="en-SG" b="1">
                <a:solidFill>
                  <a:srgbClr val="FF0000"/>
                </a:solidFill>
              </a:rPr>
              <a:t>ketals)</a:t>
            </a:r>
            <a:endParaRPr lang="en-US" b="1" dirty="0">
              <a:solidFill>
                <a:srgbClr val="FF0000"/>
              </a:solidFill>
            </a:endParaRPr>
          </a:p>
          <a:p>
            <a:pPr defTabSz="900485"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10DCB-4095-4B38-AF6A-A78BF75F5CD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274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10DCB-4095-4B38-AF6A-A78BF75F5CD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866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10DCB-4095-4B38-AF6A-A78BF75F5CD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80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10DCB-4095-4B38-AF6A-A78BF75F5C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70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10DCB-4095-4B38-AF6A-A78BF75F5C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52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10DCB-4095-4B38-AF6A-A78BF75F5C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16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10DCB-4095-4B38-AF6A-A78BF75F5C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73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10DCB-4095-4B38-AF6A-A78BF75F5C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09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Lettuce:</a:t>
            </a:r>
            <a:r>
              <a:rPr lang="en-US" baseline="0" dirty="0" smtClean="0"/>
              <a:t> </a:t>
            </a:r>
            <a:r>
              <a:rPr lang="en-US" i="1" baseline="0" dirty="0" err="1" smtClean="0"/>
              <a:t>Lactuca</a:t>
            </a:r>
            <a:r>
              <a:rPr lang="en-US" i="1" baseline="0" dirty="0" smtClean="0"/>
              <a:t> sativa </a:t>
            </a:r>
            <a:r>
              <a:rPr lang="en-US" i="0" baseline="0" dirty="0" smtClean="0"/>
              <a:t>(annual plant used as salads),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10DCB-4095-4B38-AF6A-A78BF75F5C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3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15D7-06CE-4348-8BD9-4DE5526379C5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1C24-522A-40A7-BB2A-EE8898C15CEC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E924-AF03-403F-93D7-CF90C903EE6A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460AE7E-4C26-437C-A3CA-0985610455F0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07236A0-4BDE-43B2-BD6B-5A5E5F7BE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A965-7F98-4AAA-9426-F9D0BE627CE6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9563-8973-4D35-92BD-6556CE144250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3D6F-268A-4BC3-AB18-1E2552A5B63E}" type="datetime1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A467-58B2-41F9-A559-9296AA881F81}" type="datetime1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36D9-5AD4-409E-BA68-EF380242F6C3}" type="datetime1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CE3D-4E9F-4F0C-A7D5-B24708755008}" type="datetime1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1AA9-DAE6-4866-AEDF-5A14C9F497F3}" type="datetime1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D717-0BFB-4087-B891-FCD1B3847D16}" type="datetime1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1FA8A-F01F-4131-8E1D-A43F6AE61A3C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odscienceuniverse.com/food-chemistry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2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3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4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5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6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7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e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od-info.net/uk/e/e150.htm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od-info.net/uk/e/e636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A965-7F98-4AAA-9426-F9D0BE627CE6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228600" y="457200"/>
          <a:ext cx="86868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Presentation" r:id="rId3" imgW="4570378" imgH="3427437" progId="PowerPoint.Show.12">
                  <p:embed/>
                </p:oleObj>
              </mc:Choice>
              <mc:Fallback>
                <p:oleObj name="Presentation" r:id="rId3" imgW="4570378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457200"/>
                        <a:ext cx="8686800" cy="563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23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CONTENTS</a:t>
            </a:r>
            <a:r>
              <a:rPr lang="en-US" sz="3600" dirty="0" smtClean="0">
                <a:solidFill>
                  <a:srgbClr val="00B0F0"/>
                </a:solidFill>
              </a:rPr>
              <a:t>: </a:t>
            </a:r>
            <a:r>
              <a:rPr lang="en-US" sz="3600" b="1" dirty="0" smtClean="0">
                <a:solidFill>
                  <a:srgbClr val="00B0F0"/>
                </a:solidFill>
              </a:rPr>
              <a:t>PRACTICAL 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670550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latin typeface="+mj-lt"/>
                <a:cs typeface="Times New Roman" pitchFamily="18" charset="0"/>
              </a:rPr>
              <a:t>Basics of </a:t>
            </a:r>
            <a:r>
              <a:rPr lang="en-US" sz="2600" dirty="0" smtClean="0">
                <a:latin typeface="+mj-lt"/>
                <a:cs typeface="Times New Roman" pitchFamily="18" charset="0"/>
              </a:rPr>
              <a:t>Lab Work (</a:t>
            </a:r>
            <a:r>
              <a:rPr lang="en-US" sz="26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safety</a:t>
            </a:r>
            <a:r>
              <a:rPr lang="en-US" sz="2600" dirty="0">
                <a:latin typeface="+mj-lt"/>
                <a:cs typeface="Times New Roman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hygiene</a:t>
            </a:r>
            <a:r>
              <a:rPr lang="en-US" sz="2600" dirty="0">
                <a:latin typeface="+mj-lt"/>
                <a:cs typeface="Times New Roman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sanitation</a:t>
            </a:r>
            <a:r>
              <a:rPr lang="en-US" sz="2600" dirty="0">
                <a:latin typeface="+mj-lt"/>
                <a:cs typeface="Times New Roman" pitchFamily="18" charset="0"/>
              </a:rPr>
              <a:t> etc.)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latin typeface="+mj-lt"/>
                <a:cs typeface="Times New Roman" pitchFamily="18" charset="0"/>
              </a:rPr>
              <a:t>Handling and </a:t>
            </a:r>
            <a:r>
              <a:rPr lang="en-US" sz="2600" dirty="0" smtClean="0">
                <a:latin typeface="+mj-lt"/>
                <a:cs typeface="Times New Roman" pitchFamily="18" charset="0"/>
              </a:rPr>
              <a:t>Storage of </a:t>
            </a:r>
            <a:r>
              <a:rPr lang="en-US" sz="26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Chemicals/Glass</a:t>
            </a:r>
            <a:r>
              <a:rPr lang="en-US" sz="2600" dirty="0" smtClean="0">
                <a:latin typeface="+mj-lt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ware/Items</a:t>
            </a:r>
            <a:r>
              <a:rPr lang="en-US" sz="2600" dirty="0" smtClean="0">
                <a:latin typeface="+mj-lt"/>
                <a:cs typeface="Times New Roman" pitchFamily="18" charset="0"/>
              </a:rPr>
              <a:t>/ </a:t>
            </a:r>
            <a:r>
              <a:rPr lang="en-US" sz="26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Equipment/Apparatuses</a:t>
            </a:r>
            <a:endParaRPr lang="en-US" sz="26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latin typeface="+mj-lt"/>
                <a:cs typeface="Times New Roman" pitchFamily="18" charset="0"/>
              </a:rPr>
              <a:t>Assessment of </a:t>
            </a:r>
            <a:r>
              <a:rPr lang="en-US" sz="26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Accuracy</a:t>
            </a:r>
            <a:r>
              <a:rPr lang="en-US" sz="2600" dirty="0" smtClean="0">
                <a:latin typeface="+mj-lt"/>
                <a:cs typeface="Times New Roman" pitchFamily="18" charset="0"/>
              </a:rPr>
              <a:t> and </a:t>
            </a:r>
            <a:r>
              <a:rPr lang="en-US" sz="26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Precision</a:t>
            </a:r>
            <a:r>
              <a:rPr lang="en-US" sz="2600" dirty="0" smtClean="0">
                <a:latin typeface="+mj-lt"/>
                <a:cs typeface="Times New Roman" pitchFamily="18" charset="0"/>
              </a:rPr>
              <a:t> of Equipment/Apparatuses (</a:t>
            </a:r>
            <a:r>
              <a:rPr lang="en-US" sz="26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Standardization</a:t>
            </a:r>
            <a:r>
              <a:rPr lang="en-US" sz="2600" dirty="0" smtClean="0">
                <a:latin typeface="+mj-lt"/>
                <a:cs typeface="Times New Roman" pitchFamily="18" charset="0"/>
              </a:rPr>
              <a:t>/ </a:t>
            </a:r>
            <a:r>
              <a:rPr lang="en-US" sz="26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Calibration/Validation</a:t>
            </a:r>
            <a:r>
              <a:rPr lang="en-US" sz="2600" dirty="0" smtClean="0">
                <a:latin typeface="+mj-lt"/>
                <a:cs typeface="Times New Roman" pitchFamily="18" charset="0"/>
              </a:rPr>
              <a:t>)</a:t>
            </a:r>
            <a:endParaRPr lang="en-US" sz="2600" dirty="0">
              <a:latin typeface="+mj-lt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latin typeface="+mj-lt"/>
                <a:cs typeface="Times New Roman" pitchFamily="18" charset="0"/>
              </a:rPr>
              <a:t>Solutions: preparation and </a:t>
            </a:r>
            <a:r>
              <a:rPr lang="en-US" sz="2600" dirty="0" smtClean="0">
                <a:latin typeface="+mj-lt"/>
                <a:cs typeface="Times New Roman" pitchFamily="18" charset="0"/>
              </a:rPr>
              <a:t>standardization (</a:t>
            </a:r>
            <a:r>
              <a:rPr lang="en-US" sz="26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Sample</a:t>
            </a:r>
            <a:r>
              <a:rPr lang="en-US" sz="2600" dirty="0" smtClean="0">
                <a:latin typeface="+mj-lt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Preparation</a:t>
            </a:r>
            <a:r>
              <a:rPr lang="en-US" sz="2600" dirty="0" smtClean="0">
                <a:latin typeface="+mj-lt"/>
                <a:cs typeface="Times New Roman" pitchFamily="18" charset="0"/>
              </a:rPr>
              <a:t>)</a:t>
            </a:r>
            <a:endParaRPr lang="en-US" sz="2600" dirty="0">
              <a:latin typeface="+mj-lt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latin typeface="+mj-lt"/>
                <a:cs typeface="Times New Roman" pitchFamily="18" charset="0"/>
              </a:rPr>
              <a:t>Determination of </a:t>
            </a:r>
            <a:r>
              <a:rPr lang="en-US" sz="26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moisture</a:t>
            </a:r>
            <a:r>
              <a:rPr lang="en-US" sz="2600" dirty="0">
                <a:latin typeface="+mj-lt"/>
                <a:cs typeface="Times New Roman" pitchFamily="18" charset="0"/>
              </a:rPr>
              <a:t> content, </a:t>
            </a:r>
            <a:r>
              <a:rPr lang="en-US" sz="26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crude</a:t>
            </a:r>
            <a:r>
              <a:rPr lang="en-US" sz="2600" dirty="0">
                <a:latin typeface="+mj-lt"/>
                <a:cs typeface="Times New Roman" pitchFamily="18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fat</a:t>
            </a:r>
            <a:r>
              <a:rPr lang="en-US" sz="2600" dirty="0">
                <a:latin typeface="+mj-lt"/>
                <a:cs typeface="Times New Roman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crude</a:t>
            </a:r>
            <a:r>
              <a:rPr lang="en-US" sz="2600" dirty="0">
                <a:latin typeface="+mj-lt"/>
                <a:cs typeface="Times New Roman" pitchFamily="18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protein</a:t>
            </a:r>
            <a:r>
              <a:rPr lang="en-US" sz="2600" dirty="0">
                <a:latin typeface="+mj-lt"/>
                <a:cs typeface="Times New Roman" pitchFamily="18" charset="0"/>
              </a:rPr>
              <a:t>, </a:t>
            </a:r>
            <a:r>
              <a:rPr lang="en-US" sz="26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crude fiber, ash content, </a:t>
            </a:r>
            <a:r>
              <a:rPr lang="en-US" sz="26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NFE (Proximates/ Proximate Analyses)</a:t>
            </a:r>
            <a:endParaRPr lang="en-US" sz="26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Chromatography</a:t>
            </a:r>
            <a:r>
              <a:rPr lang="en-US" sz="2600" dirty="0">
                <a:latin typeface="+mj-lt"/>
                <a:cs typeface="Times New Roman" pitchFamily="18" charset="0"/>
              </a:rPr>
              <a:t> </a:t>
            </a:r>
            <a:r>
              <a:rPr lang="en-US" sz="2600" dirty="0" smtClean="0">
                <a:latin typeface="+mj-lt"/>
                <a:cs typeface="Times New Roman" pitchFamily="18" charset="0"/>
              </a:rPr>
              <a:t>Techniques (</a:t>
            </a:r>
            <a:r>
              <a:rPr lang="en-US" sz="2600" dirty="0">
                <a:latin typeface="+mj-lt"/>
                <a:cs typeface="Times New Roman" pitchFamily="18" charset="0"/>
              </a:rPr>
              <a:t>basics</a:t>
            </a:r>
            <a:r>
              <a:rPr lang="en-US" sz="2600" dirty="0" smtClean="0">
                <a:latin typeface="+mj-lt"/>
                <a:cs typeface="Times New Roman" pitchFamily="18" charset="0"/>
              </a:rPr>
              <a:t>):  Spectrophotometer/Flame photometer/ HPL</a:t>
            </a:r>
            <a:r>
              <a:rPr lang="en-US" sz="2600" dirty="0" smtClean="0">
                <a:latin typeface="+mj-lt"/>
              </a:rPr>
              <a:t>C</a:t>
            </a:r>
            <a:endParaRPr lang="en-US" sz="26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C184-8FAA-4969-BAE2-B5F3A026E35A}" type="datetime1">
              <a:rPr lang="en-US" smtClean="0"/>
              <a:t>11/6/2020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9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RECOMMENDED BOOKS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334000"/>
          </a:xfrm>
        </p:spPr>
        <p:txBody>
          <a:bodyPr>
            <a:normAutofit/>
          </a:bodyPr>
          <a:lstStyle/>
          <a:p>
            <a:pPr lvl="0" algn="just"/>
            <a:r>
              <a:rPr lang="en-US" dirty="0">
                <a:latin typeface="+mj-lt"/>
                <a:cs typeface="Times New Roman" pitchFamily="18" charset="0"/>
              </a:rPr>
              <a:t>Benjamin K. Simpson. </a:t>
            </a:r>
            <a:r>
              <a:rPr lang="en-US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2012.  Food Biochemistry and Food Processing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.</a:t>
            </a:r>
            <a:r>
              <a:rPr lang="en-US" dirty="0">
                <a:latin typeface="+mj-lt"/>
                <a:cs typeface="Times New Roman" pitchFamily="18" charset="0"/>
              </a:rPr>
              <a:t> Wiley-Blackwell, USA</a:t>
            </a:r>
          </a:p>
          <a:p>
            <a:pPr lvl="0" algn="just"/>
            <a:r>
              <a:rPr lang="en-US" dirty="0">
                <a:latin typeface="+mj-lt"/>
                <a:cs typeface="Times New Roman" pitchFamily="18" charset="0"/>
              </a:rPr>
              <a:t>H. D. Belitz and W. Grosch. </a:t>
            </a:r>
            <a:r>
              <a:rPr lang="en-US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2013. Food Chemistry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dirty="0">
                <a:latin typeface="+mj-lt"/>
                <a:cs typeface="Times New Roman" pitchFamily="18" charset="0"/>
              </a:rPr>
              <a:t>2</a:t>
            </a:r>
            <a:r>
              <a:rPr lang="en-US" baseline="30000" dirty="0">
                <a:latin typeface="+mj-lt"/>
                <a:cs typeface="Times New Roman" pitchFamily="18" charset="0"/>
              </a:rPr>
              <a:t>nd</a:t>
            </a:r>
            <a:r>
              <a:rPr lang="en-US" dirty="0">
                <a:latin typeface="+mj-lt"/>
                <a:cs typeface="Times New Roman" pitchFamily="18" charset="0"/>
              </a:rPr>
              <a:t> Ed. Springer Science &amp; Business Media, USA</a:t>
            </a:r>
          </a:p>
          <a:p>
            <a:pPr lvl="0" algn="just"/>
            <a:r>
              <a:rPr lang="en-US" dirty="0">
                <a:latin typeface="+mj-lt"/>
                <a:cs typeface="Times New Roman" pitchFamily="18" charset="0"/>
              </a:rPr>
              <a:t>Peter Chi Keung Cheung and Bhavbhuti M. Mehta. </a:t>
            </a:r>
            <a:r>
              <a:rPr lang="en-US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2015. Handbook of Food Chemistry</a:t>
            </a:r>
            <a:r>
              <a:rPr lang="en-US" dirty="0">
                <a:latin typeface="+mj-lt"/>
                <a:cs typeface="Times New Roman" pitchFamily="18" charset="0"/>
              </a:rPr>
              <a:t>. Springer Berlin Heidelberg, Germany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6B5E-25E8-4677-9461-B0216E2DD0DE}" type="datetime1">
              <a:rPr lang="en-US" smtClean="0"/>
              <a:t>11/6/2020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2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RECOMMENDED BOOKS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638800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n-US" dirty="0" smtClean="0">
                <a:latin typeface="+mj-lt"/>
                <a:cs typeface="Times New Roman" pitchFamily="18" charset="0"/>
              </a:rPr>
              <a:t>Tom </a:t>
            </a:r>
            <a:r>
              <a:rPr lang="en-US" dirty="0">
                <a:latin typeface="+mj-lt"/>
                <a:cs typeface="Times New Roman" pitchFamily="18" charset="0"/>
              </a:rPr>
              <a:t>Coultate. </a:t>
            </a:r>
            <a:r>
              <a:rPr lang="en-US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2016. Food: The Chemistry of its </a:t>
            </a:r>
            <a:r>
              <a:rPr lang="en-US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Components</a:t>
            </a:r>
            <a:r>
              <a:rPr lang="en-US" dirty="0">
                <a:latin typeface="+mj-lt"/>
                <a:cs typeface="Times New Roman" pitchFamily="18" charset="0"/>
              </a:rPr>
              <a:t>.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>
                <a:latin typeface="+mj-lt"/>
                <a:cs typeface="Times New Roman" pitchFamily="18" charset="0"/>
              </a:rPr>
              <a:t>6</a:t>
            </a:r>
            <a:r>
              <a:rPr lang="en-US" baseline="30000" dirty="0">
                <a:latin typeface="+mj-lt"/>
                <a:cs typeface="Times New Roman" pitchFamily="18" charset="0"/>
              </a:rPr>
              <a:t>th</a:t>
            </a:r>
            <a:r>
              <a:rPr lang="en-US" dirty="0">
                <a:latin typeface="+mj-lt"/>
                <a:cs typeface="Times New Roman" pitchFamily="18" charset="0"/>
              </a:rPr>
              <a:t> Ed. Royal Society of Chemistry, Cambridge, UK</a:t>
            </a:r>
          </a:p>
          <a:p>
            <a:pPr lvl="0" algn="just"/>
            <a:r>
              <a:rPr lang="en-US" dirty="0">
                <a:latin typeface="+mj-lt"/>
                <a:cs typeface="Times New Roman" pitchFamily="18" charset="0"/>
              </a:rPr>
              <a:t>S. Suzanne Nielsen. </a:t>
            </a:r>
            <a:r>
              <a:rPr lang="en-US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2017. Food Analysis Laboratory Manual</a:t>
            </a:r>
            <a:r>
              <a:rPr lang="en-US" dirty="0">
                <a:latin typeface="+mj-lt"/>
                <a:cs typeface="Times New Roman" pitchFamily="18" charset="0"/>
              </a:rPr>
              <a:t>. 6</a:t>
            </a:r>
            <a:r>
              <a:rPr lang="en-US" baseline="30000" dirty="0">
                <a:latin typeface="+mj-lt"/>
                <a:cs typeface="Times New Roman" pitchFamily="18" charset="0"/>
              </a:rPr>
              <a:t>th</a:t>
            </a:r>
            <a:r>
              <a:rPr lang="en-US" dirty="0">
                <a:latin typeface="+mj-lt"/>
                <a:cs typeface="Times New Roman" pitchFamily="18" charset="0"/>
              </a:rPr>
              <a:t> Ed. Springer International Publishing, Switzerland</a:t>
            </a:r>
          </a:p>
          <a:p>
            <a:pPr lvl="0" algn="just"/>
            <a:r>
              <a:rPr lang="en-US" dirty="0">
                <a:latin typeface="+mj-lt"/>
                <a:cs typeface="Times New Roman" pitchFamily="18" charset="0"/>
              </a:rPr>
              <a:t>Herbert Stone, Rebecca N. Bleibaum and Heather A. Thomas. </a:t>
            </a:r>
            <a:r>
              <a:rPr lang="en-US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2017. Sensory Evaluation Practices</a:t>
            </a:r>
            <a:r>
              <a:rPr lang="en-US" dirty="0">
                <a:latin typeface="+mj-lt"/>
                <a:cs typeface="Times New Roman" pitchFamily="18" charset="0"/>
              </a:rPr>
              <a:t>. 4</a:t>
            </a:r>
            <a:r>
              <a:rPr lang="en-US" baseline="30000" dirty="0">
                <a:latin typeface="+mj-lt"/>
                <a:cs typeface="Times New Roman" pitchFamily="18" charset="0"/>
              </a:rPr>
              <a:t>th</a:t>
            </a:r>
            <a:r>
              <a:rPr lang="en-US" dirty="0">
                <a:latin typeface="+mj-lt"/>
                <a:cs typeface="Times New Roman" pitchFamily="18" charset="0"/>
              </a:rPr>
              <a:t> Ed. Elsevier Science &amp; Technology Books, </a:t>
            </a:r>
            <a:r>
              <a:rPr lang="en-US" dirty="0" smtClean="0">
                <a:latin typeface="+mj-lt"/>
                <a:cs typeface="Times New Roman" pitchFamily="18" charset="0"/>
              </a:rPr>
              <a:t>USA</a:t>
            </a:r>
          </a:p>
          <a:p>
            <a:pPr lvl="0" algn="just"/>
            <a:r>
              <a:rPr lang="en-US" dirty="0">
                <a:latin typeface="+mj-lt"/>
                <a:cs typeface="Times New Roman" pitchFamily="18" charset="0"/>
                <a:hlinkClick r:id="rId3"/>
              </a:rPr>
              <a:t>https://foodscienceuniverse.com/food-chemistry</a:t>
            </a:r>
            <a:r>
              <a:rPr lang="en-US" dirty="0" smtClean="0">
                <a:latin typeface="+mj-lt"/>
                <a:cs typeface="Times New Roman" pitchFamily="18" charset="0"/>
                <a:hlinkClick r:id="rId3"/>
              </a:rPr>
              <a:t>/</a:t>
            </a:r>
            <a:endParaRPr lang="en-US" dirty="0" smtClean="0">
              <a:latin typeface="+mj-lt"/>
              <a:cs typeface="Times New Roman" pitchFamily="18" charset="0"/>
            </a:endParaRPr>
          </a:p>
          <a:p>
            <a:pPr lvl="0"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D82E-096B-4350-9711-80B2BC2AD7A1}" type="datetime1">
              <a:rPr lang="en-US" smtClean="0"/>
              <a:t>11/6/2020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A965-7F98-4AAA-9426-F9D0BE627CE6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228600" y="457200"/>
          <a:ext cx="86868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Presentation" r:id="rId3" imgW="4570378" imgH="3427437" progId="PowerPoint.Show.12">
                  <p:embed/>
                </p:oleObj>
              </mc:Choice>
              <mc:Fallback>
                <p:oleObj name="Presentation" r:id="rId3" imgW="4570378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457200"/>
                        <a:ext cx="8686800" cy="563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113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58674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FST-311. L # 2.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FOOD BIOCHEMISTRY</a:t>
            </a:r>
            <a:endParaRPr lang="en-US" sz="3600" b="1" dirty="0" smtClean="0">
              <a:solidFill>
                <a:srgbClr val="00B0F0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FOOD 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CHEMISTRY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FERMENTATION</a:t>
            </a:r>
            <a:endParaRPr lang="en-US" sz="36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096000" cy="365125"/>
          </a:xfrm>
        </p:spPr>
        <p:txBody>
          <a:bodyPr/>
          <a:lstStyle/>
          <a:p>
            <a:r>
              <a:rPr lang="en-US" smtClean="0"/>
              <a:t>FST-311. V (SS+R) - Dr. Shahid Mahmood Rana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F7679-AA61-4472-AB55-66D3A749AC83}" type="datetime1">
              <a:rPr lang="en-US" smtClean="0"/>
              <a:t>11/6/2020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2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FOOD BIOCHEMISTRY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21336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“IT IS </a:t>
            </a:r>
            <a:r>
              <a:rPr lang="en-US" sz="2800" dirty="0">
                <a:latin typeface="+mj-lt"/>
                <a:cs typeface="Times New Roman" pitchFamily="18" charset="0"/>
              </a:rPr>
              <a:t>THE STUDY OF 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CHEMICAL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PROCESSES</a:t>
            </a:r>
            <a:r>
              <a:rPr lang="en-US" sz="2800" dirty="0">
                <a:latin typeface="+mj-lt"/>
                <a:cs typeface="Times New Roman" pitchFamily="18" charset="0"/>
              </a:rPr>
              <a:t> AND 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INTERACTIONS</a:t>
            </a:r>
            <a:r>
              <a:rPr lang="en-US" sz="2800" dirty="0">
                <a:latin typeface="+mj-lt"/>
                <a:cs typeface="Times New Roman" pitchFamily="18" charset="0"/>
              </a:rPr>
              <a:t> OF ALL 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BIOLOGICAL</a:t>
            </a:r>
            <a:r>
              <a:rPr lang="en-US" sz="2800" dirty="0">
                <a:latin typeface="+mj-lt"/>
                <a:cs typeface="Times New Roman" pitchFamily="18" charset="0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NON-BIOLOGICAL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COMPONENTS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dirty="0">
                <a:latin typeface="+mj-lt"/>
                <a:cs typeface="Times New Roman" pitchFamily="18" charset="0"/>
              </a:rPr>
              <a:t>OF </a:t>
            </a:r>
            <a:r>
              <a:rPr lang="en-US" sz="2800" dirty="0" smtClean="0">
                <a:latin typeface="+mj-lt"/>
                <a:cs typeface="Times New Roman" pitchFamily="18" charset="0"/>
              </a:rPr>
              <a:t>FOODS”.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356350"/>
            <a:ext cx="6248400" cy="365125"/>
          </a:xfrm>
        </p:spPr>
        <p:txBody>
          <a:bodyPr/>
          <a:lstStyle/>
          <a:p>
            <a:r>
              <a:rPr lang="en-US" smtClean="0"/>
              <a:t>FST-311. V (SS+R) - Dr. Shahid Mahmood Rana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2BCD-9132-4BAB-A3CB-1FC437EBF056}" type="datetime1">
              <a:rPr lang="en-US" smtClean="0"/>
              <a:t>11/6/2020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7594" y="2819400"/>
            <a:ext cx="8704006" cy="335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“THIS FIELD ENCOMPASSES THE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PHYSIOCHEMICAL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PRINCIPLES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OF THE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REACTIONS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CONVERSIONS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THAT OCCUR DURING THE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MANUFACTURING</a:t>
            </a:r>
            <a:r>
              <a:rPr lang="en-US" sz="2800" dirty="0" smtClean="0">
                <a:latin typeface="+mj-lt"/>
                <a:cs typeface="Times New Roman" pitchFamily="18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HANDLING</a:t>
            </a:r>
            <a:r>
              <a:rPr lang="en-US" sz="2800" dirty="0" smtClean="0">
                <a:latin typeface="+mj-lt"/>
                <a:cs typeface="Times New Roman" pitchFamily="18" charset="0"/>
              </a:rPr>
              <a:t>, AND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STORAGE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OF FOODS”</a:t>
            </a:r>
            <a:r>
              <a:rPr lang="en-US" sz="2800" spc="-100" dirty="0" smtClean="0">
                <a:latin typeface="+mj-lt"/>
                <a:cs typeface="Times New Roman" pitchFamily="18" charset="0"/>
              </a:rPr>
              <a:t>.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56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665"/>
            <a:ext cx="8686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F0"/>
                </a:solidFill>
                <a:cs typeface="Times New Roman" pitchFamily="18" charset="0"/>
              </a:rPr>
              <a:t>FOOD BIOCHEMISTRY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135" y="685800"/>
            <a:ext cx="8630266" cy="30988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“IT IS SIMILAR TO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BIOCHEMISTRY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IN ITS MAIN COMPONENTS SUCH AS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CARBOHYDRATES</a:t>
            </a:r>
            <a:r>
              <a:rPr lang="en-US" sz="2800" dirty="0" smtClean="0">
                <a:latin typeface="+mj-lt"/>
                <a:cs typeface="Times New Roman" pitchFamily="18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LIPIDS</a:t>
            </a:r>
            <a:r>
              <a:rPr lang="en-US" sz="2800" dirty="0" smtClean="0">
                <a:latin typeface="+mj-lt"/>
                <a:cs typeface="Times New Roman" pitchFamily="18" charset="0"/>
              </a:rPr>
              <a:t>, AND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PROTEIN</a:t>
            </a:r>
            <a:r>
              <a:rPr lang="en-US" sz="2800" dirty="0" smtClean="0">
                <a:latin typeface="+mj-lt"/>
                <a:cs typeface="Times New Roman" pitchFamily="18" charset="0"/>
              </a:rPr>
              <a:t>, BUT IT ALSO INCLUDES AREAS SUCH AS 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WATER</a:t>
            </a:r>
            <a:r>
              <a:rPr lang="en-US" sz="2800" dirty="0" smtClean="0">
                <a:latin typeface="+mj-lt"/>
                <a:cs typeface="Times New Roman" pitchFamily="18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VITAMINS</a:t>
            </a:r>
            <a:r>
              <a:rPr lang="en-US" sz="2800" dirty="0" smtClean="0">
                <a:latin typeface="+mj-lt"/>
                <a:cs typeface="Times New Roman" pitchFamily="18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MINERALS</a:t>
            </a:r>
            <a:r>
              <a:rPr lang="en-US" sz="2800" dirty="0" smtClean="0">
                <a:latin typeface="+mj-lt"/>
                <a:cs typeface="Times New Roman" pitchFamily="18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ENZYMES</a:t>
            </a:r>
            <a:r>
              <a:rPr lang="en-US" sz="2800" dirty="0" smtClean="0">
                <a:latin typeface="+mj-lt"/>
                <a:cs typeface="Times New Roman" pitchFamily="18" charset="0"/>
              </a:rPr>
              <a:t>, FOOD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ADDITIVES</a:t>
            </a:r>
            <a:r>
              <a:rPr lang="en-US" sz="2800" dirty="0" smtClean="0">
                <a:latin typeface="+mj-lt"/>
                <a:cs typeface="Times New Roman" pitchFamily="18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FLAVORS</a:t>
            </a:r>
            <a:r>
              <a:rPr lang="en-US" sz="2800" dirty="0" smtClean="0">
                <a:latin typeface="+mj-lt"/>
                <a:cs typeface="Times New Roman" pitchFamily="18" charset="0"/>
              </a:rPr>
              <a:t>, AND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COLORS”</a:t>
            </a:r>
            <a:r>
              <a:rPr lang="en-US" sz="28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47800" y="6356350"/>
            <a:ext cx="5867400" cy="365125"/>
          </a:xfrm>
        </p:spPr>
        <p:txBody>
          <a:bodyPr/>
          <a:lstStyle/>
          <a:p>
            <a:r>
              <a:rPr lang="en-US" smtClean="0"/>
              <a:t>FST-311. V (SS+R) - Dr. Shahid Mahmood Rana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1AB7-A707-4B71-ABAE-7253E74A517A}" type="datetime1">
              <a:rPr lang="en-US" smtClean="0"/>
              <a:t>11/6/2020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5135" y="3851275"/>
            <a:ext cx="8706465" cy="243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“THIS DISCIPLINE ALSO ENCOMPASSES HOW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PRODUCTS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CHANGE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UNDER CERTAIN FOOD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PROCESSING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TECHNIQUES AND WAYS EITHER TO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ENHANCE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OR TO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PREVENT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THEM FROM HAPPENING”.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584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4572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F0"/>
                </a:solidFill>
                <a:cs typeface="Times New Roman" pitchFamily="18" charset="0"/>
              </a:rPr>
              <a:t>FOOD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B0F0"/>
                </a:solidFill>
                <a:cs typeface="Times New Roman" pitchFamily="18" charset="0"/>
              </a:rPr>
              <a:t>BIOCHEMISTRY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86800" cy="5715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 smtClean="0">
                <a:latin typeface="+mj-lt"/>
                <a:cs typeface="Times New Roman" pitchFamily="18" charset="0"/>
              </a:rPr>
              <a:t>“FOOD BIOCHEMISTRY CONCEPTS ARE OFTEN DRAWN FROM 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RHEOLOGY</a:t>
            </a:r>
            <a:r>
              <a:rPr lang="en-US" sz="2000" dirty="0" smtClean="0">
                <a:latin typeface="+mj-lt"/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en-US" sz="2000" dirty="0" smtClean="0">
                <a:latin typeface="+mj-lt"/>
                <a:cs typeface="Times New Roman" pitchFamily="18" charset="0"/>
              </a:rPr>
              <a:t>THEORIES OF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TRANSPORT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PHENOMENA,</a:t>
            </a:r>
          </a:p>
          <a:p>
            <a:pPr marL="0" indent="0" algn="ctr">
              <a:buNone/>
            </a:pPr>
            <a:r>
              <a:rPr lang="en-US" sz="2000" dirty="0" smtClean="0">
                <a:latin typeface="+mj-lt"/>
                <a:cs typeface="Times New Roman" pitchFamily="18" charset="0"/>
              </a:rPr>
              <a:t> PHYSICAL AND CHEMICAL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THERMODYNAMICS</a:t>
            </a:r>
            <a:r>
              <a:rPr lang="en-US" sz="2000" dirty="0" smtClean="0">
                <a:latin typeface="+mj-lt"/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en-US" sz="2000" dirty="0" smtClean="0">
                <a:latin typeface="+mj-lt"/>
                <a:cs typeface="Times New Roman" pitchFamily="18" charset="0"/>
              </a:rPr>
              <a:t> CHEMICAL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BONDS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AND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INTERACTION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FORCES,</a:t>
            </a:r>
          </a:p>
          <a:p>
            <a:pPr marL="0" indent="0" algn="ctr">
              <a:buNone/>
            </a:pPr>
            <a:r>
              <a:rPr lang="en-US" sz="2000" dirty="0" smtClean="0"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QUANTUM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MECHANICS AND REACTION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KINETICS</a:t>
            </a:r>
            <a:r>
              <a:rPr lang="en-US" sz="2000" dirty="0" smtClean="0">
                <a:latin typeface="+mj-lt"/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en-US" sz="2000" dirty="0" smtClean="0"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BIOPOLYMER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SCIENCE,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COLLOIDAL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INTERACTIONS,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NUCLEATION</a:t>
            </a:r>
            <a:r>
              <a:rPr lang="en-US" sz="2000" dirty="0" smtClean="0">
                <a:latin typeface="+mj-lt"/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GLASS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TRANSITIONS AND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FREEZING</a:t>
            </a:r>
            <a:r>
              <a:rPr lang="en-US" sz="2000" dirty="0" smtClean="0">
                <a:latin typeface="+mj-lt"/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en-US" sz="2000" dirty="0" smtClean="0">
                <a:latin typeface="+mj-lt"/>
                <a:cs typeface="Times New Roman" pitchFamily="18" charset="0"/>
              </a:rPr>
              <a:t>DISORDERED OR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NON-CRYSTALLINE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SOLIDS, </a:t>
            </a:r>
          </a:p>
          <a:p>
            <a:pPr marL="0" indent="0" algn="ctr">
              <a:buNone/>
            </a:pPr>
            <a:r>
              <a:rPr lang="en-US" sz="2000" dirty="0" smtClean="0">
                <a:latin typeface="+mj-lt"/>
                <a:cs typeface="Times New Roman" pitchFamily="18" charset="0"/>
              </a:rPr>
              <a:t>AND THUS HAS</a:t>
            </a:r>
          </a:p>
          <a:p>
            <a:pPr marL="0" indent="0" algn="ctr">
              <a:buNone/>
            </a:pPr>
            <a:r>
              <a:rPr lang="en-US" sz="2000" dirty="0" smtClean="0"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FOOD PHYSICAL CHEMISTRY</a:t>
            </a:r>
          </a:p>
          <a:p>
            <a:pPr marL="0" indent="0" algn="ctr">
              <a:buNone/>
            </a:pPr>
            <a:r>
              <a:rPr lang="en-US" sz="2000" dirty="0" smtClean="0">
                <a:latin typeface="+mj-lt"/>
                <a:cs typeface="Times New Roman" pitchFamily="18" charset="0"/>
              </a:rPr>
              <a:t> AS A</a:t>
            </a:r>
          </a:p>
          <a:p>
            <a:pPr marL="0" indent="0" algn="ctr">
              <a:buNone/>
            </a:pPr>
            <a:r>
              <a:rPr lang="en-US" sz="2000" dirty="0" smtClean="0"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FOUNDATION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AREA”.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477000"/>
            <a:ext cx="5715000" cy="244475"/>
          </a:xfrm>
        </p:spPr>
        <p:txBody>
          <a:bodyPr/>
          <a:lstStyle/>
          <a:p>
            <a:r>
              <a:rPr lang="en-US" smtClean="0"/>
              <a:t>FST-311. V (SS+R) - Dr. Shahid Mahmood Rana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892C-6108-47F5-B4B0-F76539163AFE}" type="datetime1">
              <a:rPr lang="en-US" smtClean="0"/>
              <a:t>11/6/2020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0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871"/>
            <a:ext cx="8686800" cy="6096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F0"/>
                </a:solidFill>
                <a:cs typeface="Times New Roman" pitchFamily="18" charset="0"/>
              </a:rPr>
              <a:t>FOOD BIOCHEMISTRY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86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dirty="0">
                <a:latin typeface="+mj-lt"/>
                <a:cs typeface="Times New Roman" pitchFamily="18" charset="0"/>
              </a:rPr>
              <a:t>AN EXAMPLE OF </a:t>
            </a:r>
            <a:r>
              <a:rPr lang="en-US" sz="2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ENHANCING</a:t>
            </a:r>
            <a:r>
              <a:rPr lang="en-US" sz="2600" b="1" dirty="0">
                <a:latin typeface="+mj-lt"/>
                <a:cs typeface="Times New Roman" pitchFamily="18" charset="0"/>
              </a:rPr>
              <a:t> A PROCESS WOULD BE TO ENCOURAGE </a:t>
            </a:r>
            <a:r>
              <a:rPr lang="en-US" sz="2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FERMENTATION</a:t>
            </a:r>
            <a:r>
              <a:rPr lang="en-US" sz="2600" b="1" dirty="0">
                <a:latin typeface="+mj-lt"/>
                <a:cs typeface="Times New Roman" pitchFamily="18" charset="0"/>
              </a:rPr>
              <a:t> OF </a:t>
            </a:r>
            <a:r>
              <a:rPr lang="en-US" sz="2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DAIRY</a:t>
            </a:r>
            <a:r>
              <a:rPr lang="en-US" sz="2600" b="1" dirty="0">
                <a:latin typeface="+mj-lt"/>
                <a:cs typeface="Times New Roman" pitchFamily="18" charset="0"/>
              </a:rPr>
              <a:t> PRODUCTS WITH </a:t>
            </a:r>
            <a:r>
              <a:rPr lang="en-US" sz="2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MICROORGANISMS</a:t>
            </a:r>
            <a:r>
              <a:rPr lang="en-US" sz="2600" b="1" dirty="0">
                <a:latin typeface="+mj-lt"/>
                <a:cs typeface="Times New Roman" pitchFamily="18" charset="0"/>
              </a:rPr>
              <a:t> THAT CONVERT </a:t>
            </a:r>
            <a:r>
              <a:rPr lang="en-US" sz="2600" b="1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LACTOSE</a:t>
            </a:r>
            <a:r>
              <a:rPr lang="en-US" sz="2600" b="1" dirty="0">
                <a:latin typeface="+mj-lt"/>
                <a:cs typeface="Times New Roman" pitchFamily="18" charset="0"/>
              </a:rPr>
              <a:t> TO </a:t>
            </a:r>
            <a:r>
              <a:rPr lang="en-US" sz="2600" b="1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LACTIC</a:t>
            </a:r>
            <a:r>
              <a:rPr lang="en-US" sz="2600" b="1" dirty="0">
                <a:latin typeface="+mj-lt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ACID.</a:t>
            </a:r>
            <a:endParaRPr lang="en-US" sz="2600" b="1" dirty="0" smtClean="0">
              <a:latin typeface="+mj-lt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b="1" dirty="0" smtClean="0">
                <a:latin typeface="+mj-lt"/>
                <a:cs typeface="Times New Roman" pitchFamily="18" charset="0"/>
              </a:rPr>
              <a:t>AN </a:t>
            </a:r>
            <a:r>
              <a:rPr lang="en-US" sz="2600" b="1" dirty="0">
                <a:latin typeface="+mj-lt"/>
                <a:cs typeface="Times New Roman" pitchFamily="18" charset="0"/>
              </a:rPr>
              <a:t>EXAMPLE OF </a:t>
            </a:r>
            <a:r>
              <a:rPr lang="en-US" sz="2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PREVENTING</a:t>
            </a:r>
            <a:r>
              <a:rPr lang="en-US" sz="2600" b="1" dirty="0">
                <a:latin typeface="+mj-lt"/>
                <a:cs typeface="Times New Roman" pitchFamily="18" charset="0"/>
              </a:rPr>
              <a:t> A PROCESS WOULD BE STOPPING THE </a:t>
            </a:r>
            <a:r>
              <a:rPr lang="en-US" sz="2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BROWNING</a:t>
            </a:r>
            <a:r>
              <a:rPr lang="en-US" sz="2600" b="1" dirty="0">
                <a:latin typeface="+mj-lt"/>
                <a:cs typeface="Times New Roman" pitchFamily="18" charset="0"/>
              </a:rPr>
              <a:t> ON THE SURFACE OF FRESHLY CUT RED DELICIOUS</a:t>
            </a:r>
            <a:br>
              <a:rPr lang="en-US" sz="2600" b="1" dirty="0">
                <a:latin typeface="+mj-lt"/>
                <a:cs typeface="Times New Roman" pitchFamily="18" charset="0"/>
              </a:rPr>
            </a:br>
            <a:r>
              <a:rPr lang="en-US" sz="2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APPLES</a:t>
            </a:r>
            <a:r>
              <a:rPr lang="en-US" sz="2600" b="1" dirty="0">
                <a:latin typeface="+mj-lt"/>
                <a:cs typeface="Times New Roman" pitchFamily="18" charset="0"/>
              </a:rPr>
              <a:t> USING </a:t>
            </a:r>
            <a:r>
              <a:rPr lang="en-US" sz="2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LEMON</a:t>
            </a:r>
            <a:r>
              <a:rPr lang="en-US" sz="2600" b="1" dirty="0">
                <a:latin typeface="+mj-lt"/>
                <a:cs typeface="Times New Roman" pitchFamily="18" charset="0"/>
              </a:rPr>
              <a:t> JUICE OR OTHER </a:t>
            </a:r>
            <a:r>
              <a:rPr lang="en-US" sz="2600" b="1" dirty="0" smtClean="0">
                <a:latin typeface="+mj-lt"/>
                <a:cs typeface="Times New Roman" pitchFamily="18" charset="0"/>
              </a:rPr>
              <a:t>ACIDULATE </a:t>
            </a:r>
            <a:r>
              <a:rPr lang="en-US" sz="2600" b="1" dirty="0">
                <a:latin typeface="+mj-lt"/>
                <a:cs typeface="Times New Roman" pitchFamily="18" charset="0"/>
              </a:rPr>
              <a:t>WATER</a:t>
            </a:r>
            <a:r>
              <a:rPr lang="en-US" sz="2600" b="1" dirty="0" smtClean="0">
                <a:latin typeface="+mj-lt"/>
                <a:cs typeface="Times New Roman" pitchFamily="18" charset="0"/>
              </a:rPr>
              <a:t>.</a:t>
            </a:r>
            <a:r>
              <a:rPr lang="en-US" sz="2600" b="1" dirty="0">
                <a:latin typeface="+mj-lt"/>
                <a:cs typeface="Times New Roman" pitchFamily="18" charset="0"/>
              </a:rPr>
              <a:t/>
            </a:r>
            <a:br>
              <a:rPr lang="en-US" sz="2600" b="1" dirty="0">
                <a:latin typeface="+mj-lt"/>
                <a:cs typeface="Times New Roman" pitchFamily="18" charset="0"/>
              </a:rPr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5334000" cy="365125"/>
          </a:xfrm>
        </p:spPr>
        <p:txBody>
          <a:bodyPr/>
          <a:lstStyle/>
          <a:p>
            <a:r>
              <a:rPr lang="en-US" smtClean="0"/>
              <a:t>FST-311. V (SS+R) - Dr. Shahid Mahmood Rana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F5B27-49E5-4B01-B24B-A7C5C8749074}" type="datetime1">
              <a:rPr lang="en-US" smtClean="0"/>
              <a:t>11/6/2020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5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SG" sz="4000" b="1" dirty="0">
                <a:solidFill>
                  <a:srgbClr val="0070C0"/>
                </a:solidFill>
              </a:rPr>
              <a:t>FOOD CHEMISTRY / FOOD </a:t>
            </a:r>
            <a:r>
              <a:rPr lang="en-SG" sz="4000" b="1" dirty="0" smtClean="0">
                <a:solidFill>
                  <a:srgbClr val="0070C0"/>
                </a:solidFill>
              </a:rPr>
              <a:t>BIOCHEMISTRY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334000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en-SG" sz="6000" dirty="0" smtClean="0"/>
              <a:t>Food </a:t>
            </a:r>
            <a:r>
              <a:rPr lang="en-SG" sz="6000" dirty="0"/>
              <a:t>Chemistry / Food Biochemistry is the study of </a:t>
            </a:r>
            <a:r>
              <a:rPr lang="en-SG" sz="6000" b="1" dirty="0"/>
              <a:t>chemical processes</a:t>
            </a:r>
            <a:r>
              <a:rPr lang="en-SG" sz="6000" dirty="0"/>
              <a:t> and </a:t>
            </a:r>
            <a:r>
              <a:rPr lang="en-SG" sz="6000" b="1" dirty="0"/>
              <a:t>interactions</a:t>
            </a:r>
            <a:r>
              <a:rPr lang="en-SG" sz="6000" dirty="0"/>
              <a:t> of all </a:t>
            </a:r>
            <a:r>
              <a:rPr lang="en-SG" sz="6000" b="1" dirty="0"/>
              <a:t>biologica</a:t>
            </a:r>
            <a:r>
              <a:rPr lang="en-SG" sz="6000" dirty="0"/>
              <a:t>l and </a:t>
            </a:r>
            <a:r>
              <a:rPr lang="en-SG" sz="6000" b="1" dirty="0"/>
              <a:t>non-biological</a:t>
            </a:r>
            <a:r>
              <a:rPr lang="en-SG" sz="6000" dirty="0"/>
              <a:t> components of foods including carbohydrates, lipids, and protein, water, vitamins, minerals, enzymes, food additives, flavors, and colors. </a:t>
            </a:r>
            <a:endParaRPr lang="en-US" sz="6000" dirty="0"/>
          </a:p>
          <a:p>
            <a:pPr algn="just"/>
            <a:r>
              <a:rPr lang="en-SG" sz="6000" dirty="0"/>
              <a:t>This discipline also encompasses </a:t>
            </a:r>
            <a:r>
              <a:rPr lang="en-SG" sz="6000" b="1" dirty="0"/>
              <a:t>how products change under certain food processing techniques</a:t>
            </a:r>
            <a:r>
              <a:rPr lang="en-SG" sz="6000" dirty="0"/>
              <a:t> and </a:t>
            </a:r>
            <a:r>
              <a:rPr lang="en-SG" sz="6000" b="1" dirty="0"/>
              <a:t>ways</a:t>
            </a:r>
            <a:r>
              <a:rPr lang="en-SG" sz="6000" dirty="0"/>
              <a:t> either to </a:t>
            </a:r>
            <a:r>
              <a:rPr lang="en-SG" sz="6000" b="1" dirty="0"/>
              <a:t>enhance</a:t>
            </a:r>
            <a:r>
              <a:rPr lang="en-SG" sz="6000" dirty="0"/>
              <a:t> or to </a:t>
            </a:r>
            <a:r>
              <a:rPr lang="en-SG" sz="6000" b="1" dirty="0"/>
              <a:t>prevent</a:t>
            </a:r>
            <a:r>
              <a:rPr lang="en-SG" sz="6000" dirty="0"/>
              <a:t> them from happening. </a:t>
            </a:r>
            <a:endParaRPr lang="en-US" sz="6000" dirty="0"/>
          </a:p>
          <a:p>
            <a:pPr algn="just"/>
            <a:r>
              <a:rPr lang="en-SG" sz="6000" dirty="0"/>
              <a:t>It also covers the </a:t>
            </a:r>
            <a:r>
              <a:rPr lang="en-SG" sz="6000" b="1" dirty="0"/>
              <a:t>physiochemical principles</a:t>
            </a:r>
            <a:r>
              <a:rPr lang="en-SG" sz="6000" dirty="0"/>
              <a:t> of the </a:t>
            </a:r>
            <a:r>
              <a:rPr lang="en-SG" sz="6000" b="1" dirty="0"/>
              <a:t>reactions</a:t>
            </a:r>
            <a:r>
              <a:rPr lang="en-SG" sz="6000" dirty="0"/>
              <a:t> and </a:t>
            </a:r>
            <a:r>
              <a:rPr lang="en-SG" sz="6000" b="1" dirty="0"/>
              <a:t>conversions</a:t>
            </a:r>
            <a:r>
              <a:rPr lang="en-SG" sz="6000" dirty="0"/>
              <a:t> that occur during the </a:t>
            </a:r>
            <a:r>
              <a:rPr lang="en-SG" sz="6000" b="1" dirty="0"/>
              <a:t>manufacture, handling, </a:t>
            </a:r>
            <a:r>
              <a:rPr lang="en-SG" sz="6000" dirty="0"/>
              <a:t>and</a:t>
            </a:r>
            <a:r>
              <a:rPr lang="en-SG" sz="6000" b="1" dirty="0"/>
              <a:t> storage</a:t>
            </a:r>
            <a:r>
              <a:rPr lang="en-SG" sz="6000" dirty="0"/>
              <a:t> of foods.</a:t>
            </a:r>
            <a:endParaRPr lang="en-US" sz="6000" dirty="0"/>
          </a:p>
          <a:p>
            <a:pPr algn="just"/>
            <a:r>
              <a:rPr lang="en-SG" sz="6000" dirty="0"/>
              <a:t>An example of enhancing a process would be to encourage fermentation of dairy products with microorganisms that convert lactose to lactic acid; </a:t>
            </a:r>
            <a:endParaRPr lang="en-US" sz="6000" dirty="0"/>
          </a:p>
          <a:p>
            <a:pPr algn="just"/>
            <a:r>
              <a:rPr lang="en-SG" sz="6000" dirty="0"/>
              <a:t>An example of preventing a process would be stopping the browning on the surface of freshly cut Red Delicious apples using lemon juice or other acidulated water</a:t>
            </a:r>
            <a:r>
              <a:rPr lang="en-SG" sz="6000" dirty="0" smtClean="0"/>
              <a:t>.</a:t>
            </a:r>
            <a:r>
              <a:rPr lang="en-SG" sz="6000" dirty="0"/>
              <a:t> </a:t>
            </a:r>
            <a:endParaRPr lang="en-US" sz="6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CECB-BD8C-47E7-A1B3-03E864D883AB}" type="datetime1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4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27" y="304800"/>
            <a:ext cx="8851106" cy="79775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cs typeface="Times New Roman" pitchFamily="18" charset="0"/>
              </a:rPr>
              <a:t>FST- </a:t>
            </a:r>
            <a:r>
              <a:rPr lang="en-US" sz="3600" b="1" dirty="0" smtClean="0">
                <a:solidFill>
                  <a:srgbClr val="0070C0"/>
                </a:solidFill>
                <a:cs typeface="Times New Roman" pitchFamily="18" charset="0"/>
              </a:rPr>
              <a:t>311. FOOD BIOCHEMISTRY 3(2-1)</a:t>
            </a:r>
            <a:endParaRPr lang="en-US" alt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479" y="5027066"/>
            <a:ext cx="8529638" cy="1060835"/>
          </a:xfrm>
        </p:spPr>
        <p:txBody>
          <a:bodyPr rtlCol="0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en-US" sz="2400" b="1" dirty="0">
                <a:solidFill>
                  <a:srgbClr val="0070C0"/>
                </a:solidFill>
                <a:cs typeface="Calibri" panose="020F0502020204030204" pitchFamily="34" charset="0"/>
              </a:rPr>
              <a:t>INSTITUTE OF FOOD SCIENCE AND NUTRITION (IFSN)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en-US" sz="2400" b="1" dirty="0">
                <a:solidFill>
                  <a:srgbClr val="0070C0"/>
                </a:solidFill>
                <a:cs typeface="Calibri" panose="020F0502020204030204" pitchFamily="34" charset="0"/>
              </a:rPr>
              <a:t>UNIVERSITY OF SARGODHA, SARGODHA-PAKISTAN</a:t>
            </a:r>
          </a:p>
          <a:p>
            <a:pPr algn="ctr">
              <a:buNone/>
              <a:defRPr/>
            </a:pPr>
            <a:endParaRPr lang="en-US" altLang="en-US" sz="2400" dirty="0">
              <a:cs typeface="Calibri" panose="020F0502020204030204" pitchFamily="34" charset="0"/>
            </a:endParaRPr>
          </a:p>
        </p:txBody>
      </p:sp>
      <p:sp>
        <p:nvSpPr>
          <p:cNvPr id="717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FST-311. V (SS+R) - Dr. Shahid Mahmood Rana</a:t>
            </a:r>
            <a:endParaRPr lang="en-US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89BBA22C-2834-407F-BB3C-36579EB59003}" type="slidenum">
              <a:rPr lang="en-US" altLang="en-US" sz="105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en-US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0" y="6168602"/>
            <a:ext cx="2057400" cy="25632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1E90195-121F-49E0-87E2-DCF14EEEED47}" type="datetime1">
              <a:rPr lang="en-US" smtClean="0"/>
              <a:t>11/6/2020</a:t>
            </a:fld>
            <a:endParaRPr lang="en-US" dirty="0"/>
          </a:p>
        </p:txBody>
      </p:sp>
      <p:pic>
        <p:nvPicPr>
          <p:cNvPr id="7175" name="Picture 6" descr="D:\WDD-2018\UoS Logo.jpe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06" y="5175369"/>
            <a:ext cx="817294" cy="76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276820" y="1371005"/>
            <a:ext cx="87359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 dirty="0" smtClean="0">
                <a:cs typeface="Calibri" panose="020F0502020204030204" pitchFamily="34" charset="0"/>
              </a:rPr>
              <a:t>Program</a:t>
            </a:r>
            <a:r>
              <a:rPr lang="en-US" altLang="en-US" sz="2400" b="1" dirty="0" smtClean="0">
                <a:cs typeface="Calibri" panose="020F0502020204030204" pitchFamily="34" charset="0"/>
              </a:rPr>
              <a:t>: 		B</a:t>
            </a:r>
            <a:r>
              <a:rPr lang="en-US" altLang="en-US" sz="2400" b="1" dirty="0">
                <a:cs typeface="Calibri" panose="020F0502020204030204" pitchFamily="34" charset="0"/>
              </a:rPr>
              <a:t>. Sc. (Hons). Food Science and Technology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 dirty="0" smtClean="0">
                <a:cs typeface="Calibri" panose="020F0502020204030204" pitchFamily="34" charset="0"/>
              </a:rPr>
              <a:t>Semester</a:t>
            </a:r>
            <a:r>
              <a:rPr lang="en-US" altLang="en-US" sz="2400" b="1" dirty="0" smtClean="0">
                <a:cs typeface="Calibri" panose="020F0502020204030204" pitchFamily="34" charset="0"/>
              </a:rPr>
              <a:t>: 	</a:t>
            </a:r>
            <a:r>
              <a:rPr lang="en-US" altLang="en-US" sz="2400" b="1" smtClean="0">
                <a:cs typeface="Calibri" panose="020F0502020204030204" pitchFamily="34" charset="0"/>
              </a:rPr>
              <a:t>	V  </a:t>
            </a:r>
            <a:r>
              <a:rPr lang="en-US" altLang="en-US" sz="2400" b="1" dirty="0" smtClean="0">
                <a:cs typeface="Calibri" panose="020F0502020204030204" pitchFamily="34" charset="0"/>
              </a:rPr>
              <a:t>(R + SS)</a:t>
            </a:r>
            <a:endParaRPr lang="en-US" altLang="en-US" sz="2400" b="1" dirty="0"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 dirty="0" smtClean="0">
                <a:cs typeface="Calibri" panose="020F0502020204030204" pitchFamily="34" charset="0"/>
              </a:rPr>
              <a:t>Academic Year</a:t>
            </a:r>
            <a:r>
              <a:rPr lang="en-US" altLang="en-US" sz="2400" b="1" dirty="0" smtClean="0">
                <a:cs typeface="Calibri" panose="020F0502020204030204" pitchFamily="34" charset="0"/>
              </a:rPr>
              <a:t>: 	Fall -2020</a:t>
            </a:r>
            <a:endParaRPr lang="en-US" altLang="en-US" sz="2400" b="1" dirty="0"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cs typeface="Calibri" panose="020F0502020204030204" pitchFamily="34" charset="0"/>
              </a:rPr>
              <a:t>Session</a:t>
            </a:r>
            <a:r>
              <a:rPr lang="en-US" altLang="en-US" sz="2400" b="1" dirty="0">
                <a:cs typeface="Calibri" panose="020F0502020204030204" pitchFamily="34" charset="0"/>
              </a:rPr>
              <a:t>: </a:t>
            </a:r>
            <a:r>
              <a:rPr lang="en-US" altLang="en-US" sz="2400" b="1" dirty="0" smtClean="0">
                <a:cs typeface="Calibri" panose="020F0502020204030204" pitchFamily="34" charset="0"/>
              </a:rPr>
              <a:t>		2018-2022</a:t>
            </a:r>
            <a:endParaRPr lang="en-US" altLang="en-US" sz="2400" b="1" dirty="0">
              <a:cs typeface="Calibri" panose="020F0502020204030204" pitchFamily="34" charset="0"/>
            </a:endParaRPr>
          </a:p>
        </p:txBody>
      </p:sp>
      <p:pic>
        <p:nvPicPr>
          <p:cNvPr id="7177" name="Picture 2" descr="C:\Users\Admin\Desktop\IFSN-LOGO.jpe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027067"/>
            <a:ext cx="873917" cy="106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3"/>
          <p:cNvSpPr>
            <a:spLocks noChangeArrowheads="1"/>
          </p:cNvSpPr>
          <p:nvPr/>
        </p:nvSpPr>
        <p:spPr bwMode="auto">
          <a:xfrm>
            <a:off x="276820" y="3362906"/>
            <a:ext cx="83880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cs typeface="Calibri" panose="020F0502020204030204" pitchFamily="34" charset="0"/>
              </a:rPr>
              <a:t>Course Teacher: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			Dr</a:t>
            </a:r>
            <a:r>
              <a:rPr lang="en-US" altLang="en-US" b="1" dirty="0">
                <a:solidFill>
                  <a:srgbClr val="FF0000"/>
                </a:solidFill>
                <a:cs typeface="Calibri" panose="020F0502020204030204" pitchFamily="34" charset="0"/>
              </a:rPr>
              <a:t>. Shahid Mahmood Rana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			Associate  </a:t>
            </a:r>
            <a:r>
              <a:rPr lang="en-US" altLang="en-US" b="1" dirty="0">
                <a:solidFill>
                  <a:srgbClr val="FF0000"/>
                </a:solidFill>
                <a:cs typeface="Calibri" panose="020F0502020204030204" pitchFamily="34" charset="0"/>
              </a:rPr>
              <a:t>Professor</a:t>
            </a:r>
          </a:p>
        </p:txBody>
      </p:sp>
    </p:spTree>
    <p:extLst>
      <p:ext uri="{BB962C8B-B14F-4D97-AF65-F5344CB8AC3E}">
        <p14:creationId xmlns:p14="http://schemas.microsoft.com/office/powerpoint/2010/main" val="3449937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SG" sz="4000" b="1" dirty="0">
                <a:solidFill>
                  <a:srgbClr val="0070C0"/>
                </a:solidFill>
              </a:rPr>
              <a:t>FOOD CHEMISTRY / FOOD </a:t>
            </a:r>
            <a:r>
              <a:rPr lang="en-SG" sz="4000" b="1" dirty="0" smtClean="0">
                <a:solidFill>
                  <a:srgbClr val="0070C0"/>
                </a:solidFill>
              </a:rPr>
              <a:t>BIOCHEMISTRY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518150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SG" sz="7000" b="1" i="1" dirty="0" smtClean="0"/>
              <a:t>Citation</a:t>
            </a:r>
            <a:endParaRPr lang="en-US" sz="7000" dirty="0"/>
          </a:p>
          <a:p>
            <a:pPr lvl="0">
              <a:lnSpc>
                <a:spcPct val="170000"/>
              </a:lnSpc>
            </a:pPr>
            <a:r>
              <a:rPr lang="en-SG" sz="7000" dirty="0"/>
              <a:t>John M. de Man.1999. Principles of Food Chemistry. 3rd Ed. Springer Science, USA. </a:t>
            </a:r>
            <a:endParaRPr lang="en-US" sz="7000" dirty="0"/>
          </a:p>
          <a:p>
            <a:pPr lvl="0">
              <a:lnSpc>
                <a:spcPct val="170000"/>
              </a:lnSpc>
            </a:pPr>
            <a:r>
              <a:rPr lang="en-SG" sz="7000" dirty="0"/>
              <a:t>John M. de Man. 2009. Food Process Engineering and Technology. </a:t>
            </a:r>
            <a:r>
              <a:rPr lang="en-SG" sz="7000" dirty="0" smtClean="0"/>
              <a:t>Ist  </a:t>
            </a:r>
            <a:r>
              <a:rPr lang="en-SG" sz="7000" dirty="0"/>
              <a:t>Ed. Academic Press, Elsevier: London and New York. </a:t>
            </a:r>
            <a:endParaRPr lang="en-US" sz="7000" dirty="0"/>
          </a:p>
          <a:p>
            <a:pPr lvl="0">
              <a:lnSpc>
                <a:spcPct val="170000"/>
              </a:lnSpc>
            </a:pPr>
            <a:r>
              <a:rPr lang="en-SG" sz="7000" dirty="0"/>
              <a:t>Pieter </a:t>
            </a:r>
            <a:r>
              <a:rPr lang="en-SG" sz="7000" dirty="0" err="1"/>
              <a:t>Walstra</a:t>
            </a:r>
            <a:r>
              <a:rPr lang="en-SG" sz="7000" dirty="0"/>
              <a:t>. 2003. Physical Chemistry of Foods. Marcel Dekker, Inc.: New York.</a:t>
            </a:r>
            <a:endParaRPr lang="en-US" sz="7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CECB-BD8C-47E7-A1B3-03E864D883AB}" type="datetime1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8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2" y="0"/>
            <a:ext cx="8229600" cy="53339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cs typeface="Times New Roman" pitchFamily="18" charset="0"/>
              </a:rPr>
              <a:t>FERMENTATION</a:t>
            </a:r>
            <a:endParaRPr lang="en-US" sz="3600" dirty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335279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“THE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CHEMICAL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BREAKDOWN OF A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SUBSTANCE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BY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BACTERIA</a:t>
            </a:r>
            <a:r>
              <a:rPr lang="en-US" sz="2800" dirty="0" smtClean="0">
                <a:latin typeface="+mj-lt"/>
                <a:cs typeface="Times New Roman" pitchFamily="18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YEASTS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OR OTHER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MICRO-ORGANISMS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TYPICALLY INVOLVING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EFFERVESCENCE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(BUBBLES / FIZZ) AND THE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GIVING OFF </a:t>
            </a:r>
            <a:r>
              <a:rPr lang="en-US" sz="2800" dirty="0" smtClean="0">
                <a:latin typeface="+mj-lt"/>
                <a:cs typeface="Times New Roman" pitchFamily="18" charset="0"/>
              </a:rPr>
              <a:t>OF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HEAT</a:t>
            </a:r>
            <a:r>
              <a:rPr lang="en-US" sz="2800" dirty="0" smtClean="0">
                <a:latin typeface="+mj-lt"/>
                <a:cs typeface="Times New Roman" pitchFamily="18" charset="0"/>
              </a:rPr>
              <a:t>”.</a:t>
            </a:r>
          </a:p>
          <a:p>
            <a:pPr marL="0" indent="0">
              <a:buNone/>
            </a:pPr>
            <a:r>
              <a:rPr lang="en-US" dirty="0" smtClean="0"/>
              <a:t>Assignment: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Dahi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Pickles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EE6C-85ED-4CF7-A42D-B621CC747A0B}" type="datetime1">
              <a:rPr lang="en-US" smtClean="0"/>
              <a:t>11/6/2020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4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A965-7F98-4AAA-9426-F9D0BE627CE6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228600" y="457200"/>
          <a:ext cx="86868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Presentation" r:id="rId3" imgW="4570378" imgH="3427437" progId="PowerPoint.Show.12">
                  <p:embed/>
                </p:oleObj>
              </mc:Choice>
              <mc:Fallback>
                <p:oleObj name="Presentation" r:id="rId3" imgW="4570378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457200"/>
                        <a:ext cx="8686800" cy="563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783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191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CARBS</a:t>
            </a:r>
            <a:endParaRPr lang="en-US" b="1" dirty="0" smtClean="0">
              <a:solidFill>
                <a:srgbClr val="00B0F0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STRUCTURE &amp; CLASSES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NOMENCLATER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SWEETNESS</a:t>
            </a:r>
            <a:endParaRPr lang="en-US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096000" cy="365125"/>
          </a:xfrm>
        </p:spPr>
        <p:txBody>
          <a:bodyPr/>
          <a:lstStyle/>
          <a:p>
            <a:r>
              <a:rPr lang="en-US" smtClean="0"/>
              <a:t>FST-311. V (SS+R) - Dr. Shahid Mahmood Rana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F7679-AA61-4472-AB55-66D3A749AC83}" type="datetime1">
              <a:rPr lang="en-US" smtClean="0"/>
              <a:t>11/6/2020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304800"/>
            <a:ext cx="7467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B0F0"/>
                </a:solidFill>
                <a:cs typeface="Times New Roman" pitchFamily="18" charset="0"/>
              </a:rPr>
              <a:t>FST-311. L # </a:t>
            </a:r>
            <a:r>
              <a:rPr lang="en-US" sz="3600" b="1" dirty="0" smtClean="0">
                <a:solidFill>
                  <a:srgbClr val="00B0F0"/>
                </a:solidFill>
                <a:cs typeface="Times New Roman" pitchFamily="18" charset="0"/>
              </a:rPr>
              <a:t>3 + 4</a:t>
            </a:r>
            <a:endParaRPr lang="en-US" sz="3600" b="1" dirty="0">
              <a:solidFill>
                <a:srgbClr val="00B0F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56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0"/>
            <a:ext cx="8839200" cy="2209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CARBOHYDRATES ?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275DBA-26BD-45CF-BE91-2B9292FF5AC4}" type="datetime1">
              <a:rPr lang="en-US" smtClean="0"/>
              <a:t>11/6/2020</a:t>
            </a:fld>
            <a:endParaRPr lang="en-US" altLang="en-US" smtClean="0"/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A4A883-54DA-4143-8358-2B25BA595328}" type="slidenum">
              <a:rPr lang="en-US" altLang="en-US" smtClean="0"/>
              <a:pPr eaLnBrk="1" hangingPunct="1"/>
              <a:t>24</a:t>
            </a:fld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9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763000" cy="6461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70C0"/>
                </a:solidFill>
                <a:cs typeface="Times New Roman" pitchFamily="18" charset="0"/>
              </a:rPr>
              <a:t>CARBOHYRATES</a:t>
            </a:r>
            <a:r>
              <a:rPr lang="en-US" b="1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990600"/>
            <a:ext cx="8839200" cy="51054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“CARBOHYDRATES ARE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POLYHYDROXYLATED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COMPOUNDS HAVING AT LEAST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CARBON ATOMS AND A POTENTIALLY ACTIVE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CARBONYL </a:t>
            </a:r>
            <a:r>
              <a:rPr lang="en-US" sz="2800" dirty="0" smtClean="0">
                <a:latin typeface="+mj-lt"/>
                <a:cs typeface="Times New Roman" pitchFamily="18" charset="0"/>
              </a:rPr>
              <a:t>GROUP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smtClean="0">
                <a:latin typeface="+mj-lt"/>
                <a:cs typeface="Times New Roman" pitchFamily="18" charset="0"/>
              </a:rPr>
              <a:t>WHICH MAY BE AN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ALDOSE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OR A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KETOSE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GROUP”.</a:t>
            </a:r>
          </a:p>
          <a:p>
            <a:pPr marL="0" indent="0"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en-US" altLang="en-US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“A </a:t>
            </a:r>
            <a:r>
              <a:rPr lang="en-US" alt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POLYHYDROXY </a:t>
            </a:r>
            <a:r>
              <a:rPr lang="en-US" altLang="en-US" sz="2800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ALDEHYDE </a:t>
            </a:r>
            <a:r>
              <a:rPr lang="en-US" altLang="en-US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/ A </a:t>
            </a:r>
            <a:r>
              <a:rPr lang="en-US" alt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POLYHYDROXY </a:t>
            </a:r>
            <a:r>
              <a:rPr lang="en-US" altLang="en-US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KETONE </a:t>
            </a:r>
            <a:r>
              <a:rPr lang="en-US" altLang="en-US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/ A COMPOUND THAT GIVES EITHER OF THESE COMPOUNDS AFTER </a:t>
            </a:r>
            <a:r>
              <a:rPr lang="en-US" alt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HYDROLYSIS</a:t>
            </a:r>
            <a:r>
              <a:rPr lang="en-US" altLang="en-US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”.</a:t>
            </a:r>
          </a:p>
          <a:p>
            <a:pPr marL="0" indent="0" algn="just" eaLnBrk="1" hangingPunct="1">
              <a:lnSpc>
                <a:spcPct val="150000"/>
              </a:lnSpc>
              <a:buFont typeface="Arial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3BB6-BFC3-4E9A-879A-7B60C4B5EF7E}" type="datetime1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096000" cy="365125"/>
          </a:xfrm>
        </p:spPr>
        <p:txBody>
          <a:bodyPr/>
          <a:lstStyle/>
          <a:p>
            <a:r>
              <a:rPr lang="en-US" sz="1400" b="1" smtClean="0"/>
              <a:t>FST-311. V (SS+R) - Dr. Shahid Mahmood Rana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5414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0678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00B0F0"/>
                </a:solidFill>
                <a:cs typeface="Times New Roman" pitchFamily="18" charset="0"/>
              </a:rPr>
              <a:t>CARBOHYDRATES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76200" y="677863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POLYHYDROXY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ALDEHYDES</a:t>
            </a:r>
            <a:r>
              <a:rPr lang="en-US" sz="2800" dirty="0">
                <a:latin typeface="+mj-lt"/>
                <a:cs typeface="Times New Roman" pitchFamily="18" charset="0"/>
              </a:rPr>
              <a:t> OR 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KETONES</a:t>
            </a:r>
            <a:r>
              <a:rPr lang="en-US" sz="2800" dirty="0">
                <a:latin typeface="+mj-lt"/>
                <a:cs typeface="Times New Roman" pitchFamily="18" charset="0"/>
              </a:rPr>
              <a:t> / SUBSTANCES THAT YIELD THESE COMPOUNDS ON HYDROLYSIS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52400" y="5638800"/>
            <a:ext cx="8915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+mj-lt"/>
                <a:cs typeface="Times New Roman" pitchFamily="18" charset="0"/>
              </a:rPr>
              <a:t>CARBOHYDRATE WITH AN ALDEHYDE GROUP: 	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ALDOSE</a:t>
            </a:r>
          </a:p>
          <a:p>
            <a:pPr eaLnBrk="1" hangingPunct="1"/>
            <a:r>
              <a:rPr lang="en-US" sz="2800" dirty="0">
                <a:latin typeface="+mj-lt"/>
                <a:cs typeface="Times New Roman" pitchFamily="18" charset="0"/>
              </a:rPr>
              <a:t>CARBOHYDRATE WITH A KETONE GROUP: 		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KETOSE</a:t>
            </a:r>
          </a:p>
        </p:txBody>
      </p:sp>
      <p:sp>
        <p:nvSpPr>
          <p:cNvPr id="8197" name="Text Box 12"/>
          <p:cNvSpPr txBox="1">
            <a:spLocks noChangeArrowheads="1"/>
          </p:cNvSpPr>
          <p:nvPr/>
        </p:nvSpPr>
        <p:spPr bwMode="auto">
          <a:xfrm>
            <a:off x="2133600" y="2743200"/>
            <a:ext cx="1371600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tx2"/>
                </a:solidFill>
              </a:rPr>
              <a:t>O</a:t>
            </a:r>
            <a:r>
              <a:rPr lang="en-US" sz="2000" b="1" dirty="0"/>
              <a:t>       </a:t>
            </a:r>
            <a:r>
              <a:rPr lang="en-US" sz="2000" b="1" dirty="0">
                <a:solidFill>
                  <a:schemeClr val="tx2"/>
                </a:solidFill>
              </a:rPr>
              <a:t>H</a:t>
            </a:r>
            <a:r>
              <a:rPr lang="en-US" sz="2000" b="1" dirty="0"/>
              <a:t>      </a:t>
            </a:r>
          </a:p>
          <a:p>
            <a:pPr eaLnBrk="1" hangingPunct="1"/>
            <a:r>
              <a:rPr lang="en-US" sz="2000" b="1" dirty="0"/>
              <a:t>     </a:t>
            </a:r>
            <a:r>
              <a:rPr lang="en-US" sz="2000" b="1" dirty="0">
                <a:solidFill>
                  <a:schemeClr val="tx2"/>
                </a:solidFill>
              </a:rPr>
              <a:t>C</a:t>
            </a:r>
          </a:p>
          <a:p>
            <a:pPr eaLnBrk="1" hangingPunct="1"/>
            <a:endParaRPr lang="en-US" sz="2000" b="1" dirty="0"/>
          </a:p>
          <a:p>
            <a:pPr eaLnBrk="1" hangingPunct="1"/>
            <a:r>
              <a:rPr lang="en-US" sz="2000" b="1" dirty="0"/>
              <a:t>H- C - OH</a:t>
            </a:r>
          </a:p>
          <a:p>
            <a:pPr eaLnBrk="1" hangingPunct="1"/>
            <a:endParaRPr lang="en-US" sz="2000" b="1" dirty="0"/>
          </a:p>
          <a:p>
            <a:pPr eaLnBrk="1" hangingPunct="1"/>
            <a:r>
              <a:rPr lang="en-US" sz="2000" b="1" dirty="0"/>
              <a:t>     CH</a:t>
            </a:r>
            <a:r>
              <a:rPr lang="en-US" sz="2000" b="1" baseline="-25000" dirty="0"/>
              <a:t>2</a:t>
            </a:r>
            <a:r>
              <a:rPr lang="en-US" sz="2000" b="1" dirty="0"/>
              <a:t>OH</a:t>
            </a:r>
          </a:p>
        </p:txBody>
      </p:sp>
      <p:sp>
        <p:nvSpPr>
          <p:cNvPr id="8198" name="Line 13"/>
          <p:cNvSpPr>
            <a:spLocks noChangeShapeType="1"/>
          </p:cNvSpPr>
          <p:nvPr/>
        </p:nvSpPr>
        <p:spPr bwMode="auto">
          <a:xfrm>
            <a:off x="2438400" y="3071813"/>
            <a:ext cx="120650" cy="80962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14"/>
          <p:cNvSpPr>
            <a:spLocks noChangeShapeType="1"/>
          </p:cNvSpPr>
          <p:nvPr/>
        </p:nvSpPr>
        <p:spPr bwMode="auto">
          <a:xfrm>
            <a:off x="2470150" y="3009900"/>
            <a:ext cx="120650" cy="80963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15"/>
          <p:cNvSpPr>
            <a:spLocks noChangeShapeType="1"/>
          </p:cNvSpPr>
          <p:nvPr/>
        </p:nvSpPr>
        <p:spPr bwMode="auto">
          <a:xfrm flipH="1">
            <a:off x="2752725" y="3019425"/>
            <a:ext cx="120650" cy="80963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16"/>
          <p:cNvSpPr>
            <a:spLocks noChangeShapeType="1"/>
          </p:cNvSpPr>
          <p:nvPr/>
        </p:nvSpPr>
        <p:spPr bwMode="auto">
          <a:xfrm>
            <a:off x="2667000" y="3452813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7"/>
          <p:cNvSpPr>
            <a:spLocks noChangeShapeType="1"/>
          </p:cNvSpPr>
          <p:nvPr/>
        </p:nvSpPr>
        <p:spPr bwMode="auto">
          <a:xfrm>
            <a:off x="2667000" y="4038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Text Box 19"/>
          <p:cNvSpPr txBox="1">
            <a:spLocks noChangeArrowheads="1"/>
          </p:cNvSpPr>
          <p:nvPr/>
        </p:nvSpPr>
        <p:spPr bwMode="auto">
          <a:xfrm>
            <a:off x="4446588" y="2779713"/>
            <a:ext cx="15144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/>
              <a:t>   </a:t>
            </a:r>
          </a:p>
          <a:p>
            <a:pPr eaLnBrk="1" hangingPunct="1"/>
            <a:r>
              <a:rPr lang="en-US" sz="2000" b="1" dirty="0"/>
              <a:t>     C</a:t>
            </a:r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OH</a:t>
            </a:r>
            <a:endParaRPr lang="en-US" sz="2000" b="1" dirty="0"/>
          </a:p>
          <a:p>
            <a:pPr eaLnBrk="1" hangingPunct="1"/>
            <a:endParaRPr lang="en-US" sz="2000" b="1" dirty="0"/>
          </a:p>
          <a:p>
            <a:pPr eaLnBrk="1" hangingPunct="1"/>
            <a:r>
              <a:rPr lang="en-US" sz="2000" b="1" dirty="0"/>
              <a:t>     </a:t>
            </a:r>
            <a:r>
              <a:rPr lang="en-US" sz="2000" b="1" dirty="0">
                <a:solidFill>
                  <a:schemeClr val="tx2"/>
                </a:solidFill>
              </a:rPr>
              <a:t>C    O</a:t>
            </a:r>
          </a:p>
          <a:p>
            <a:pPr eaLnBrk="1" hangingPunct="1"/>
            <a:endParaRPr lang="en-US" sz="2000" b="1" dirty="0">
              <a:solidFill>
                <a:schemeClr val="tx2"/>
              </a:solidFill>
            </a:endParaRPr>
          </a:p>
          <a:p>
            <a:pPr eaLnBrk="1" hangingPunct="1"/>
            <a:r>
              <a:rPr lang="en-US" sz="2000" b="1" dirty="0"/>
              <a:t>     CH</a:t>
            </a:r>
            <a:r>
              <a:rPr lang="en-US" sz="2000" b="1" baseline="-25000" dirty="0"/>
              <a:t>2</a:t>
            </a:r>
            <a:r>
              <a:rPr lang="en-US" sz="2000" b="1" dirty="0"/>
              <a:t>OH  </a:t>
            </a:r>
          </a:p>
        </p:txBody>
      </p:sp>
      <p:sp>
        <p:nvSpPr>
          <p:cNvPr id="8204" name="Line 20"/>
          <p:cNvSpPr>
            <a:spLocks noChangeShapeType="1"/>
          </p:cNvSpPr>
          <p:nvPr/>
        </p:nvSpPr>
        <p:spPr bwMode="auto">
          <a:xfrm>
            <a:off x="4989513" y="346075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21"/>
          <p:cNvSpPr>
            <a:spLocks noChangeShapeType="1"/>
          </p:cNvSpPr>
          <p:nvPr/>
        </p:nvSpPr>
        <p:spPr bwMode="auto">
          <a:xfrm>
            <a:off x="4989513" y="404653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Line 22"/>
          <p:cNvSpPr>
            <a:spLocks noChangeShapeType="1"/>
          </p:cNvSpPr>
          <p:nvPr/>
        </p:nvSpPr>
        <p:spPr bwMode="auto">
          <a:xfrm>
            <a:off x="5127625" y="3844925"/>
            <a:ext cx="196850" cy="4763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Line 23"/>
          <p:cNvSpPr>
            <a:spLocks noChangeShapeType="1"/>
          </p:cNvSpPr>
          <p:nvPr/>
        </p:nvSpPr>
        <p:spPr bwMode="auto">
          <a:xfrm>
            <a:off x="5127625" y="3890963"/>
            <a:ext cx="196850" cy="4762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Text Box 24"/>
          <p:cNvSpPr txBox="1">
            <a:spLocks noChangeArrowheads="1"/>
          </p:cNvSpPr>
          <p:nvPr/>
        </p:nvSpPr>
        <p:spPr bwMode="auto">
          <a:xfrm>
            <a:off x="1524000" y="4964113"/>
            <a:ext cx="5030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     Glyceraldehyde          Dihydroxyacetone</a:t>
            </a:r>
          </a:p>
        </p:txBody>
      </p:sp>
      <p:sp>
        <p:nvSpPr>
          <p:cNvPr id="8209" name="Text Box 25"/>
          <p:cNvSpPr txBox="1">
            <a:spLocks noChangeArrowheads="1"/>
          </p:cNvSpPr>
          <p:nvPr/>
        </p:nvSpPr>
        <p:spPr bwMode="auto">
          <a:xfrm>
            <a:off x="152400" y="2551113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Aldehyde group</a:t>
            </a:r>
          </a:p>
        </p:txBody>
      </p:sp>
      <p:sp>
        <p:nvSpPr>
          <p:cNvPr id="8210" name="Line 26"/>
          <p:cNvSpPr>
            <a:spLocks noChangeShapeType="1"/>
          </p:cNvSpPr>
          <p:nvPr/>
        </p:nvSpPr>
        <p:spPr bwMode="auto">
          <a:xfrm>
            <a:off x="1371600" y="3048000"/>
            <a:ext cx="609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Text Box 27"/>
          <p:cNvSpPr txBox="1">
            <a:spLocks noChangeArrowheads="1"/>
          </p:cNvSpPr>
          <p:nvPr/>
        </p:nvSpPr>
        <p:spPr bwMode="auto">
          <a:xfrm>
            <a:off x="6553200" y="3505200"/>
            <a:ext cx="15970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Keto group</a:t>
            </a:r>
          </a:p>
        </p:txBody>
      </p:sp>
      <p:sp>
        <p:nvSpPr>
          <p:cNvPr id="8212" name="Line 28"/>
          <p:cNvSpPr>
            <a:spLocks noChangeShapeType="1"/>
          </p:cNvSpPr>
          <p:nvPr/>
        </p:nvSpPr>
        <p:spPr bwMode="auto">
          <a:xfrm flipH="1">
            <a:off x="5791200" y="3733800"/>
            <a:ext cx="609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2EE5-9FC3-47F3-85D2-9AAEE3BA0D79}" type="datetime1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1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20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B0F0"/>
                </a:solidFill>
                <a:cs typeface="Times New Roman" pitchFamily="18" charset="0"/>
              </a:rPr>
              <a:t>CARBOHYDRATES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88900" y="685800"/>
            <a:ext cx="8902700" cy="42672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+mj-lt"/>
                <a:cs typeface="Times New Roman" pitchFamily="18" charset="0"/>
              </a:rPr>
              <a:t>CARBOHYDRATES /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SACCHARIDES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dirty="0" smtClean="0">
                <a:latin typeface="+mj-lt"/>
                <a:cs typeface="Times New Roman" pitchFamily="18" charset="0"/>
              </a:rPr>
              <a:t>PRIMARILY FROM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PLANTS</a:t>
            </a:r>
            <a:r>
              <a:rPr lang="en-US" sz="2800" dirty="0" smtClean="0">
                <a:latin typeface="+mj-lt"/>
                <a:cs typeface="Times New Roman" pitchFamily="18" charset="0"/>
              </a:rPr>
              <a:t>, HOWEVER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ANIMALS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CAN ALSO BIOSYNTHESIZE THEM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dirty="0" smtClean="0">
                <a:latin typeface="+mj-lt"/>
                <a:cs typeface="Times New Roman" pitchFamily="18" charset="0"/>
              </a:rPr>
              <a:t>THE “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CARBON CYCLE</a:t>
            </a:r>
            <a:r>
              <a:rPr lang="en-US" sz="2800" dirty="0" smtClean="0">
                <a:latin typeface="+mj-lt"/>
                <a:cs typeface="Times New Roman" pitchFamily="18" charset="0"/>
              </a:rPr>
              <a:t>” DESCRIBES THE PROCESSES BY WHICH CARBON IS RECYCLED ON OUR PLANET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ENERGY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FROM THE SUN IS STORED IN PLANTS, WHICH USE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PHOTOSYNTHESIS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TO CONVERT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CO</a:t>
            </a:r>
            <a:r>
              <a:rPr lang="en-US" sz="2800" baseline="-25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&amp;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</a:t>
            </a:r>
            <a:r>
              <a:rPr lang="en-US" sz="2800" baseline="-25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O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TO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6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</a:t>
            </a:r>
            <a:r>
              <a:rPr lang="en-US" sz="2800" baseline="-25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12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O</a:t>
            </a:r>
            <a:r>
              <a:rPr lang="en-US" sz="2800" baseline="-25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6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&amp;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O</a:t>
            </a:r>
            <a:r>
              <a:rPr lang="en-US" sz="2800" baseline="-25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</a:t>
            </a:r>
            <a:endParaRPr lang="en-US" sz="2800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800" dirty="0" smtClean="0">
                <a:latin typeface="+mj-lt"/>
                <a:cs typeface="Times New Roman" pitchFamily="18" charset="0"/>
              </a:rPr>
              <a:t>IN THE REVERSE PROCESS,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ENERGY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IS PRODUCED WHEN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ANIMALS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OXIDIZE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6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</a:t>
            </a:r>
            <a:r>
              <a:rPr lang="en-US" sz="2800" baseline="-25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12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O</a:t>
            </a:r>
            <a:r>
              <a:rPr lang="en-US" sz="2800" baseline="-25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6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DURING RESPIRATION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9113"/>
            <a:ext cx="914400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960D-BF1C-4278-891E-094E54B6B37A}" type="datetime1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70C0"/>
                </a:solidFill>
                <a:cs typeface="Times New Roman" pitchFamily="18" charset="0"/>
              </a:rPr>
              <a:t>IMPORTANCE OF CARBOHYDRATES</a:t>
            </a:r>
            <a:endParaRPr lang="en-US" sz="32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graphicFrame>
        <p:nvGraphicFramePr>
          <p:cNvPr id="38915" name="Object 2"/>
          <p:cNvGraphicFramePr>
            <a:graphicFrameLocks noChangeAspect="1"/>
          </p:cNvGraphicFramePr>
          <p:nvPr/>
        </p:nvGraphicFramePr>
        <p:xfrm>
          <a:off x="228600" y="762000"/>
          <a:ext cx="87630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CS ChemDraw Drawing" r:id="rId4" imgW="5453253" imgH="2878455" progId="ChemDraw.Document.6.0">
                  <p:embed/>
                </p:oleObj>
              </mc:Choice>
              <mc:Fallback>
                <p:oleObj name="CS ChemDraw Drawing" r:id="rId4" imgW="5453253" imgH="287845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62000"/>
                        <a:ext cx="87630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2D38-EB9E-48CB-A950-95D8559C534B}" type="datetime1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555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/>
        </p:nvSpPr>
        <p:spPr bwMode="auto">
          <a:xfrm>
            <a:off x="914400" y="1066800"/>
            <a:ext cx="8229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 eaLnBrk="0" hangingPunct="0">
              <a:lnSpc>
                <a:spcPct val="120000"/>
              </a:lnSpc>
            </a:pPr>
            <a:r>
              <a:rPr lang="en-US" sz="3200" dirty="0">
                <a:solidFill>
                  <a:srgbClr val="000000"/>
                </a:solidFill>
                <a:latin typeface="+mj-lt"/>
              </a:rPr>
              <a:t>Carbohydrates</a:t>
            </a:r>
          </a:p>
          <a:p>
            <a:pPr eaLnBrk="0" hangingPunct="0">
              <a:lnSpc>
                <a:spcPct val="120000"/>
              </a:lnSpc>
            </a:pPr>
            <a:endParaRPr lang="en-US" sz="32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r" eaLnBrk="0" hangingPunct="0">
              <a:lnSpc>
                <a:spcPct val="120000"/>
              </a:lnSpc>
            </a:pPr>
            <a:r>
              <a:rPr lang="en-US" sz="2600" dirty="0">
                <a:solidFill>
                  <a:srgbClr val="3366CC"/>
                </a:solidFill>
                <a:latin typeface="Times New Roman" pitchFamily="18" charset="0"/>
              </a:rPr>
              <a:t>Monosaccharides</a:t>
            </a:r>
            <a:r>
              <a:rPr lang="en-US" sz="2400" dirty="0">
                <a:solidFill>
                  <a:srgbClr val="3366CC"/>
                </a:solidFill>
                <a:latin typeface="Times New Roman" pitchFamily="18" charset="0"/>
              </a:rPr>
              <a:t>      </a:t>
            </a:r>
            <a:r>
              <a:rPr lang="en-US" sz="2600" dirty="0">
                <a:solidFill>
                  <a:srgbClr val="3366CC"/>
                </a:solidFill>
                <a:latin typeface="Times New Roman" pitchFamily="18" charset="0"/>
              </a:rPr>
              <a:t>Oligosaccharides                       Derived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                                                                                    Disaccharides             </a:t>
            </a:r>
            <a:r>
              <a:rPr lang="en-US" sz="2600" dirty="0">
                <a:solidFill>
                  <a:srgbClr val="3366CC"/>
                </a:solidFill>
                <a:latin typeface="Times New Roman" pitchFamily="18" charset="0"/>
              </a:rPr>
              <a:t>Carbohydrates</a:t>
            </a:r>
          </a:p>
          <a:p>
            <a:pPr eaLnBrk="0" hangingPunct="0">
              <a:lnSpc>
                <a:spcPct val="120000"/>
              </a:lnSpc>
            </a:pP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Aldoses    Ketoses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r" eaLnBrk="0" hangingPunct="0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Oxidation </a:t>
            </a:r>
          </a:p>
          <a:p>
            <a:pPr eaLnBrk="0" hangingPunct="0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                                                 </a:t>
            </a:r>
            <a:r>
              <a:rPr lang="en-US" sz="2600" dirty="0">
                <a:solidFill>
                  <a:srgbClr val="3366CC"/>
                </a:solidFill>
                <a:latin typeface="Times New Roman" pitchFamily="18" charset="0"/>
              </a:rPr>
              <a:t>Polysaccharides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    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Reduction</a:t>
            </a:r>
            <a:endParaRPr lang="en-US" sz="26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r" eaLnBrk="0" hangingPunct="0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       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Amino 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sugars</a:t>
            </a:r>
          </a:p>
          <a:p>
            <a:pPr eaLnBrk="0" hangingPunct="0"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                              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Homopolysaccharides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           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</a:rPr>
              <a:t>Deoxy 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sugars</a:t>
            </a:r>
          </a:p>
          <a:p>
            <a:pPr eaLnBrk="0" hangingPunct="0">
              <a:lnSpc>
                <a:spcPct val="120000"/>
              </a:lnSpc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en-US" sz="2600" dirty="0">
                <a:solidFill>
                  <a:srgbClr val="000000"/>
                </a:solidFill>
                <a:latin typeface="Times New Roman" pitchFamily="18" charset="0"/>
              </a:rPr>
              <a:t>                                               Heteropolysaccharides</a:t>
            </a:r>
          </a:p>
        </p:txBody>
      </p:sp>
      <p:sp>
        <p:nvSpPr>
          <p:cNvPr id="10243" name="Line 1027"/>
          <p:cNvSpPr>
            <a:spLocks noChangeShapeType="1"/>
          </p:cNvSpPr>
          <p:nvPr/>
        </p:nvSpPr>
        <p:spPr bwMode="auto">
          <a:xfrm>
            <a:off x="4800600" y="1600200"/>
            <a:ext cx="0" cy="533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4" name="Line 1028"/>
          <p:cNvSpPr>
            <a:spLocks noChangeShapeType="1"/>
          </p:cNvSpPr>
          <p:nvPr/>
        </p:nvSpPr>
        <p:spPr bwMode="auto">
          <a:xfrm flipH="1">
            <a:off x="2209800" y="2133600"/>
            <a:ext cx="2590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5" name="Line 1029"/>
          <p:cNvSpPr>
            <a:spLocks noChangeShapeType="1"/>
          </p:cNvSpPr>
          <p:nvPr/>
        </p:nvSpPr>
        <p:spPr bwMode="auto">
          <a:xfrm flipH="1">
            <a:off x="4800600" y="2133600"/>
            <a:ext cx="3657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" name="Line 1030"/>
          <p:cNvSpPr>
            <a:spLocks noChangeShapeType="1"/>
          </p:cNvSpPr>
          <p:nvPr/>
        </p:nvSpPr>
        <p:spPr bwMode="auto">
          <a:xfrm>
            <a:off x="2209800" y="2133600"/>
            <a:ext cx="0" cy="304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7" name="Line 1031"/>
          <p:cNvSpPr>
            <a:spLocks noChangeShapeType="1"/>
          </p:cNvSpPr>
          <p:nvPr/>
        </p:nvSpPr>
        <p:spPr bwMode="auto">
          <a:xfrm>
            <a:off x="4800600" y="2133600"/>
            <a:ext cx="0" cy="304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8" name="Line 1032"/>
          <p:cNvSpPr>
            <a:spLocks noChangeShapeType="1"/>
          </p:cNvSpPr>
          <p:nvPr/>
        </p:nvSpPr>
        <p:spPr bwMode="auto">
          <a:xfrm>
            <a:off x="8458200" y="2133600"/>
            <a:ext cx="0" cy="304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9" name="Line 1033"/>
          <p:cNvSpPr>
            <a:spLocks noChangeShapeType="1"/>
          </p:cNvSpPr>
          <p:nvPr/>
        </p:nvSpPr>
        <p:spPr bwMode="auto">
          <a:xfrm>
            <a:off x="6172200" y="4648200"/>
            <a:ext cx="0" cy="304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0" name="Line 1034"/>
          <p:cNvSpPr>
            <a:spLocks noChangeShapeType="1"/>
          </p:cNvSpPr>
          <p:nvPr/>
        </p:nvSpPr>
        <p:spPr bwMode="auto">
          <a:xfrm flipH="1">
            <a:off x="5105400" y="4953000"/>
            <a:ext cx="60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1" name="Line 1035"/>
          <p:cNvSpPr>
            <a:spLocks noChangeShapeType="1"/>
          </p:cNvSpPr>
          <p:nvPr/>
        </p:nvSpPr>
        <p:spPr bwMode="auto">
          <a:xfrm>
            <a:off x="5105400" y="4953000"/>
            <a:ext cx="0" cy="304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2" name="Line 1036"/>
          <p:cNvSpPr>
            <a:spLocks noChangeShapeType="1"/>
          </p:cNvSpPr>
          <p:nvPr/>
        </p:nvSpPr>
        <p:spPr bwMode="auto">
          <a:xfrm>
            <a:off x="5715000" y="4953000"/>
            <a:ext cx="990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3" name="Line 1037"/>
          <p:cNvSpPr>
            <a:spLocks noChangeShapeType="1"/>
          </p:cNvSpPr>
          <p:nvPr/>
        </p:nvSpPr>
        <p:spPr bwMode="auto">
          <a:xfrm>
            <a:off x="6705600" y="4953000"/>
            <a:ext cx="0" cy="1295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4" name="Line 1038"/>
          <p:cNvSpPr>
            <a:spLocks noChangeShapeType="1"/>
          </p:cNvSpPr>
          <p:nvPr/>
        </p:nvSpPr>
        <p:spPr bwMode="auto">
          <a:xfrm>
            <a:off x="2209800" y="2743200"/>
            <a:ext cx="0" cy="304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5" name="Line 1039"/>
          <p:cNvSpPr>
            <a:spLocks noChangeShapeType="1"/>
          </p:cNvSpPr>
          <p:nvPr/>
        </p:nvSpPr>
        <p:spPr bwMode="auto">
          <a:xfrm>
            <a:off x="2209800" y="3063875"/>
            <a:ext cx="60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6" name="Line 1040"/>
          <p:cNvSpPr>
            <a:spLocks noChangeShapeType="1"/>
          </p:cNvSpPr>
          <p:nvPr/>
        </p:nvSpPr>
        <p:spPr bwMode="auto">
          <a:xfrm flipH="1">
            <a:off x="1752600" y="3063875"/>
            <a:ext cx="457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7" name="Line 1041"/>
          <p:cNvSpPr>
            <a:spLocks noChangeShapeType="1"/>
          </p:cNvSpPr>
          <p:nvPr/>
        </p:nvSpPr>
        <p:spPr bwMode="auto">
          <a:xfrm>
            <a:off x="1752600" y="3063875"/>
            <a:ext cx="0" cy="2286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8" name="Line 1042"/>
          <p:cNvSpPr>
            <a:spLocks noChangeShapeType="1"/>
          </p:cNvSpPr>
          <p:nvPr/>
        </p:nvSpPr>
        <p:spPr bwMode="auto">
          <a:xfrm>
            <a:off x="2819400" y="3063875"/>
            <a:ext cx="0" cy="2286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9" name="Line 1043"/>
          <p:cNvSpPr>
            <a:spLocks noChangeShapeType="1"/>
          </p:cNvSpPr>
          <p:nvPr/>
        </p:nvSpPr>
        <p:spPr bwMode="auto">
          <a:xfrm>
            <a:off x="8382000" y="3213100"/>
            <a:ext cx="0" cy="533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60" name="Line 1046"/>
          <p:cNvSpPr>
            <a:spLocks noChangeShapeType="1"/>
          </p:cNvSpPr>
          <p:nvPr/>
        </p:nvSpPr>
        <p:spPr bwMode="auto">
          <a:xfrm flipV="1">
            <a:off x="7010400" y="3975100"/>
            <a:ext cx="533400" cy="1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61" name="Line 1047"/>
          <p:cNvSpPr>
            <a:spLocks noChangeShapeType="1"/>
          </p:cNvSpPr>
          <p:nvPr/>
        </p:nvSpPr>
        <p:spPr bwMode="auto">
          <a:xfrm flipV="1">
            <a:off x="6978650" y="4432301"/>
            <a:ext cx="347663" cy="349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62" name="Line 1048"/>
          <p:cNvSpPr>
            <a:spLocks noChangeShapeType="1"/>
          </p:cNvSpPr>
          <p:nvPr/>
        </p:nvSpPr>
        <p:spPr bwMode="auto">
          <a:xfrm>
            <a:off x="6172200" y="21336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63" name="Line 1050"/>
          <p:cNvSpPr>
            <a:spLocks noChangeShapeType="1"/>
          </p:cNvSpPr>
          <p:nvPr/>
        </p:nvSpPr>
        <p:spPr bwMode="auto">
          <a:xfrm>
            <a:off x="6978650" y="3752850"/>
            <a:ext cx="0" cy="17176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64" name="Rectangle 105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89916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b="1" dirty="0" smtClean="0">
                <a:solidFill>
                  <a:schemeClr val="accent2"/>
                </a:solidFill>
              </a:rPr>
              <a:t>CLASSIFICATION: CARBS</a:t>
            </a:r>
          </a:p>
        </p:txBody>
      </p:sp>
      <p:sp>
        <p:nvSpPr>
          <p:cNvPr id="10265" name="Line 1055"/>
          <p:cNvSpPr>
            <a:spLocks noChangeShapeType="1"/>
          </p:cNvSpPr>
          <p:nvPr/>
        </p:nvSpPr>
        <p:spPr bwMode="auto">
          <a:xfrm>
            <a:off x="6981825" y="3733800"/>
            <a:ext cx="140017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66" name="Line 1056"/>
          <p:cNvSpPr>
            <a:spLocks noChangeShapeType="1"/>
          </p:cNvSpPr>
          <p:nvPr/>
        </p:nvSpPr>
        <p:spPr bwMode="auto">
          <a:xfrm>
            <a:off x="6994525" y="49530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0267" name="Line 1059"/>
          <p:cNvSpPr>
            <a:spLocks noChangeShapeType="1"/>
          </p:cNvSpPr>
          <p:nvPr/>
        </p:nvSpPr>
        <p:spPr bwMode="auto">
          <a:xfrm>
            <a:off x="6978650" y="54864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68" name="Line 1060"/>
          <p:cNvSpPr>
            <a:spLocks noChangeShapeType="1"/>
          </p:cNvSpPr>
          <p:nvPr/>
        </p:nvSpPr>
        <p:spPr bwMode="auto">
          <a:xfrm>
            <a:off x="4800600" y="27432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E96C-E7F0-4DF4-8AC7-C2B49535B8AB}" type="datetime1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783749"/>
              </p:ext>
            </p:extLst>
          </p:nvPr>
        </p:nvGraphicFramePr>
        <p:xfrm>
          <a:off x="152400" y="381000"/>
          <a:ext cx="8839200" cy="5980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5600"/>
                <a:gridCol w="2811310"/>
                <a:gridCol w="3132290"/>
              </a:tblGrid>
              <a:tr h="4713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400" dirty="0">
                          <a:effectLst/>
                          <a:latin typeface="+mn-lt"/>
                          <a:cs typeface="Times New Roman" pitchFamily="18" charset="0"/>
                        </a:rPr>
                        <a:t>Session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7418" marR="67418" marT="0" marB="0" anchor="ctr" anchorCtr="1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400" b="1" dirty="0" smtClean="0">
                          <a:effectLst/>
                          <a:latin typeface="+mn-lt"/>
                          <a:cs typeface="Times New Roman" pitchFamily="18" charset="0"/>
                        </a:rPr>
                        <a:t>2018 </a:t>
                      </a:r>
                      <a:r>
                        <a:rPr lang="en-SG" sz="2400" b="1" dirty="0">
                          <a:effectLst/>
                          <a:latin typeface="+mn-lt"/>
                          <a:cs typeface="Times New Roman" pitchFamily="18" charset="0"/>
                        </a:rPr>
                        <a:t>- </a:t>
                      </a:r>
                      <a:r>
                        <a:rPr lang="en-SG" sz="2400" b="1" dirty="0" smtClean="0">
                          <a:effectLst/>
                          <a:latin typeface="+mn-lt"/>
                          <a:cs typeface="Times New Roman" pitchFamily="18" charset="0"/>
                        </a:rPr>
                        <a:t>2022</a:t>
                      </a:r>
                      <a:endParaRPr lang="en-US" sz="2400" b="1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7418" marR="67418" marT="0" marB="0" anchor="ctr" anchorCtr="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13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400" dirty="0">
                          <a:effectLst/>
                          <a:latin typeface="+mn-lt"/>
                          <a:cs typeface="Times New Roman" pitchFamily="18" charset="0"/>
                        </a:rPr>
                        <a:t>Academic Year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7418" marR="67418" marT="0" marB="0" anchor="ctr" anchorCtr="1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400" b="1" dirty="0" smtClean="0">
                          <a:effectLst/>
                          <a:latin typeface="+mn-lt"/>
                          <a:cs typeface="Times New Roman" pitchFamily="18" charset="0"/>
                        </a:rPr>
                        <a:t>Fall-2020</a:t>
                      </a:r>
                      <a:endParaRPr lang="en-US" sz="2400" b="1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7418" marR="67418" marT="0" marB="0" anchor="ctr" anchorCtr="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13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400" dirty="0" smtClean="0">
                          <a:effectLst/>
                          <a:latin typeface="+mn-lt"/>
                          <a:cs typeface="Times New Roman" pitchFamily="18" charset="0"/>
                        </a:rPr>
                        <a:t>Course Teacher 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7418" marR="67418" marT="0" marB="0" anchor="ctr" anchorCtr="1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Dr. Shahid </a:t>
                      </a:r>
                      <a:r>
                        <a:rPr lang="en-SG" sz="2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Mahmood Rana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7418" marR="67418" marT="0" marB="0" anchor="ctr" anchorCtr="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99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400" dirty="0" smtClean="0">
                          <a:effectLst/>
                          <a:latin typeface="+mn-lt"/>
                          <a:cs typeface="Times New Roman" pitchFamily="18" charset="0"/>
                        </a:rPr>
                        <a:t>Program / Class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7418" marR="67418" marT="0" marB="0" anchor="ctr" anchorCtr="1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400" b="1" dirty="0">
                          <a:effectLst/>
                          <a:latin typeface="+mn-lt"/>
                          <a:cs typeface="Times New Roman" pitchFamily="18" charset="0"/>
                        </a:rPr>
                        <a:t>B. Sc. (Hons). Food Science and Technology</a:t>
                      </a:r>
                      <a:endParaRPr lang="en-US" sz="2400" b="1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7418" marR="67418" marT="0" marB="0" anchor="ctr" anchorCtr="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0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400" dirty="0">
                          <a:effectLst/>
                          <a:latin typeface="+mn-lt"/>
                          <a:cs typeface="Times New Roman" pitchFamily="18" charset="0"/>
                        </a:rPr>
                        <a:t>Semester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7418" marR="67418" marT="0" marB="0" anchor="ctr" anchorCtr="1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400" b="1" dirty="0" smtClean="0"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V</a:t>
                      </a:r>
                      <a:endParaRPr lang="en-US" sz="2400" b="1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7418" marR="67418" marT="0" marB="0" anchor="ctr" anchorCtr="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99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400" dirty="0">
                          <a:effectLst/>
                          <a:latin typeface="+mn-lt"/>
                          <a:cs typeface="Times New Roman" pitchFamily="18" charset="0"/>
                        </a:rPr>
                        <a:t>Section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7418" marR="67418" marT="0" marB="0" anchor="ctr" anchorCtr="1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400" b="1" dirty="0" smtClean="0">
                          <a:effectLst/>
                          <a:latin typeface="+mn-lt"/>
                          <a:cs typeface="Times New Roman" pitchFamily="18" charset="0"/>
                        </a:rPr>
                        <a:t>Regular &amp; Self-Support</a:t>
                      </a:r>
                      <a:endParaRPr lang="en-US" sz="2400" b="1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7418" marR="67418" marT="0" marB="0" anchor="ctr" anchorCtr="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0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400" dirty="0" smtClean="0">
                          <a:effectLst/>
                          <a:latin typeface="+mn-lt"/>
                          <a:cs typeface="Times New Roman" pitchFamily="18" charset="0"/>
                        </a:rPr>
                        <a:t>Corse Code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7418" marR="67418" marT="0" marB="0" anchor="ctr" anchorCtr="1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400" b="1" dirty="0">
                          <a:solidFill>
                            <a:srgbClr val="00B0F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FST - </a:t>
                      </a:r>
                      <a:r>
                        <a:rPr lang="en-SG" sz="2400" b="1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311</a:t>
                      </a:r>
                      <a:endParaRPr lang="en-US" sz="2400" b="1" dirty="0">
                        <a:solidFill>
                          <a:srgbClr val="00B0F0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7418" marR="67418" marT="0" marB="0" anchor="ctr" anchorCtr="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13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400" dirty="0" smtClean="0"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Course</a:t>
                      </a:r>
                      <a:r>
                        <a:rPr lang="en-SG" sz="2400" baseline="0" dirty="0" smtClean="0"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Title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7418" marR="67418" marT="0" marB="0" anchor="ctr" anchorCtr="1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Food Biochemistry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7418" marR="67418" marT="0" marB="0" anchor="ctr" anchorCtr="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0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400" dirty="0">
                          <a:effectLst/>
                          <a:latin typeface="+mn-lt"/>
                          <a:cs typeface="Times New Roman" pitchFamily="18" charset="0"/>
                        </a:rPr>
                        <a:t>Credit Hours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7418" marR="67418" marT="0" marB="0" anchor="ctr" anchorCtr="1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400" b="1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 (2-1)</a:t>
                      </a:r>
                      <a:endParaRPr lang="en-US" sz="2400" b="1" dirty="0">
                        <a:solidFill>
                          <a:srgbClr val="00B0F0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7418" marR="67418" marT="0" marB="0" anchor="ctr" anchorCtr="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9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400" dirty="0">
                          <a:effectLst/>
                          <a:latin typeface="+mn-lt"/>
                          <a:cs typeface="Times New Roman" pitchFamily="18" charset="0"/>
                        </a:rPr>
                        <a:t>Paper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7418" marR="67418" marT="0" marB="0" anchor="ctr" anchorCtr="1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400" b="1" dirty="0" smtClean="0">
                          <a:effectLst/>
                          <a:latin typeface="+mn-lt"/>
                          <a:cs typeface="Times New Roman" pitchFamily="18" charset="0"/>
                        </a:rPr>
                        <a:t>Theory + Practical </a:t>
                      </a:r>
                      <a:endParaRPr lang="en-US" sz="2400" b="1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7418" marR="67418" marT="0" marB="0" anchor="ctr" anchorCtr="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13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400" dirty="0">
                          <a:effectLst/>
                          <a:latin typeface="+mn-lt"/>
                          <a:cs typeface="Times New Roman" pitchFamily="18" charset="0"/>
                        </a:rPr>
                        <a:t>Commencement 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7418" marR="67418" marT="0" marB="0" anchor="ctr" anchorCtr="1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400" b="1" dirty="0" smtClean="0">
                          <a:effectLst/>
                          <a:latin typeface="+mn-lt"/>
                          <a:cs typeface="Times New Roman" pitchFamily="18" charset="0"/>
                        </a:rPr>
                        <a:t>Monday</a:t>
                      </a:r>
                      <a:r>
                        <a:rPr lang="en-SG" sz="2400" b="1" baseline="0" dirty="0" smtClean="0">
                          <a:effectLst/>
                          <a:latin typeface="+mn-lt"/>
                          <a:cs typeface="Times New Roman" pitchFamily="18" charset="0"/>
                        </a:rPr>
                        <a:t>: 12</a:t>
                      </a:r>
                      <a:r>
                        <a:rPr lang="en-SG" sz="2400" b="1" dirty="0" smtClean="0">
                          <a:effectLst/>
                          <a:latin typeface="+mn-lt"/>
                          <a:cs typeface="Times New Roman" pitchFamily="18" charset="0"/>
                        </a:rPr>
                        <a:t>-10-2020</a:t>
                      </a:r>
                      <a:endParaRPr lang="en-US" sz="2400" b="1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7418" marR="67418" marT="0" marB="0" anchor="ctr" anchorCtr="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13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Exams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7418" marR="67418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Mid Term: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7418" marR="67418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Final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Term: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7418" marR="67418" marT="0" marB="0" anchor="ctr" anchorCtr="1"/>
                </a:tc>
              </a:tr>
              <a:tr h="4713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Results Declaration 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7418" marR="67418" marT="0" marB="0" anchor="ctr" anchorCtr="1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7418" marR="67418" marT="0" marB="0" anchor="ctr" anchorCtr="1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7418" marR="67418" marT="0" marB="0" anchor="ctr" anchorCtr="1"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D7C0F90-B36A-4F08-8101-09B1F3373EAA}" type="datetime1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FST-311. V (SS+R) - Dr. Shahid Mahmood Rana</a:t>
            </a:r>
            <a:endParaRPr lang="en-US" dirty="0"/>
          </a:p>
        </p:txBody>
      </p:sp>
      <p:sp>
        <p:nvSpPr>
          <p:cNvPr id="92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D358EDB-608B-447D-85A4-794570C1BE69}" type="slidenum">
              <a:rPr lang="en-US" altLang="en-US">
                <a:solidFill>
                  <a:srgbClr val="898989"/>
                </a:solidFill>
              </a:rPr>
              <a:pPr/>
              <a:t>3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5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457200"/>
            <a:ext cx="7772400" cy="6172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MONOSACCHARIDES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No of C-atoms			Potentially Active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						  Carbonyl group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Trioses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err="1" smtClean="0"/>
              <a:t>Tetroses</a:t>
            </a:r>
            <a:endParaRPr lang="en-US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dirty="0" err="1" smtClean="0"/>
              <a:t>Pentoses</a:t>
            </a:r>
            <a:r>
              <a:rPr lang="en-US" sz="2800" dirty="0" smtClean="0"/>
              <a:t>			    Aldoses	      Ketoses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Hexoses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err="1" smtClean="0"/>
              <a:t>Heptoses</a:t>
            </a:r>
            <a:r>
              <a:rPr lang="en-US" sz="2800" dirty="0" smtClean="0"/>
              <a:t>        </a:t>
            </a:r>
            <a:r>
              <a:rPr lang="en-US" sz="2800" dirty="0" smtClean="0">
                <a:solidFill>
                  <a:srgbClr val="FF0000"/>
                </a:solidFill>
              </a:rPr>
              <a:t>“</a:t>
            </a:r>
            <a:r>
              <a:rPr lang="en-US" sz="2000" dirty="0" smtClean="0">
                <a:solidFill>
                  <a:srgbClr val="FF0000"/>
                </a:solidFill>
              </a:rPr>
              <a:t>THESE CARBOHYDRATES CANNOT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err="1" smtClean="0"/>
              <a:t>Octoses</a:t>
            </a:r>
            <a:r>
              <a:rPr lang="en-US" sz="2800" dirty="0" smtClean="0"/>
              <a:t>     </a:t>
            </a:r>
            <a:r>
              <a:rPr lang="en-US" sz="2000" dirty="0" smtClean="0">
                <a:solidFill>
                  <a:srgbClr val="FF0000"/>
                </a:solidFill>
              </a:rPr>
              <a:t>BE HYDROLYZED INTO SIMPLE COMPOUNDS</a:t>
            </a:r>
            <a:r>
              <a:rPr lang="en-US" sz="2000" i="1" dirty="0" smtClean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11267" name="Line 5"/>
          <p:cNvSpPr>
            <a:spLocks noChangeShapeType="1"/>
          </p:cNvSpPr>
          <p:nvPr/>
        </p:nvSpPr>
        <p:spPr bwMode="auto">
          <a:xfrm>
            <a:off x="5105400" y="838200"/>
            <a:ext cx="0" cy="6096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68" name="Line 6"/>
          <p:cNvSpPr>
            <a:spLocks noChangeShapeType="1"/>
          </p:cNvSpPr>
          <p:nvPr/>
        </p:nvSpPr>
        <p:spPr bwMode="auto">
          <a:xfrm>
            <a:off x="5105400" y="1447800"/>
            <a:ext cx="1905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69" name="Line 7"/>
          <p:cNvSpPr>
            <a:spLocks noChangeShapeType="1"/>
          </p:cNvSpPr>
          <p:nvPr/>
        </p:nvSpPr>
        <p:spPr bwMode="auto">
          <a:xfrm>
            <a:off x="1981200" y="1447800"/>
            <a:ext cx="3124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0" name="Line 8"/>
          <p:cNvSpPr>
            <a:spLocks noChangeShapeType="1"/>
          </p:cNvSpPr>
          <p:nvPr/>
        </p:nvSpPr>
        <p:spPr bwMode="auto">
          <a:xfrm>
            <a:off x="1981200" y="1447800"/>
            <a:ext cx="0" cy="152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1" name="Line 10"/>
          <p:cNvSpPr>
            <a:spLocks noChangeShapeType="1"/>
          </p:cNvSpPr>
          <p:nvPr/>
        </p:nvSpPr>
        <p:spPr bwMode="auto">
          <a:xfrm>
            <a:off x="1981200" y="1981200"/>
            <a:ext cx="0" cy="6096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" name="Line 11"/>
          <p:cNvSpPr>
            <a:spLocks noChangeShapeType="1"/>
          </p:cNvSpPr>
          <p:nvPr/>
        </p:nvSpPr>
        <p:spPr bwMode="auto">
          <a:xfrm>
            <a:off x="7010400" y="2438400"/>
            <a:ext cx="0" cy="914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3" name="Line 12"/>
          <p:cNvSpPr>
            <a:spLocks noChangeShapeType="1"/>
          </p:cNvSpPr>
          <p:nvPr/>
        </p:nvSpPr>
        <p:spPr bwMode="auto">
          <a:xfrm flipH="1">
            <a:off x="6172200" y="3292475"/>
            <a:ext cx="838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4" name="Line 13"/>
          <p:cNvSpPr>
            <a:spLocks noChangeShapeType="1"/>
          </p:cNvSpPr>
          <p:nvPr/>
        </p:nvSpPr>
        <p:spPr bwMode="auto">
          <a:xfrm flipH="1">
            <a:off x="6907213" y="3292475"/>
            <a:ext cx="838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" name="Line 14"/>
          <p:cNvSpPr>
            <a:spLocks noChangeShapeType="1"/>
          </p:cNvSpPr>
          <p:nvPr/>
        </p:nvSpPr>
        <p:spPr bwMode="auto">
          <a:xfrm>
            <a:off x="6172200" y="3271838"/>
            <a:ext cx="0" cy="381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6" name="Line 15"/>
          <p:cNvSpPr>
            <a:spLocks noChangeShapeType="1"/>
          </p:cNvSpPr>
          <p:nvPr/>
        </p:nvSpPr>
        <p:spPr bwMode="auto">
          <a:xfrm>
            <a:off x="7745413" y="3292475"/>
            <a:ext cx="0" cy="381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7" name="Line 16"/>
          <p:cNvSpPr>
            <a:spLocks noChangeShapeType="1"/>
          </p:cNvSpPr>
          <p:nvPr/>
        </p:nvSpPr>
        <p:spPr bwMode="auto">
          <a:xfrm>
            <a:off x="7010400" y="1447800"/>
            <a:ext cx="0" cy="152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4875-D0C9-4400-8292-9EA2EE0E7276}" type="datetime1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1347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228600"/>
            <a:ext cx="8229600" cy="64008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POLYSACCHARIDES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4000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 smtClean="0">
                <a:solidFill>
                  <a:schemeClr val="accent2"/>
                </a:solidFill>
              </a:rPr>
              <a:t>Homopolysaccharides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				</a:t>
            </a:r>
            <a:r>
              <a:rPr lang="en-US" sz="2400" dirty="0" err="1" smtClean="0">
                <a:solidFill>
                  <a:schemeClr val="accent2"/>
                </a:solidFill>
              </a:rPr>
              <a:t>Heteropolysaccharides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*Starch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*Glycogen	         </a:t>
            </a:r>
            <a:r>
              <a:rPr lang="en-US" sz="2400" dirty="0" err="1" smtClean="0"/>
              <a:t>Glycoseaminoglycans</a:t>
            </a: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*Cellulose				         </a:t>
            </a:r>
            <a:r>
              <a:rPr lang="en-US" sz="2400" dirty="0" err="1" smtClean="0"/>
              <a:t>Mucilages</a:t>
            </a: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*</a:t>
            </a:r>
            <a:r>
              <a:rPr lang="en-US" sz="2400" dirty="0" err="1" smtClean="0"/>
              <a:t>Dextrins</a:t>
            </a:r>
            <a:r>
              <a:rPr lang="en-US" sz="2400" dirty="0" smtClean="0"/>
              <a:t>	  *Hyaluronic acid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		  *Heparin		        *Agar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		  *</a:t>
            </a:r>
            <a:r>
              <a:rPr lang="en-US" sz="2400" dirty="0" err="1" smtClean="0"/>
              <a:t>Chondoitin</a:t>
            </a:r>
            <a:r>
              <a:rPr lang="en-US" sz="2400" dirty="0" smtClean="0"/>
              <a:t> 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	        *Vegetable   		                *Serum </a:t>
            </a:r>
            <a:r>
              <a:rPr lang="en-US" sz="2400" dirty="0" err="1" smtClean="0"/>
              <a:t>mucoids</a:t>
            </a:r>
            <a:r>
              <a:rPr lang="en-US" sz="2400" dirty="0" smtClean="0"/>
              <a:t>	         gums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		  *Blood </a:t>
            </a:r>
            <a:r>
              <a:rPr lang="en-US" sz="2400" dirty="0" err="1" smtClean="0"/>
              <a:t>gp</a:t>
            </a:r>
            <a:r>
              <a:rPr lang="en-US" sz="2400" dirty="0" smtClean="0"/>
              <a:t>                           *</a:t>
            </a:r>
            <a:r>
              <a:rPr lang="en-US" sz="2400" dirty="0" err="1" smtClean="0"/>
              <a:t>Pectins</a:t>
            </a: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		   polysaccharides               *Hemicellulose</a:t>
            </a:r>
          </a:p>
        </p:txBody>
      </p:sp>
      <p:grpSp>
        <p:nvGrpSpPr>
          <p:cNvPr id="12291" name="Group 24"/>
          <p:cNvGrpSpPr>
            <a:grpSpLocks/>
          </p:cNvGrpSpPr>
          <p:nvPr/>
        </p:nvGrpSpPr>
        <p:grpSpPr bwMode="auto">
          <a:xfrm>
            <a:off x="1462087" y="762000"/>
            <a:ext cx="5105400" cy="3168650"/>
            <a:chOff x="1344" y="480"/>
            <a:chExt cx="3216" cy="1996"/>
          </a:xfrm>
        </p:grpSpPr>
        <p:sp>
          <p:nvSpPr>
            <p:cNvPr id="12292" name="Line 4"/>
            <p:cNvSpPr>
              <a:spLocks noChangeShapeType="1"/>
            </p:cNvSpPr>
            <p:nvPr/>
          </p:nvSpPr>
          <p:spPr bwMode="auto">
            <a:xfrm>
              <a:off x="2928" y="480"/>
              <a:ext cx="0" cy="2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 flipH="1">
              <a:off x="1344" y="720"/>
              <a:ext cx="139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 flipH="1">
              <a:off x="2736" y="720"/>
              <a:ext cx="129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>
              <a:off x="1344" y="720"/>
              <a:ext cx="0" cy="2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296" name="Line 9"/>
            <p:cNvSpPr>
              <a:spLocks noChangeShapeType="1"/>
            </p:cNvSpPr>
            <p:nvPr/>
          </p:nvSpPr>
          <p:spPr bwMode="auto">
            <a:xfrm>
              <a:off x="4032" y="720"/>
              <a:ext cx="0" cy="52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297" name="Line 10"/>
            <p:cNvSpPr>
              <a:spLocks noChangeShapeType="1"/>
            </p:cNvSpPr>
            <p:nvPr/>
          </p:nvSpPr>
          <p:spPr bwMode="auto">
            <a:xfrm>
              <a:off x="1344" y="1152"/>
              <a:ext cx="0" cy="3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298" name="Line 11"/>
            <p:cNvSpPr>
              <a:spLocks noChangeShapeType="1"/>
            </p:cNvSpPr>
            <p:nvPr/>
          </p:nvSpPr>
          <p:spPr bwMode="auto">
            <a:xfrm>
              <a:off x="4032" y="1488"/>
              <a:ext cx="0" cy="1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299" name="Line 12"/>
            <p:cNvSpPr>
              <a:spLocks noChangeShapeType="1"/>
            </p:cNvSpPr>
            <p:nvPr/>
          </p:nvSpPr>
          <p:spPr bwMode="auto">
            <a:xfrm flipH="1">
              <a:off x="3024" y="1632"/>
              <a:ext cx="100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0" name="Line 13"/>
            <p:cNvSpPr>
              <a:spLocks noChangeShapeType="1"/>
            </p:cNvSpPr>
            <p:nvPr/>
          </p:nvSpPr>
          <p:spPr bwMode="auto">
            <a:xfrm>
              <a:off x="4032" y="1632"/>
              <a:ext cx="5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1" name="Line 15"/>
            <p:cNvSpPr>
              <a:spLocks noChangeShapeType="1"/>
            </p:cNvSpPr>
            <p:nvPr/>
          </p:nvSpPr>
          <p:spPr bwMode="auto">
            <a:xfrm>
              <a:off x="4560" y="1632"/>
              <a:ext cx="0" cy="3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2" name="Line 16"/>
            <p:cNvSpPr>
              <a:spLocks noChangeShapeType="1"/>
            </p:cNvSpPr>
            <p:nvPr/>
          </p:nvSpPr>
          <p:spPr bwMode="auto">
            <a:xfrm>
              <a:off x="3024" y="1958"/>
              <a:ext cx="0" cy="2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3" name="Line 17"/>
            <p:cNvSpPr>
              <a:spLocks noChangeShapeType="1"/>
            </p:cNvSpPr>
            <p:nvPr/>
          </p:nvSpPr>
          <p:spPr bwMode="auto">
            <a:xfrm>
              <a:off x="4550" y="2208"/>
              <a:ext cx="0" cy="2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4" name="Line 22"/>
            <p:cNvSpPr>
              <a:spLocks noChangeShapeType="1"/>
            </p:cNvSpPr>
            <p:nvPr/>
          </p:nvSpPr>
          <p:spPr bwMode="auto">
            <a:xfrm>
              <a:off x="3024" y="163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4748-B374-4240-9398-5FC8AFF7EFDB}" type="datetime1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9388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66800" y="228600"/>
            <a:ext cx="7772400" cy="66294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36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DERIVED CARBOHYRATES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4000" dirty="0" smtClean="0">
              <a:solidFill>
                <a:schemeClr val="tx2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dirty="0" smtClean="0"/>
              <a:t>Oxidation	  Reduction            Amino              Deoxy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dirty="0" smtClean="0"/>
              <a:t>Products	  Products	     Sugars	  Sugars	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dirty="0" err="1" smtClean="0"/>
              <a:t>Gluconic</a:t>
            </a:r>
            <a:r>
              <a:rPr lang="en-US" sz="2400" dirty="0" smtClean="0"/>
              <a:t> acid     Glycerol          Glucosamine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dirty="0" smtClean="0"/>
              <a:t>Glucuronic acid   </a:t>
            </a:r>
            <a:r>
              <a:rPr lang="en-US" sz="2400" dirty="0" err="1" smtClean="0"/>
              <a:t>Ribitol</a:t>
            </a:r>
            <a:r>
              <a:rPr lang="en-US" sz="2400" dirty="0" smtClean="0"/>
              <a:t>	</a:t>
            </a:r>
            <a:r>
              <a:rPr lang="en-US" sz="2400" dirty="0" err="1" smtClean="0"/>
              <a:t>Galactoseamine</a:t>
            </a:r>
            <a:endParaRPr lang="en-US" sz="2400" dirty="0" smtClean="0"/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dirty="0" err="1" smtClean="0"/>
              <a:t>Glucaric</a:t>
            </a:r>
            <a:r>
              <a:rPr lang="en-US" sz="2400" dirty="0" smtClean="0"/>
              <a:t> acid			</a:t>
            </a:r>
            <a:r>
              <a:rPr lang="en-US" sz="2400" dirty="0" err="1" smtClean="0"/>
              <a:t>Mannoseamine</a:t>
            </a:r>
            <a:endParaRPr lang="en-US" sz="2400" dirty="0" smtClean="0"/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dirty="0" smtClean="0"/>
              <a:t>			       	                       Deoxyribose</a:t>
            </a:r>
          </a:p>
          <a:p>
            <a:pPr marL="0" indent="0"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“THESE ARE DERIVED FROM CARBOHYDRATES BY VARIOUS CHEMICAL REACTIONS”</a:t>
            </a:r>
          </a:p>
        </p:txBody>
      </p:sp>
      <p:grpSp>
        <p:nvGrpSpPr>
          <p:cNvPr id="13315" name="Group 21"/>
          <p:cNvGrpSpPr>
            <a:grpSpLocks/>
          </p:cNvGrpSpPr>
          <p:nvPr/>
        </p:nvGrpSpPr>
        <p:grpSpPr bwMode="auto">
          <a:xfrm>
            <a:off x="1295400" y="838200"/>
            <a:ext cx="5943600" cy="4267200"/>
            <a:chOff x="1440" y="528"/>
            <a:chExt cx="3264" cy="2688"/>
          </a:xfrm>
        </p:grpSpPr>
        <p:sp>
          <p:nvSpPr>
            <p:cNvPr id="13316" name="Line 4"/>
            <p:cNvSpPr>
              <a:spLocks noChangeShapeType="1"/>
            </p:cNvSpPr>
            <p:nvPr/>
          </p:nvSpPr>
          <p:spPr bwMode="auto">
            <a:xfrm>
              <a:off x="3120" y="528"/>
              <a:ext cx="0" cy="38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3072" y="912"/>
              <a:ext cx="163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 flipH="1">
              <a:off x="1440" y="912"/>
              <a:ext cx="163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1440" y="912"/>
              <a:ext cx="0" cy="1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3840" y="912"/>
              <a:ext cx="0" cy="1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2736" y="912"/>
              <a:ext cx="0" cy="1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4704" y="912"/>
              <a:ext cx="0" cy="14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>
              <a:off x="1440" y="1584"/>
              <a:ext cx="0" cy="3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>
              <a:off x="2736" y="1536"/>
              <a:ext cx="0" cy="38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>
              <a:off x="3840" y="1584"/>
              <a:ext cx="0" cy="3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6" name="Line 14"/>
            <p:cNvSpPr>
              <a:spLocks noChangeShapeType="1"/>
            </p:cNvSpPr>
            <p:nvPr/>
          </p:nvSpPr>
          <p:spPr bwMode="auto">
            <a:xfrm>
              <a:off x="4704" y="1584"/>
              <a:ext cx="0" cy="163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2C270-4A7A-418D-9831-4CB280CFBF72}" type="datetime1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3283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cs typeface="Times New Roman" pitchFamily="18" charset="0"/>
              </a:rPr>
              <a:t>NOMENCLATURE</a:t>
            </a:r>
            <a:endParaRPr lang="en-US" sz="3600" b="1" dirty="0">
              <a:solidFill>
                <a:srgbClr val="00B0F0"/>
              </a:solidFill>
              <a:cs typeface="Times New Roman" pitchFamily="18" charset="0"/>
            </a:endParaRPr>
          </a:p>
        </p:txBody>
      </p:sp>
      <p:graphicFrame>
        <p:nvGraphicFramePr>
          <p:cNvPr id="5162" name="Group 4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14120573"/>
              </p:ext>
            </p:extLst>
          </p:nvPr>
        </p:nvGraphicFramePr>
        <p:xfrm>
          <a:off x="457200" y="914400"/>
          <a:ext cx="8458200" cy="5486397"/>
        </p:xfrm>
        <a:graphic>
          <a:graphicData uri="http://schemas.openxmlformats.org/drawingml/2006/table">
            <a:tbl>
              <a:tblPr/>
              <a:tblGrid>
                <a:gridCol w="2567668"/>
                <a:gridCol w="2994619"/>
                <a:gridCol w="2895913"/>
              </a:tblGrid>
              <a:tr h="78377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NUMBER OF CARBONS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FUNCTIONAL GROUP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37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Ketone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Aldehyde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3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Tetrose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Tetrulose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3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Pentose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Pentulose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3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Hexose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Hexulose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3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Heptose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Heptulose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3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Octose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Octulose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A741-2460-49EA-B5C0-030FA1BB8EA1}" type="datetime1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36A0-4BDE-43B2-BD6B-5A5E5F7BEB4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7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6096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cs typeface="Times New Roman" pitchFamily="18" charset="0"/>
              </a:rPr>
              <a:t>SWEETNESS RATIO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D9E4C2-A07F-4E61-89EB-08B9C5CB9991}" type="slidenum">
              <a:rPr lang="en-GB" smtClean="0">
                <a:solidFill>
                  <a:srgbClr val="898989"/>
                </a:solidFill>
              </a:rPr>
              <a:pPr eaLnBrk="1" hangingPunct="1"/>
              <a:t>34</a:t>
            </a:fld>
            <a:endParaRPr lang="en-GB" smtClean="0">
              <a:solidFill>
                <a:srgbClr val="898989"/>
              </a:solidFill>
            </a:endParaRPr>
          </a:p>
        </p:txBody>
      </p:sp>
      <p:pic>
        <p:nvPicPr>
          <p:cNvPr id="37892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685800"/>
            <a:ext cx="8915400" cy="480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876800" y="4800600"/>
            <a:ext cx="373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HFCS-55 		0.97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1586-F95D-4F6F-95DD-31AE95C312AB}" type="datetime1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6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CLASS TASK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HYDROLYSIS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SUBSTITUTION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ELIMINATION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SOLVATION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NUCLEOPHILE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CONDENSATION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SACCHARIFICATION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A965-7F98-4AAA-9426-F9D0BE627CE6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4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A965-7F98-4AAA-9426-F9D0BE627CE6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228600" y="457200"/>
          <a:ext cx="86868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Presentation" r:id="rId3" imgW="4570378" imgH="3427437" progId="PowerPoint.Show.12">
                  <p:embed/>
                </p:oleObj>
              </mc:Choice>
              <mc:Fallback>
                <p:oleObj name="Presentation" r:id="rId3" imgW="4570378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457200"/>
                        <a:ext cx="8686800" cy="563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59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600200"/>
            <a:ext cx="8686800" cy="4343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CHIRAL / ASYMMETRIC CARBON 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ATOM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OXIDATION </a:t>
            </a:r>
            <a:endParaRPr lang="en-US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REDUCTION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ESTERIFICATION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DIMERIZATION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096000" cy="365125"/>
          </a:xfrm>
        </p:spPr>
        <p:txBody>
          <a:bodyPr/>
          <a:lstStyle/>
          <a:p>
            <a:r>
              <a:rPr lang="en-US" smtClean="0"/>
              <a:t>FST-311. V (SS+R) - Dr. Shahid Mahmood Rana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F7679-AA61-4472-AB55-66D3A749AC83}" type="datetime1">
              <a:rPr lang="en-US" smtClean="0"/>
              <a:t>11/6/2020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96837"/>
            <a:ext cx="7924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FST-311. L # </a:t>
            </a:r>
            <a:r>
              <a:rPr lang="en-US" sz="3600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5: </a:t>
            </a:r>
            <a:r>
              <a:rPr lang="en-US" sz="36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REACTIONS OF CARB</a:t>
            </a:r>
            <a:endParaRPr lang="en-US" sz="3600" b="1" dirty="0">
              <a:solidFill>
                <a:srgbClr val="00B0F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4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6096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F0"/>
                </a:solidFill>
                <a:cs typeface="Times New Roman" pitchFamily="18" charset="0"/>
              </a:rPr>
              <a:t>CHIRAL / ASYMMETRIC CARBON ATOM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486400"/>
          </a:xfrm>
        </p:spPr>
        <p:txBody>
          <a:bodyPr>
            <a:noAutofit/>
          </a:bodyPr>
          <a:lstStyle/>
          <a:p>
            <a:pPr algn="just"/>
            <a:r>
              <a:rPr lang="en-US" sz="2600" dirty="0">
                <a:latin typeface="+mj-lt"/>
                <a:cs typeface="Times New Roman" pitchFamily="18" charset="0"/>
              </a:rPr>
              <a:t>AN </a:t>
            </a:r>
            <a:r>
              <a:rPr lang="en-US" sz="26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ASYMMETRIC</a:t>
            </a:r>
            <a:r>
              <a:rPr lang="en-US" sz="2600" dirty="0">
                <a:latin typeface="+mj-lt"/>
                <a:cs typeface="Times New Roman" pitchFamily="18" charset="0"/>
              </a:rPr>
              <a:t> </a:t>
            </a:r>
            <a:r>
              <a:rPr lang="en-US" sz="2600" dirty="0" smtClean="0">
                <a:latin typeface="+mj-lt"/>
                <a:cs typeface="Times New Roman" pitchFamily="18" charset="0"/>
              </a:rPr>
              <a:t>/ </a:t>
            </a:r>
            <a:r>
              <a:rPr lang="en-US" sz="26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CHIRAL</a:t>
            </a:r>
            <a:r>
              <a:rPr lang="en-US" sz="2600" dirty="0" smtClean="0">
                <a:latin typeface="+mj-lt"/>
                <a:cs typeface="Times New Roman" pitchFamily="18" charset="0"/>
              </a:rPr>
              <a:t> CARBON ATOM IS A CARBON THAT HAS </a:t>
            </a:r>
            <a:r>
              <a:rPr lang="en-US" sz="26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FOUR</a:t>
            </a:r>
            <a:r>
              <a:rPr lang="en-US" sz="2600" dirty="0" smtClean="0">
                <a:latin typeface="+mj-lt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DIFFERENT</a:t>
            </a:r>
            <a:r>
              <a:rPr lang="en-US" sz="2600" dirty="0" smtClean="0">
                <a:latin typeface="+mj-lt"/>
                <a:cs typeface="Times New Roman" pitchFamily="18" charset="0"/>
              </a:rPr>
              <a:t> ATOMS OR GROUP OF ATOMS BONDED TO IT</a:t>
            </a:r>
          </a:p>
          <a:p>
            <a:pPr algn="just"/>
            <a:r>
              <a:rPr lang="en-US" sz="2600" dirty="0" smtClean="0">
                <a:latin typeface="+mj-lt"/>
                <a:cs typeface="Times New Roman" pitchFamily="18" charset="0"/>
              </a:rPr>
              <a:t>CHIRAL MOLECULES ARE MOLECULES THAT CONTAIN </a:t>
            </a:r>
            <a:r>
              <a:rPr lang="en-US" sz="26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AT LEAST ONE CHIRAL </a:t>
            </a:r>
            <a:r>
              <a:rPr lang="en-US" sz="2600" dirty="0" smtClean="0">
                <a:latin typeface="+mj-lt"/>
                <a:cs typeface="Times New Roman" pitchFamily="18" charset="0"/>
              </a:rPr>
              <a:t>CARBON</a:t>
            </a:r>
          </a:p>
          <a:p>
            <a:pPr algn="just"/>
            <a:r>
              <a:rPr lang="en-US" sz="26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CHIRAL</a:t>
            </a:r>
            <a:r>
              <a:rPr lang="en-US" sz="2600" dirty="0">
                <a:latin typeface="+mj-lt"/>
                <a:cs typeface="Times New Roman" pitchFamily="18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COMPOUNDS</a:t>
            </a:r>
            <a:r>
              <a:rPr lang="en-US" sz="2600" dirty="0">
                <a:latin typeface="+mj-lt"/>
                <a:cs typeface="Times New Roman" pitchFamily="18" charset="0"/>
              </a:rPr>
              <a:t> HAVE THE </a:t>
            </a:r>
            <a:r>
              <a:rPr lang="en-US" sz="26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SAME COMPOSITION </a:t>
            </a:r>
            <a:r>
              <a:rPr lang="en-US" sz="2600" dirty="0">
                <a:latin typeface="+mj-lt"/>
                <a:cs typeface="Times New Roman" pitchFamily="18" charset="0"/>
              </a:rPr>
              <a:t>BUT ARE </a:t>
            </a:r>
            <a:r>
              <a:rPr lang="en-US" sz="26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NOT </a:t>
            </a:r>
            <a:r>
              <a:rPr lang="en-US" sz="26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SUPERIMPOSABLE</a:t>
            </a:r>
          </a:p>
          <a:p>
            <a:pPr algn="just"/>
            <a:r>
              <a:rPr lang="en-US" sz="2600" dirty="0" smtClean="0">
                <a:latin typeface="+mj-lt"/>
                <a:cs typeface="Times New Roman" pitchFamily="18" charset="0"/>
              </a:rPr>
              <a:t>A </a:t>
            </a:r>
            <a:r>
              <a:rPr lang="en-US" sz="26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CHIRAL</a:t>
            </a:r>
            <a:r>
              <a:rPr lang="en-US" sz="2600" dirty="0" smtClean="0">
                <a:latin typeface="+mj-lt"/>
                <a:cs typeface="Times New Roman" pitchFamily="18" charset="0"/>
              </a:rPr>
              <a:t> CARBON OR CHIRAL </a:t>
            </a:r>
            <a:r>
              <a:rPr lang="en-US" sz="26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CENTER</a:t>
            </a:r>
            <a:r>
              <a:rPr lang="en-US" sz="2600" dirty="0" smtClean="0">
                <a:latin typeface="+mj-lt"/>
                <a:cs typeface="Times New Roman" pitchFamily="18" charset="0"/>
              </a:rPr>
              <a:t> IS USUALLY DENOTED WITH AN </a:t>
            </a:r>
            <a:r>
              <a:rPr lang="en-US" sz="2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ASTERISK (*)</a:t>
            </a:r>
          </a:p>
          <a:p>
            <a:pPr algn="just"/>
            <a:r>
              <a:rPr lang="en-US" sz="2600" dirty="0" smtClean="0">
                <a:latin typeface="+mj-lt"/>
                <a:cs typeface="Times New Roman" pitchFamily="18" charset="0"/>
              </a:rPr>
              <a:t>DISPLAY </a:t>
            </a:r>
            <a:r>
              <a:rPr lang="en-US" sz="2600" dirty="0">
                <a:latin typeface="+mj-lt"/>
                <a:cs typeface="Times New Roman" pitchFamily="18" charset="0"/>
              </a:rPr>
              <a:t>IN </a:t>
            </a:r>
            <a:r>
              <a:rPr lang="en-US" sz="26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FISHER </a:t>
            </a:r>
            <a:r>
              <a:rPr lang="en-US" sz="26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PROJECTION</a:t>
            </a:r>
          </a:p>
          <a:p>
            <a:pPr algn="just"/>
            <a:r>
              <a:rPr lang="en-US" sz="2600" dirty="0" smtClean="0">
                <a:latin typeface="+mj-lt"/>
                <a:cs typeface="Times New Roman" pitchFamily="18" charset="0"/>
              </a:rPr>
              <a:t>IF A CARBON IS </a:t>
            </a:r>
            <a:r>
              <a:rPr lang="en-US" sz="26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NOT</a:t>
            </a:r>
            <a:r>
              <a:rPr lang="en-US" sz="2600" dirty="0" smtClean="0">
                <a:latin typeface="+mj-lt"/>
                <a:cs typeface="Times New Roman" pitchFamily="18" charset="0"/>
              </a:rPr>
              <a:t> CHIRAL, IT IS CALLED </a:t>
            </a:r>
            <a:r>
              <a:rPr lang="en-US" sz="26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ACHIRAL</a:t>
            </a:r>
            <a:endParaRPr lang="en-US" sz="22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248400"/>
            <a:ext cx="6324600" cy="365125"/>
          </a:xfrm>
        </p:spPr>
        <p:txBody>
          <a:bodyPr/>
          <a:lstStyle/>
          <a:p>
            <a:r>
              <a:rPr lang="en-US" smtClean="0"/>
              <a:t>FST-311. V (SS+R) - Dr. Shahid Mahmood Rana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5A13-AA38-4BC3-A4A2-E040A0431B08}" type="datetime1">
              <a:rPr lang="en-US" smtClean="0"/>
              <a:t>11/6/2020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cs typeface="Times New Roman" pitchFamily="18" charset="0"/>
              </a:rPr>
              <a:t>OXIDATION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3100" dirty="0" smtClean="0"/>
              <a:t>( “WHAT DOES IT MEAN TO BE A REDUCING SUGAR”)</a:t>
            </a:r>
            <a:endParaRPr lang="en-US" sz="31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ALDEHYDES CAN BE 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OXIDIZED</a:t>
            </a:r>
            <a:r>
              <a:rPr lang="en-US" dirty="0" smtClean="0">
                <a:latin typeface="+mj-lt"/>
                <a:cs typeface="Times New Roman" pitchFamily="18" charset="0"/>
              </a:rPr>
              <a:t> TO CORRESPONDING 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CARBOXYLIC ACIDS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674060"/>
              </p:ext>
            </p:extLst>
          </p:nvPr>
        </p:nvGraphicFramePr>
        <p:xfrm>
          <a:off x="1257300" y="2895600"/>
          <a:ext cx="7086600" cy="2220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ISIS/Draw Sketch" r:id="rId4" imgW="1737360" imgH="655200" progId="ISISServer">
                  <p:embed/>
                </p:oleObj>
              </mc:Choice>
              <mc:Fallback>
                <p:oleObj name="ISIS/Draw Sketch" r:id="rId4" imgW="1737360" imgH="65520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2895600"/>
                        <a:ext cx="7086600" cy="2220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845736" y="5569974"/>
            <a:ext cx="160492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Cu(II)  	Cu(I)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4823" name="Freeform 7"/>
          <p:cNvSpPr>
            <a:spLocks/>
          </p:cNvSpPr>
          <p:nvPr/>
        </p:nvSpPr>
        <p:spPr bwMode="auto">
          <a:xfrm>
            <a:off x="4038600" y="4724400"/>
            <a:ext cx="1219200" cy="838200"/>
          </a:xfrm>
          <a:custGeom>
            <a:avLst/>
            <a:gdLst>
              <a:gd name="T0" fmla="*/ 0 w 768"/>
              <a:gd name="T1" fmla="*/ 528 h 528"/>
              <a:gd name="T2" fmla="*/ 336 w 768"/>
              <a:gd name="T3" fmla="*/ 0 h 528"/>
              <a:gd name="T4" fmla="*/ 768 w 768"/>
              <a:gd name="T5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528">
                <a:moveTo>
                  <a:pt x="0" y="528"/>
                </a:moveTo>
                <a:cubicBezTo>
                  <a:pt x="104" y="264"/>
                  <a:pt x="208" y="0"/>
                  <a:pt x="336" y="0"/>
                </a:cubicBezTo>
                <a:cubicBezTo>
                  <a:pt x="464" y="0"/>
                  <a:pt x="616" y="264"/>
                  <a:pt x="768" y="5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E78C-3A5C-4559-BEFE-CD08AED59B57}" type="datetime1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1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cs typeface="Times New Roman" pitchFamily="18" charset="0"/>
              </a:rPr>
              <a:t>MARKS DISTRIBUTION ??</a:t>
            </a:r>
            <a:endParaRPr lang="en-US" sz="36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838203"/>
          <a:ext cx="8839200" cy="5257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  <a:gridCol w="381000"/>
                <a:gridCol w="1828800"/>
              </a:tblGrid>
              <a:tr h="543352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cs typeface="Times New Roman" pitchFamily="18" charset="0"/>
                        </a:rPr>
                        <a:t>SEGMENT</a:t>
                      </a:r>
                      <a:endParaRPr lang="en-US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cs typeface="Times New Roman" pitchFamily="18" charset="0"/>
                        </a:rPr>
                        <a:t>MARKS</a:t>
                      </a:r>
                      <a:endParaRPr lang="en-US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724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Mid Term Exam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Viva-Voce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Sessional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Final Term Exam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72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25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25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8547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Online Quiz, Written Tests, Assignments +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Presentations, Attendance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Sessional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7241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Total 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Lectures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48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724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Compulsory  Lectures 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lang="en-US" sz="2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75 %)</a:t>
                      </a:r>
                      <a:endParaRPr lang="en-US" sz="20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36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138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F0"/>
                          </a:solidFill>
                          <a:latin typeface="+mn-lt"/>
                          <a:cs typeface="Times New Roman" pitchFamily="18" charset="0"/>
                        </a:rPr>
                        <a:t>1 Credit</a:t>
                      </a:r>
                      <a:r>
                        <a:rPr lang="en-US" sz="2000" b="1" baseline="0" dirty="0" smtClean="0">
                          <a:solidFill>
                            <a:srgbClr val="00B0F0"/>
                          </a:solidFill>
                          <a:latin typeface="+mn-lt"/>
                          <a:cs typeface="Times New Roman" pitchFamily="18" charset="0"/>
                        </a:rPr>
                        <a:t> Hours = 1 Lecture / Week</a:t>
                      </a:r>
                      <a:endParaRPr lang="en-US" sz="2000" b="1" dirty="0">
                        <a:solidFill>
                          <a:srgbClr val="00B0F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 Credit</a:t>
                      </a:r>
                      <a:r>
                        <a:rPr lang="en-US" sz="2000" b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Hours = 20 Marks</a:t>
                      </a:r>
                      <a:endParaRPr lang="en-US" sz="2000" b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138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F0"/>
                          </a:solidFill>
                          <a:latin typeface="+mn-lt"/>
                          <a:cs typeface="Times New Roman" pitchFamily="18" charset="0"/>
                        </a:rPr>
                        <a:t>3 Credit</a:t>
                      </a:r>
                      <a:r>
                        <a:rPr lang="en-US" sz="2000" b="1" baseline="0" dirty="0" smtClean="0">
                          <a:solidFill>
                            <a:srgbClr val="00B0F0"/>
                          </a:solidFill>
                          <a:latin typeface="+mn-lt"/>
                          <a:cs typeface="Times New Roman" pitchFamily="18" charset="0"/>
                        </a:rPr>
                        <a:t> Hours = 3 Lecture / Week</a:t>
                      </a:r>
                      <a:endParaRPr lang="en-US" sz="2000" b="1" dirty="0">
                        <a:solidFill>
                          <a:srgbClr val="00B0F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3 Credit</a:t>
                      </a:r>
                      <a:r>
                        <a:rPr lang="en-US" sz="2000" b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Hours = 60 Marks</a:t>
                      </a:r>
                      <a:endParaRPr lang="en-US" sz="2000" b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138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F0"/>
                          </a:solidFill>
                          <a:latin typeface="+mn-lt"/>
                          <a:cs typeface="Times New Roman" pitchFamily="18" charset="0"/>
                        </a:rPr>
                        <a:t>Compulsory</a:t>
                      </a:r>
                      <a:r>
                        <a:rPr lang="en-US" sz="2000" b="1" baseline="0" dirty="0" smtClean="0">
                          <a:solidFill>
                            <a:srgbClr val="00B0F0"/>
                          </a:solidFill>
                          <a:latin typeface="+mn-lt"/>
                          <a:cs typeface="Times New Roman" pitchFamily="18" charset="0"/>
                        </a:rPr>
                        <a:t> Attendance  ≥ 75 %</a:t>
                      </a:r>
                      <a:endParaRPr lang="en-US" sz="2000" b="1" dirty="0">
                        <a:solidFill>
                          <a:srgbClr val="00B0F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Compulsory  Lectures </a:t>
                      </a:r>
                      <a:r>
                        <a:rPr lang="en-US" sz="2000" b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≥ 36 </a:t>
                      </a:r>
                      <a:endParaRPr lang="en-US" sz="2000" b="1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138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Total Marks 100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Passing Marks 50 (T+P)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1387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Total</a:t>
                      </a:r>
                      <a:r>
                        <a:rPr lang="en-US" sz="2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Weeks =</a:t>
                      </a:r>
                      <a:r>
                        <a:rPr lang="en-US" sz="2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19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Mid = 8+1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Final = 8+1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Break = 1</a:t>
                      </a:r>
                      <a:endParaRPr lang="en-US" sz="2000" b="1" dirty="0" smtClean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CF4B-E31C-4D28-82EC-6EFF60B13C0F}" type="datetime1">
              <a:rPr lang="en-US" smtClean="0"/>
              <a:t>11/6/2020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4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cs typeface="Times New Roman" pitchFamily="18" charset="0"/>
              </a:rPr>
              <a:t>REDUCTION</a:t>
            </a:r>
            <a:endParaRPr lang="en-US" sz="36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47725"/>
            <a:ext cx="85344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CARBONYL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GROUPS CAN BE 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REDUCED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TO 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ALCOHOLS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(CATALYTIC HYDROGENATION)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latin typeface="+mj-lt"/>
            </a:endParaRP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SWEET BUT SLOWLY ABSORBED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GLUCOSE IS REDUCED TO SORBITOL (GLUCITOL)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XYLOSE CAN BE REDUCED TO XYLITOL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ONCE REDUCED – LESS REACTIVE; NOT ABSORBED</a:t>
            </a:r>
            <a:endParaRPr lang="en-US" sz="2800" dirty="0"/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009055"/>
              </p:ext>
            </p:extLst>
          </p:nvPr>
        </p:nvGraphicFramePr>
        <p:xfrm>
          <a:off x="914400" y="2209800"/>
          <a:ext cx="73914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name="ISIS/Draw Sketch" r:id="rId4" imgW="2156400" imgH="708480" progId="ISISServer">
                  <p:embed/>
                </p:oleObj>
              </mc:Choice>
              <mc:Fallback>
                <p:oleObj name="ISIS/Draw Sketch" r:id="rId4" imgW="2156400" imgH="70848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09800"/>
                        <a:ext cx="73914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3169-573A-4446-AC43-7568D31E4019}" type="datetime1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0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609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cs typeface="Times New Roman" pitchFamily="18" charset="0"/>
              </a:rPr>
              <a:t>ESTERIFICATION</a:t>
            </a:r>
            <a:endParaRPr lang="en-US" sz="36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15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j-lt"/>
                <a:cs typeface="Times New Roman" pitchFamily="18" charset="0"/>
              </a:rPr>
              <a:t>AN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ACID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CHLORIDE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OR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ACID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ANHYDRIDE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CAN ADD TO AN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ALCOHOL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TO FORM AN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ESTER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800" dirty="0" smtClean="0">
                <a:latin typeface="+mj-lt"/>
                <a:cs typeface="Times New Roman" pitchFamily="18" charset="0"/>
              </a:rPr>
              <a:t>FREQUENT WAY TO REACT WITH A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FATTY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ACIDS</a:t>
            </a:r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678330"/>
              </p:ext>
            </p:extLst>
          </p:nvPr>
        </p:nvGraphicFramePr>
        <p:xfrm>
          <a:off x="648929" y="2133600"/>
          <a:ext cx="7846142" cy="185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" name="ISIS/Draw Sketch" r:id="rId4" imgW="3497400" imgH="708480" progId="ISISServer">
                  <p:embed/>
                </p:oleObj>
              </mc:Choice>
              <mc:Fallback>
                <p:oleObj name="ISIS/Draw Sketch" r:id="rId4" imgW="3497400" imgH="70848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29" y="2133600"/>
                        <a:ext cx="7846142" cy="185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6BF0-D479-402C-9DA0-D9EF952FE130}" type="datetime1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0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cs typeface="Times New Roman" pitchFamily="18" charset="0"/>
              </a:rPr>
              <a:t>DIMERIZATION</a:t>
            </a:r>
            <a:endParaRPr lang="en-US" sz="32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3641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+mj-lt"/>
                <a:cs typeface="Times New Roman" pitchFamily="18" charset="0"/>
              </a:rPr>
              <a:t>AN 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ALCOHOL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CAN ADD TO THE 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ALCOHOL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OF A 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HEMIACETAL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(FORMED AFTER RING FORMATION) TO FORM AN ACETAL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DEHYDRATION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+mj-lt"/>
                <a:cs typeface="Times New Roman" pitchFamily="18" charset="0"/>
              </a:rPr>
              <a:t>DEPENDING WHICH CONFORMATION THE HEMIACETAL IS, THE LINK CAN EITHER BE A- OR B-, ONCE LINK IS FORMED IT IS </a:t>
            </a:r>
            <a:r>
              <a:rPr lang="en-US" sz="2400" b="1" u="sng" dirty="0" smtClean="0">
                <a:latin typeface="+mj-lt"/>
                <a:cs typeface="Times New Roman" pitchFamily="18" charset="0"/>
              </a:rPr>
              <a:t>FIXED</a:t>
            </a:r>
            <a:endParaRPr lang="en-US" sz="2400" b="1" u="sng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149810"/>
              </p:ext>
            </p:extLst>
          </p:nvPr>
        </p:nvGraphicFramePr>
        <p:xfrm>
          <a:off x="457200" y="2184400"/>
          <a:ext cx="8458200" cy="248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" name="ISIS/Draw Sketch" r:id="rId4" imgW="4335480" imgH="1485720" progId="ISISServer">
                  <p:embed/>
                </p:oleObj>
              </mc:Choice>
              <mc:Fallback>
                <p:oleObj name="ISIS/Draw Sketch" r:id="rId4" imgW="4335480" imgH="148572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84400"/>
                        <a:ext cx="8458200" cy="248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Freeform 5"/>
          <p:cNvSpPr>
            <a:spLocks/>
          </p:cNvSpPr>
          <p:nvPr/>
        </p:nvSpPr>
        <p:spPr bwMode="auto">
          <a:xfrm>
            <a:off x="5257800" y="3498850"/>
            <a:ext cx="838200" cy="444500"/>
          </a:xfrm>
          <a:custGeom>
            <a:avLst/>
            <a:gdLst>
              <a:gd name="T0" fmla="*/ 0 w 528"/>
              <a:gd name="T1" fmla="*/ 240 h 280"/>
              <a:gd name="T2" fmla="*/ 288 w 528"/>
              <a:gd name="T3" fmla="*/ 240 h 280"/>
              <a:gd name="T4" fmla="*/ 528 w 528"/>
              <a:gd name="T5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280">
                <a:moveTo>
                  <a:pt x="0" y="240"/>
                </a:moveTo>
                <a:cubicBezTo>
                  <a:pt x="100" y="260"/>
                  <a:pt x="200" y="280"/>
                  <a:pt x="288" y="240"/>
                </a:cubicBezTo>
                <a:cubicBezTo>
                  <a:pt x="376" y="200"/>
                  <a:pt x="452" y="100"/>
                  <a:pt x="52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318125" y="2784475"/>
            <a:ext cx="82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-H</a:t>
            </a:r>
            <a:r>
              <a:rPr lang="en-US" baseline="-25000"/>
              <a:t>2</a:t>
            </a:r>
            <a:r>
              <a:rPr lang="en-US"/>
              <a:t>O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F836-7396-4D72-957A-7D634A67D8CD}" type="datetime1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2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A965-7F98-4AAA-9426-F9D0BE627CE6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228600" y="457200"/>
          <a:ext cx="86868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Presentation" r:id="rId3" imgW="4570378" imgH="3427437" progId="PowerPoint.Show.12">
                  <p:embed/>
                </p:oleObj>
              </mc:Choice>
              <mc:Fallback>
                <p:oleObj name="Presentation" r:id="rId3" imgW="4570378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457200"/>
                        <a:ext cx="8686800" cy="563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63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2057400"/>
            <a:ext cx="8686800" cy="3886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+mj-lt"/>
              </a:rPr>
              <a:t>BROWNING REACTIONS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+mj-lt"/>
              </a:rPr>
              <a:t>PYROLYSIS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+mj-lt"/>
              </a:rPr>
              <a:t>CARAMELISATION/ CARAMELIZATION</a:t>
            </a:r>
            <a:endParaRPr lang="en-US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096000" cy="365125"/>
          </a:xfrm>
        </p:spPr>
        <p:txBody>
          <a:bodyPr/>
          <a:lstStyle/>
          <a:p>
            <a:r>
              <a:rPr lang="en-US" smtClean="0"/>
              <a:t>FST-311. V (SS+R) - Dr. Shahid Mahmood Rana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F7679-AA61-4472-AB55-66D3A749AC83}" type="datetime1">
              <a:rPr lang="en-US" smtClean="0"/>
              <a:t>11/6/2020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96837"/>
            <a:ext cx="7924799" cy="158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b="1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FST-311. L # </a:t>
            </a:r>
            <a:r>
              <a:rPr lang="en-US" sz="3400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6: </a:t>
            </a:r>
            <a:r>
              <a:rPr lang="en-US" sz="3400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REACTIONS OF </a:t>
            </a:r>
            <a:r>
              <a:rPr lang="en-US" sz="34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CARB - APPLICATIONS</a:t>
            </a:r>
            <a:endParaRPr lang="en-US" sz="3400" b="1" dirty="0">
              <a:solidFill>
                <a:srgbClr val="00B0F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56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7782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CARAMELISATION / </a:t>
            </a:r>
            <a:r>
              <a:rPr lang="en-US" sz="3600" b="1" dirty="0">
                <a:solidFill>
                  <a:srgbClr val="00B0F0"/>
                </a:solidFill>
              </a:rPr>
              <a:t>CARAMELIZATION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458200" cy="53641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SG" b="1" dirty="0"/>
              <a:t>Pyrolysis</a:t>
            </a:r>
            <a:r>
              <a:rPr lang="en-SG" b="1" dirty="0">
                <a:solidFill>
                  <a:srgbClr val="0070C0"/>
                </a:solidFill>
              </a:rPr>
              <a:t> </a:t>
            </a:r>
            <a:r>
              <a:rPr lang="en-SG" b="1" dirty="0" smtClean="0">
                <a:solidFill>
                  <a:srgbClr val="0070C0"/>
                </a:solidFill>
              </a:rPr>
              <a:t>?</a:t>
            </a:r>
          </a:p>
          <a:p>
            <a:pPr algn="just"/>
            <a:r>
              <a:rPr lang="en-SG" dirty="0" smtClean="0"/>
              <a:t>It is a </a:t>
            </a:r>
            <a:r>
              <a:rPr lang="en-SG" b="1" dirty="0" smtClean="0">
                <a:solidFill>
                  <a:srgbClr val="FF0000"/>
                </a:solidFill>
              </a:rPr>
              <a:t>thermochemical decomposition</a:t>
            </a:r>
            <a:r>
              <a:rPr lang="en-SG" dirty="0" smtClean="0">
                <a:solidFill>
                  <a:srgbClr val="FF0000"/>
                </a:solidFill>
              </a:rPr>
              <a:t> </a:t>
            </a:r>
            <a:r>
              <a:rPr lang="en-SG" dirty="0" smtClean="0"/>
              <a:t>of </a:t>
            </a:r>
            <a:r>
              <a:rPr lang="en-SG" b="1" dirty="0" smtClean="0">
                <a:solidFill>
                  <a:srgbClr val="FF0000"/>
                </a:solidFill>
              </a:rPr>
              <a:t>organic</a:t>
            </a:r>
            <a:r>
              <a:rPr lang="en-SG" dirty="0" smtClean="0"/>
              <a:t> material at </a:t>
            </a:r>
            <a:r>
              <a:rPr lang="en-SG" b="1" dirty="0" smtClean="0">
                <a:solidFill>
                  <a:srgbClr val="FF0000"/>
                </a:solidFill>
              </a:rPr>
              <a:t>high</a:t>
            </a:r>
            <a:r>
              <a:rPr lang="en-SG" dirty="0" smtClean="0"/>
              <a:t> or </a:t>
            </a:r>
            <a:r>
              <a:rPr lang="en-SG" b="1" dirty="0" smtClean="0">
                <a:solidFill>
                  <a:srgbClr val="FF0000"/>
                </a:solidFill>
              </a:rPr>
              <a:t>elevated</a:t>
            </a:r>
            <a:r>
              <a:rPr lang="en-SG" b="1" dirty="0" smtClean="0"/>
              <a:t> </a:t>
            </a:r>
            <a:r>
              <a:rPr lang="en-SG" b="1" dirty="0" smtClean="0">
                <a:solidFill>
                  <a:srgbClr val="FF0000"/>
                </a:solidFill>
              </a:rPr>
              <a:t>temperatures</a:t>
            </a:r>
            <a:r>
              <a:rPr lang="en-SG" dirty="0" smtClean="0"/>
              <a:t> in the </a:t>
            </a:r>
            <a:r>
              <a:rPr lang="en-SG" b="1" dirty="0" smtClean="0">
                <a:solidFill>
                  <a:srgbClr val="FF0000"/>
                </a:solidFill>
              </a:rPr>
              <a:t>absence</a:t>
            </a:r>
            <a:r>
              <a:rPr lang="en-SG" b="1" dirty="0" smtClean="0"/>
              <a:t> </a:t>
            </a:r>
            <a:r>
              <a:rPr lang="en-SG" dirty="0" smtClean="0"/>
              <a:t>of</a:t>
            </a:r>
            <a:r>
              <a:rPr lang="en-SG" b="1" dirty="0" smtClean="0"/>
              <a:t> </a:t>
            </a:r>
            <a:r>
              <a:rPr lang="en-SG" b="1" dirty="0" smtClean="0">
                <a:solidFill>
                  <a:srgbClr val="FF0000"/>
                </a:solidFill>
              </a:rPr>
              <a:t>O</a:t>
            </a:r>
            <a:r>
              <a:rPr lang="en-SG" b="1" baseline="-25000" dirty="0" smtClean="0">
                <a:solidFill>
                  <a:srgbClr val="FF0000"/>
                </a:solidFill>
              </a:rPr>
              <a:t>2</a:t>
            </a:r>
            <a:r>
              <a:rPr lang="en-SG" dirty="0" smtClean="0"/>
              <a:t> (or any </a:t>
            </a:r>
            <a:r>
              <a:rPr lang="en-SG" b="1" dirty="0" smtClean="0">
                <a:solidFill>
                  <a:srgbClr val="0070C0"/>
                </a:solidFill>
              </a:rPr>
              <a:t>halogen</a:t>
            </a:r>
            <a:r>
              <a:rPr lang="en-SG" dirty="0" smtClean="0"/>
              <a:t>)</a:t>
            </a:r>
          </a:p>
          <a:p>
            <a:pPr algn="just"/>
            <a:r>
              <a:rPr lang="en-SG" dirty="0" smtClean="0"/>
              <a:t>It </a:t>
            </a:r>
            <a:r>
              <a:rPr lang="en-SG" dirty="0"/>
              <a:t>involves the simultaneous </a:t>
            </a:r>
            <a:r>
              <a:rPr lang="en-SG" b="1" dirty="0">
                <a:solidFill>
                  <a:srgbClr val="FF0000"/>
                </a:solidFill>
              </a:rPr>
              <a:t>change</a:t>
            </a:r>
            <a:r>
              <a:rPr lang="en-SG" b="1" dirty="0"/>
              <a:t> </a:t>
            </a:r>
            <a:r>
              <a:rPr lang="en-SG" dirty="0"/>
              <a:t>of </a:t>
            </a:r>
            <a:r>
              <a:rPr lang="en-SG" b="1" dirty="0">
                <a:solidFill>
                  <a:srgbClr val="FF0000"/>
                </a:solidFill>
              </a:rPr>
              <a:t>chemical composition</a:t>
            </a:r>
            <a:r>
              <a:rPr lang="en-SG" dirty="0">
                <a:solidFill>
                  <a:srgbClr val="FF0000"/>
                </a:solidFill>
              </a:rPr>
              <a:t> </a:t>
            </a:r>
            <a:r>
              <a:rPr lang="en-SG" dirty="0"/>
              <a:t>and </a:t>
            </a:r>
            <a:r>
              <a:rPr lang="en-SG" b="1" dirty="0">
                <a:solidFill>
                  <a:srgbClr val="FF0000"/>
                </a:solidFill>
              </a:rPr>
              <a:t>physical </a:t>
            </a:r>
            <a:r>
              <a:rPr lang="en-SG" b="1" dirty="0" smtClean="0">
                <a:solidFill>
                  <a:srgbClr val="FF0000"/>
                </a:solidFill>
              </a:rPr>
              <a:t>phase </a:t>
            </a:r>
            <a:r>
              <a:rPr lang="en-SG" dirty="0" smtClean="0"/>
              <a:t>of </a:t>
            </a:r>
            <a:r>
              <a:rPr lang="en-SG" b="1" dirty="0" smtClean="0">
                <a:solidFill>
                  <a:srgbClr val="FF0000"/>
                </a:solidFill>
              </a:rPr>
              <a:t>organic </a:t>
            </a:r>
            <a:r>
              <a:rPr lang="en-SG" dirty="0" smtClean="0"/>
              <a:t>material</a:t>
            </a:r>
          </a:p>
          <a:p>
            <a:pPr algn="just"/>
            <a:r>
              <a:rPr lang="en-SG" dirty="0" smtClean="0"/>
              <a:t>It is </a:t>
            </a:r>
            <a:r>
              <a:rPr lang="en-SG" b="1" dirty="0" smtClean="0">
                <a:solidFill>
                  <a:srgbClr val="FF0000"/>
                </a:solidFill>
              </a:rPr>
              <a:t>irreversible </a:t>
            </a:r>
            <a:r>
              <a:rPr lang="en-SG" dirty="0" smtClean="0"/>
              <a:t>process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565B-9DA3-43AE-B3BD-015659D3B970}" type="datetime1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CARAMELISATION/ CARAMELIZATION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SG" dirty="0" smtClean="0"/>
              <a:t>The </a:t>
            </a:r>
            <a:r>
              <a:rPr lang="en-SG" b="1" dirty="0" smtClean="0">
                <a:solidFill>
                  <a:srgbClr val="FF0000"/>
                </a:solidFill>
              </a:rPr>
              <a:t>non-enzymatic </a:t>
            </a:r>
            <a:r>
              <a:rPr lang="en-SG" b="1" dirty="0">
                <a:solidFill>
                  <a:srgbClr val="FF0000"/>
                </a:solidFill>
              </a:rPr>
              <a:t>browning</a:t>
            </a:r>
            <a:r>
              <a:rPr lang="en-SG" dirty="0">
                <a:solidFill>
                  <a:srgbClr val="FF0000"/>
                </a:solidFill>
              </a:rPr>
              <a:t> </a:t>
            </a:r>
            <a:r>
              <a:rPr lang="en-SG" dirty="0"/>
              <a:t>of </a:t>
            </a:r>
            <a:r>
              <a:rPr lang="en-SG" b="1" dirty="0" smtClean="0">
                <a:solidFill>
                  <a:srgbClr val="FF0000"/>
                </a:solidFill>
              </a:rPr>
              <a:t>sugars</a:t>
            </a:r>
            <a:r>
              <a:rPr lang="en-SG" dirty="0" smtClean="0"/>
              <a:t>, </a:t>
            </a:r>
            <a:r>
              <a:rPr lang="en-SG" dirty="0"/>
              <a:t>a process used extensively in </a:t>
            </a:r>
            <a:r>
              <a:rPr lang="en-SG" b="1" dirty="0">
                <a:solidFill>
                  <a:srgbClr val="FF0000"/>
                </a:solidFill>
              </a:rPr>
              <a:t>cooking</a:t>
            </a:r>
            <a:r>
              <a:rPr lang="en-SG" dirty="0"/>
              <a:t> and/or </a:t>
            </a:r>
            <a:r>
              <a:rPr lang="en-SG" b="1" dirty="0">
                <a:solidFill>
                  <a:srgbClr val="FF0000"/>
                </a:solidFill>
              </a:rPr>
              <a:t>baking</a:t>
            </a:r>
            <a:r>
              <a:rPr lang="en-SG" dirty="0"/>
              <a:t> for the resulting </a:t>
            </a:r>
            <a:r>
              <a:rPr lang="en-SG" b="1" dirty="0">
                <a:solidFill>
                  <a:srgbClr val="FF0000"/>
                </a:solidFill>
              </a:rPr>
              <a:t>nutty flavor</a:t>
            </a:r>
            <a:r>
              <a:rPr lang="en-SG" dirty="0">
                <a:solidFill>
                  <a:srgbClr val="FF0000"/>
                </a:solidFill>
              </a:rPr>
              <a:t> </a:t>
            </a:r>
            <a:r>
              <a:rPr lang="en-SG" dirty="0"/>
              <a:t>and </a:t>
            </a:r>
            <a:r>
              <a:rPr lang="en-SG" b="1" dirty="0">
                <a:solidFill>
                  <a:srgbClr val="FF0000"/>
                </a:solidFill>
              </a:rPr>
              <a:t>brown </a:t>
            </a:r>
            <a:r>
              <a:rPr lang="en-SG" b="1" dirty="0" smtClean="0">
                <a:solidFill>
                  <a:srgbClr val="FF0000"/>
                </a:solidFill>
              </a:rPr>
              <a:t>color</a:t>
            </a:r>
            <a:endParaRPr lang="en-US" dirty="0">
              <a:solidFill>
                <a:srgbClr val="FF0000"/>
              </a:solidFill>
            </a:endParaRPr>
          </a:p>
          <a:p>
            <a:pPr algn="just"/>
            <a:r>
              <a:rPr lang="en-SG" dirty="0"/>
              <a:t>As the process occurs, </a:t>
            </a:r>
            <a:r>
              <a:rPr lang="en-SG" b="1" dirty="0">
                <a:solidFill>
                  <a:srgbClr val="FF0000"/>
                </a:solidFill>
              </a:rPr>
              <a:t>volatile chemicals</a:t>
            </a:r>
            <a:r>
              <a:rPr lang="en-SG" dirty="0"/>
              <a:t> are released, producing the characteristic </a:t>
            </a:r>
            <a:r>
              <a:rPr lang="en-SG" b="1" dirty="0">
                <a:solidFill>
                  <a:srgbClr val="FF0000"/>
                </a:solidFill>
              </a:rPr>
              <a:t>caramel </a:t>
            </a:r>
            <a:r>
              <a:rPr lang="en-SG" b="1" dirty="0" smtClean="0">
                <a:solidFill>
                  <a:srgbClr val="FF0000"/>
                </a:solidFill>
              </a:rPr>
              <a:t>flavor</a:t>
            </a:r>
            <a:endParaRPr lang="en-SG" b="1" dirty="0">
              <a:solidFill>
                <a:srgbClr val="FF0000"/>
              </a:solidFill>
            </a:endParaRPr>
          </a:p>
          <a:p>
            <a:pPr algn="just"/>
            <a:r>
              <a:rPr lang="en-SG" dirty="0" smtClean="0"/>
              <a:t>When Caramelisation </a:t>
            </a:r>
            <a:r>
              <a:rPr lang="en-SG" dirty="0"/>
              <a:t>involves the disaccharide </a:t>
            </a:r>
            <a:r>
              <a:rPr lang="en-SG" b="1" dirty="0" smtClean="0">
                <a:solidFill>
                  <a:srgbClr val="FF0000"/>
                </a:solidFill>
              </a:rPr>
              <a:t>Sucrose</a:t>
            </a:r>
            <a:r>
              <a:rPr lang="en-SG" dirty="0" smtClean="0"/>
              <a:t>, </a:t>
            </a:r>
            <a:r>
              <a:rPr lang="en-SG" dirty="0"/>
              <a:t>it is broken down into the monosaccharaides </a:t>
            </a:r>
            <a:r>
              <a:rPr lang="en-SG" b="1" dirty="0" smtClean="0">
                <a:solidFill>
                  <a:srgbClr val="FF0000"/>
                </a:solidFill>
              </a:rPr>
              <a:t>Fructose</a:t>
            </a:r>
            <a:r>
              <a:rPr lang="en-SG" dirty="0" smtClean="0"/>
              <a:t> and </a:t>
            </a:r>
            <a:r>
              <a:rPr lang="en-SG" b="1" dirty="0" smtClean="0">
                <a:solidFill>
                  <a:srgbClr val="FF0000"/>
                </a:solidFill>
              </a:rPr>
              <a:t>Glucose</a:t>
            </a:r>
            <a:endParaRPr lang="en-US" dirty="0"/>
          </a:p>
          <a:p>
            <a:r>
              <a:rPr lang="en-SG" dirty="0" smtClean="0"/>
              <a:t>Caramelisation </a:t>
            </a:r>
            <a:r>
              <a:rPr lang="en-SG" dirty="0"/>
              <a:t>is </a:t>
            </a:r>
            <a:r>
              <a:rPr lang="en-SG" b="1" dirty="0">
                <a:solidFill>
                  <a:srgbClr val="FF0000"/>
                </a:solidFill>
              </a:rPr>
              <a:t>Pyrolysis </a:t>
            </a:r>
            <a:r>
              <a:rPr lang="en-SG" dirty="0"/>
              <a:t>of</a:t>
            </a:r>
            <a:r>
              <a:rPr lang="en-SG" b="1" dirty="0"/>
              <a:t> sugars</a:t>
            </a:r>
            <a:r>
              <a:rPr lang="en-SG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3EB8D-096D-4F61-A35B-B71825DF4C50}" type="datetime1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5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/>
              <a:t>CARAMELISATION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257800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en-US" sz="7000" b="1" dirty="0" smtClean="0">
                <a:solidFill>
                  <a:srgbClr val="FF0000"/>
                </a:solidFill>
              </a:rPr>
              <a:t>Caramelisation</a:t>
            </a:r>
            <a:r>
              <a:rPr lang="en-US" sz="7000" dirty="0" smtClean="0"/>
              <a:t> </a:t>
            </a:r>
            <a:r>
              <a:rPr lang="en-US" sz="7000" dirty="0"/>
              <a:t>is one of </a:t>
            </a:r>
            <a:r>
              <a:rPr lang="en-US" sz="7000" b="1" dirty="0">
                <a:solidFill>
                  <a:srgbClr val="FF0000"/>
                </a:solidFill>
              </a:rPr>
              <a:t>the most important </a:t>
            </a:r>
            <a:r>
              <a:rPr lang="en-US" sz="7000" dirty="0"/>
              <a:t>types of </a:t>
            </a:r>
            <a:r>
              <a:rPr lang="en-US" sz="7000" b="1" dirty="0">
                <a:solidFill>
                  <a:srgbClr val="FF0000"/>
                </a:solidFill>
              </a:rPr>
              <a:t>browning</a:t>
            </a:r>
            <a:r>
              <a:rPr lang="en-US" sz="7000" dirty="0"/>
              <a:t> processes in foods, </a:t>
            </a:r>
            <a:r>
              <a:rPr lang="en-US" sz="7000" dirty="0" smtClean="0"/>
              <a:t>together with </a:t>
            </a:r>
            <a:r>
              <a:rPr lang="en-US" sz="7000" b="1" dirty="0">
                <a:solidFill>
                  <a:srgbClr val="FF0000"/>
                </a:solidFill>
              </a:rPr>
              <a:t>Maillard</a:t>
            </a:r>
            <a:r>
              <a:rPr lang="en-US" sz="7000" dirty="0"/>
              <a:t> reactions and </a:t>
            </a:r>
            <a:r>
              <a:rPr lang="en-US" sz="7000" b="1" dirty="0" smtClean="0">
                <a:solidFill>
                  <a:srgbClr val="FF0000"/>
                </a:solidFill>
              </a:rPr>
              <a:t>Enzymatic</a:t>
            </a:r>
            <a:r>
              <a:rPr lang="en-US" sz="7000" dirty="0" smtClean="0"/>
              <a:t> </a:t>
            </a:r>
            <a:r>
              <a:rPr lang="en-US" sz="7000" b="1" dirty="0" smtClean="0">
                <a:solidFill>
                  <a:srgbClr val="FF0000"/>
                </a:solidFill>
              </a:rPr>
              <a:t>Browning</a:t>
            </a:r>
          </a:p>
          <a:p>
            <a:pPr marL="0" indent="0" algn="just">
              <a:buNone/>
            </a:pPr>
            <a:endParaRPr lang="en-US" sz="7000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7000" b="1" dirty="0" smtClean="0">
                <a:solidFill>
                  <a:srgbClr val="FF0000"/>
                </a:solidFill>
              </a:rPr>
              <a:t>Caramelisation</a:t>
            </a:r>
            <a:r>
              <a:rPr lang="en-US" sz="7000" dirty="0" smtClean="0"/>
              <a:t> </a:t>
            </a:r>
            <a:r>
              <a:rPr lang="en-US" sz="7000" dirty="0"/>
              <a:t>leads </a:t>
            </a:r>
            <a:r>
              <a:rPr lang="en-US" sz="7000" b="1" dirty="0">
                <a:solidFill>
                  <a:srgbClr val="FF0000"/>
                </a:solidFill>
              </a:rPr>
              <a:t>desirable</a:t>
            </a:r>
            <a:r>
              <a:rPr lang="en-US" sz="7000" dirty="0"/>
              <a:t> </a:t>
            </a:r>
            <a:r>
              <a:rPr lang="en-US" sz="7000" b="1" dirty="0" smtClean="0">
                <a:solidFill>
                  <a:srgbClr val="FF0000"/>
                </a:solidFill>
              </a:rPr>
              <a:t>color</a:t>
            </a:r>
            <a:r>
              <a:rPr lang="en-US" sz="7000" dirty="0" smtClean="0"/>
              <a:t> and </a:t>
            </a:r>
            <a:r>
              <a:rPr lang="en-US" sz="7000" b="1" dirty="0" smtClean="0">
                <a:solidFill>
                  <a:srgbClr val="FF0000"/>
                </a:solidFill>
              </a:rPr>
              <a:t>flavor</a:t>
            </a:r>
            <a:r>
              <a:rPr lang="en-US" sz="7000" dirty="0" smtClean="0"/>
              <a:t> </a:t>
            </a:r>
            <a:r>
              <a:rPr lang="en-US" sz="7000" dirty="0"/>
              <a:t>in bakery's goods, coffee, beverages, beer and </a:t>
            </a:r>
            <a:r>
              <a:rPr lang="en-US" sz="7000" dirty="0" smtClean="0"/>
              <a:t>peanuts</a:t>
            </a:r>
          </a:p>
          <a:p>
            <a:pPr marL="0" indent="0" algn="just">
              <a:buNone/>
            </a:pPr>
            <a:endParaRPr lang="en-US" sz="7000" dirty="0" smtClean="0"/>
          </a:p>
          <a:p>
            <a:r>
              <a:rPr lang="en-US" sz="7000" b="1" dirty="0" smtClean="0">
                <a:solidFill>
                  <a:srgbClr val="FF0000"/>
                </a:solidFill>
              </a:rPr>
              <a:t>Undesirable</a:t>
            </a:r>
            <a:r>
              <a:rPr lang="en-US" sz="7000" dirty="0" smtClean="0"/>
              <a:t> effects of Caramelisation are for example </a:t>
            </a:r>
            <a:r>
              <a:rPr lang="en-US" sz="7000" b="1" dirty="0" smtClean="0">
                <a:solidFill>
                  <a:srgbClr val="FF0000"/>
                </a:solidFill>
              </a:rPr>
              <a:t>burned sugar smell </a:t>
            </a:r>
            <a:r>
              <a:rPr lang="en-US" sz="7000" dirty="0" smtClean="0"/>
              <a:t>and </a:t>
            </a:r>
            <a:r>
              <a:rPr lang="en-US" sz="7000" b="1" dirty="0" smtClean="0">
                <a:solidFill>
                  <a:srgbClr val="FF0000"/>
                </a:solidFill>
              </a:rPr>
              <a:t>blackening</a:t>
            </a:r>
            <a:r>
              <a:rPr lang="en-US" sz="7000" dirty="0" smtClean="0"/>
              <a:t/>
            </a:r>
            <a:br>
              <a:rPr lang="en-US" sz="7000" dirty="0" smtClean="0"/>
            </a:br>
            <a:endParaRPr lang="en-US" sz="7000" dirty="0" smtClean="0"/>
          </a:p>
          <a:p>
            <a:r>
              <a:rPr lang="en-US" sz="7000" dirty="0"/>
              <a:t>As </a:t>
            </a:r>
            <a:r>
              <a:rPr lang="en-US" sz="7000" b="1" dirty="0">
                <a:solidFill>
                  <a:srgbClr val="FF0000"/>
                </a:solidFill>
              </a:rPr>
              <a:t>no enzymes </a:t>
            </a:r>
            <a:r>
              <a:rPr lang="en-US" sz="7000" dirty="0"/>
              <a:t>are involved in the </a:t>
            </a:r>
            <a:r>
              <a:rPr lang="en-US" sz="7000" dirty="0" smtClean="0"/>
              <a:t>Caramelisation </a:t>
            </a:r>
            <a:r>
              <a:rPr lang="en-US" sz="7000" dirty="0"/>
              <a:t>process, it is a </a:t>
            </a:r>
            <a:r>
              <a:rPr lang="en-US" sz="7000" b="1" dirty="0">
                <a:solidFill>
                  <a:srgbClr val="FF0000"/>
                </a:solidFill>
              </a:rPr>
              <a:t>non-enzymatic </a:t>
            </a:r>
            <a:r>
              <a:rPr lang="en-US" sz="7000" b="1" dirty="0" smtClean="0">
                <a:solidFill>
                  <a:srgbClr val="FF0000"/>
                </a:solidFill>
              </a:rPr>
              <a:t>browning </a:t>
            </a:r>
            <a:r>
              <a:rPr lang="en-US" sz="7000" dirty="0" smtClean="0"/>
              <a:t>reaction</a:t>
            </a:r>
            <a:r>
              <a:rPr lang="en-US" sz="5800" dirty="0"/>
              <a:t/>
            </a:r>
            <a:br>
              <a:rPr lang="en-US" sz="5800" dirty="0"/>
            </a:br>
            <a:endParaRPr lang="en-US" sz="5800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D08A-9896-4758-8F5D-C49A43FB17C4}" type="datetime1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2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/>
              <a:t>CARAMELISATION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257800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Caramelisation</a:t>
            </a:r>
            <a:r>
              <a:rPr lang="en-US" dirty="0" smtClean="0"/>
              <a:t> </a:t>
            </a:r>
            <a:r>
              <a:rPr lang="en-US" dirty="0"/>
              <a:t>occurs during </a:t>
            </a:r>
            <a:r>
              <a:rPr lang="en-US" b="1" dirty="0" smtClean="0">
                <a:solidFill>
                  <a:srgbClr val="FF0000"/>
                </a:solidFill>
              </a:rPr>
              <a:t>dry Heating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roasting</a:t>
            </a:r>
            <a:r>
              <a:rPr lang="en-US" dirty="0" smtClean="0"/>
              <a:t> of </a:t>
            </a:r>
            <a:r>
              <a:rPr lang="en-US" dirty="0"/>
              <a:t>foods with a </a:t>
            </a:r>
            <a:r>
              <a:rPr lang="en-US" b="1" dirty="0" smtClean="0">
                <a:solidFill>
                  <a:srgbClr val="FF0000"/>
                </a:solidFill>
              </a:rPr>
              <a:t>high concentration </a:t>
            </a:r>
            <a:r>
              <a:rPr lang="en-US" dirty="0" smtClean="0"/>
              <a:t>of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carbohydrates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Sugars</a:t>
            </a:r>
            <a:r>
              <a:rPr lang="en-US" dirty="0" smtClean="0"/>
              <a:t>)</a:t>
            </a:r>
          </a:p>
          <a:p>
            <a:pPr algn="just"/>
            <a:r>
              <a:rPr lang="en-US" dirty="0" smtClean="0"/>
              <a:t>Caramelisation </a:t>
            </a:r>
            <a:r>
              <a:rPr lang="en-US" dirty="0"/>
              <a:t>is the process of </a:t>
            </a:r>
            <a:r>
              <a:rPr lang="en-US" b="1" dirty="0" smtClean="0">
                <a:solidFill>
                  <a:srgbClr val="FF0000"/>
                </a:solidFill>
              </a:rPr>
              <a:t>removal</a:t>
            </a:r>
            <a:r>
              <a:rPr lang="en-US" dirty="0" smtClean="0"/>
              <a:t> of </a:t>
            </a:r>
            <a:r>
              <a:rPr lang="en-US" b="1" dirty="0" smtClean="0">
                <a:solidFill>
                  <a:srgbClr val="FF0000"/>
                </a:solidFill>
              </a:rPr>
              <a:t>H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 </a:t>
            </a:r>
            <a:r>
              <a:rPr lang="en-US" dirty="0"/>
              <a:t>from a </a:t>
            </a:r>
            <a:r>
              <a:rPr lang="en-US" b="1" dirty="0" smtClean="0">
                <a:solidFill>
                  <a:srgbClr val="FF0000"/>
                </a:solidFill>
              </a:rPr>
              <a:t>Sugar</a:t>
            </a:r>
            <a:r>
              <a:rPr lang="en-US" dirty="0" smtClean="0"/>
              <a:t> (Sucrose or Glucose) </a:t>
            </a:r>
            <a:r>
              <a:rPr lang="en-US" dirty="0"/>
              <a:t>followed by </a:t>
            </a:r>
            <a:r>
              <a:rPr lang="en-US" b="1" dirty="0" smtClean="0">
                <a:solidFill>
                  <a:srgbClr val="FF0000"/>
                </a:solidFill>
              </a:rPr>
              <a:t>Isomerization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Polymerization</a:t>
            </a:r>
            <a:r>
              <a:rPr lang="en-US" dirty="0" smtClean="0"/>
              <a:t> steps</a:t>
            </a:r>
          </a:p>
          <a:p>
            <a:r>
              <a:rPr lang="en-US" dirty="0" smtClean="0"/>
              <a:t>In </a:t>
            </a:r>
            <a:r>
              <a:rPr lang="en-US" dirty="0"/>
              <a:t>reality </a:t>
            </a:r>
            <a:r>
              <a:rPr lang="en-US" dirty="0" smtClean="0"/>
              <a:t>the Caramelisation </a:t>
            </a:r>
            <a:r>
              <a:rPr lang="en-US" dirty="0"/>
              <a:t>process is a </a:t>
            </a:r>
            <a:r>
              <a:rPr lang="en-US" b="1" dirty="0" smtClean="0">
                <a:solidFill>
                  <a:srgbClr val="FF0000"/>
                </a:solidFill>
              </a:rPr>
              <a:t>complex</a:t>
            </a:r>
            <a:r>
              <a:rPr lang="en-US" dirty="0" smtClean="0"/>
              <a:t> series </a:t>
            </a:r>
            <a:r>
              <a:rPr lang="en-US" dirty="0"/>
              <a:t>of </a:t>
            </a:r>
            <a:r>
              <a:rPr lang="en-US" b="1" dirty="0" smtClean="0">
                <a:solidFill>
                  <a:srgbClr val="FF0000"/>
                </a:solidFill>
              </a:rPr>
              <a:t>chemical</a:t>
            </a:r>
            <a:r>
              <a:rPr lang="en-US" dirty="0" smtClean="0"/>
              <a:t> reactions</a:t>
            </a:r>
            <a:r>
              <a:rPr lang="en-US" dirty="0"/>
              <a:t>, which is still </a:t>
            </a:r>
            <a:r>
              <a:rPr lang="en-US" b="1" dirty="0" smtClean="0">
                <a:solidFill>
                  <a:srgbClr val="FF0000"/>
                </a:solidFill>
              </a:rPr>
              <a:t>poorly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understood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CCC9-EB79-42E6-9286-5900EC100723}" type="datetime1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3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PURPOSES OF CARAMELISATION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3641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“The process </a:t>
            </a:r>
            <a:r>
              <a:rPr lang="en-US" dirty="0"/>
              <a:t>of </a:t>
            </a:r>
            <a:r>
              <a:rPr lang="en-US" b="1" dirty="0">
                <a:solidFill>
                  <a:srgbClr val="FF0000"/>
                </a:solidFill>
              </a:rPr>
              <a:t>heating sugar </a:t>
            </a:r>
            <a:r>
              <a:rPr lang="en-US" dirty="0"/>
              <a:t>(such as granulated white sugar or the sugar contained in a food) at </a:t>
            </a:r>
            <a:r>
              <a:rPr lang="en-US" b="1" dirty="0">
                <a:solidFill>
                  <a:srgbClr val="FF0000"/>
                </a:solidFill>
              </a:rPr>
              <a:t>high temperature </a:t>
            </a:r>
            <a:r>
              <a:rPr lang="en-US" dirty="0"/>
              <a:t>so that </a:t>
            </a:r>
            <a:r>
              <a:rPr lang="en-US" b="1" dirty="0">
                <a:solidFill>
                  <a:srgbClr val="FF0000"/>
                </a:solidFill>
              </a:rPr>
              <a:t>water</a:t>
            </a:r>
            <a:r>
              <a:rPr lang="en-US" dirty="0"/>
              <a:t> is </a:t>
            </a:r>
            <a:r>
              <a:rPr lang="en-US" b="1" dirty="0">
                <a:solidFill>
                  <a:srgbClr val="FF0000"/>
                </a:solidFill>
              </a:rPr>
              <a:t>removed</a:t>
            </a:r>
            <a:r>
              <a:rPr lang="en-US" dirty="0"/>
              <a:t> and the sugar is </a:t>
            </a:r>
            <a:r>
              <a:rPr lang="en-US" b="1" dirty="0">
                <a:solidFill>
                  <a:srgbClr val="FF0000"/>
                </a:solidFill>
              </a:rPr>
              <a:t>broken</a:t>
            </a:r>
            <a:r>
              <a:rPr lang="en-US" dirty="0"/>
              <a:t> down (as into </a:t>
            </a:r>
            <a:r>
              <a:rPr lang="en-US" b="1" dirty="0">
                <a:solidFill>
                  <a:srgbClr val="FF0000"/>
                </a:solidFill>
              </a:rPr>
              <a:t>glucose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fructose</a:t>
            </a:r>
            <a:r>
              <a:rPr lang="en-US" dirty="0"/>
              <a:t>) and then </a:t>
            </a:r>
            <a:r>
              <a:rPr lang="en-US" b="1" dirty="0">
                <a:solidFill>
                  <a:srgbClr val="FF0000"/>
                </a:solidFill>
              </a:rPr>
              <a:t>reformed</a:t>
            </a:r>
            <a:r>
              <a:rPr lang="en-US" dirty="0"/>
              <a:t> into complex </a:t>
            </a:r>
            <a:r>
              <a:rPr lang="en-US" b="1" dirty="0">
                <a:solidFill>
                  <a:srgbClr val="FF0000"/>
                </a:solidFill>
              </a:rPr>
              <a:t>polymers</a:t>
            </a:r>
            <a:r>
              <a:rPr lang="en-US" dirty="0"/>
              <a:t> producing a </a:t>
            </a:r>
            <a:r>
              <a:rPr lang="en-US" b="1" dirty="0">
                <a:solidFill>
                  <a:srgbClr val="FF0000"/>
                </a:solidFill>
              </a:rPr>
              <a:t>sweet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nutty</a:t>
            </a:r>
            <a:r>
              <a:rPr lang="en-US" dirty="0"/>
              <a:t>, or </a:t>
            </a:r>
            <a:r>
              <a:rPr lang="en-US" b="1" dirty="0">
                <a:solidFill>
                  <a:srgbClr val="FF0000"/>
                </a:solidFill>
              </a:rPr>
              <a:t>buttery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flavor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golden-brown</a:t>
            </a:r>
            <a:r>
              <a:rPr lang="en-US" dirty="0"/>
              <a:t> to </a:t>
            </a:r>
            <a:r>
              <a:rPr lang="en-US" b="1" dirty="0">
                <a:solidFill>
                  <a:srgbClr val="FF0000"/>
                </a:solidFill>
              </a:rPr>
              <a:t>dark </a:t>
            </a:r>
            <a:r>
              <a:rPr lang="en-US" b="1" dirty="0" smtClean="0">
                <a:solidFill>
                  <a:srgbClr val="FF0000"/>
                </a:solidFill>
              </a:rPr>
              <a:t>brown </a:t>
            </a:r>
            <a:r>
              <a:rPr lang="en-US" b="1" dirty="0" smtClean="0">
                <a:solidFill>
                  <a:srgbClr val="00B0F0"/>
                </a:solidFill>
              </a:rPr>
              <a:t>color</a:t>
            </a:r>
            <a:r>
              <a:rPr lang="en-US" dirty="0" smtClean="0"/>
              <a:t>”.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A965-7F98-4AAA-9426-F9D0BE627CE6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13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RESEARCH PROJECT / </a:t>
            </a:r>
            <a:r>
              <a:rPr lang="en-US" sz="3600" b="1" dirty="0" smtClean="0">
                <a:solidFill>
                  <a:srgbClr val="00B0F0"/>
                </a:solidFill>
              </a:rPr>
              <a:t>ASSIGNMENTS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4075"/>
            <a:ext cx="8229600" cy="513715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200000"/>
              </a:lnSpc>
            </a:pPr>
            <a:r>
              <a:rPr lang="en-US" dirty="0"/>
              <a:t>The students will have to collect materials for  food safety and laws</a:t>
            </a:r>
          </a:p>
          <a:p>
            <a:pPr lvl="0" algn="just">
              <a:lnSpc>
                <a:spcPct val="200000"/>
              </a:lnSpc>
            </a:pPr>
            <a:r>
              <a:rPr lang="en-US" dirty="0"/>
              <a:t>The students will write a </a:t>
            </a:r>
            <a:r>
              <a:rPr lang="en-US" b="1" dirty="0">
                <a:solidFill>
                  <a:srgbClr val="FF0000"/>
                </a:solidFill>
              </a:rPr>
              <a:t>report (MS Word) </a:t>
            </a:r>
            <a:r>
              <a:rPr lang="en-US" dirty="0"/>
              <a:t>about assigned work and </a:t>
            </a:r>
            <a:r>
              <a:rPr lang="en-US" b="1" dirty="0">
                <a:solidFill>
                  <a:srgbClr val="FF0000"/>
                </a:solidFill>
              </a:rPr>
              <a:t>presented (MS Power Point) </a:t>
            </a:r>
            <a:r>
              <a:rPr lang="en-US" dirty="0"/>
              <a:t>in the </a:t>
            </a:r>
            <a:r>
              <a:rPr lang="en-US" dirty="0" smtClean="0"/>
              <a:t>class.</a:t>
            </a:r>
          </a:p>
          <a:p>
            <a:pPr lvl="0" algn="just">
              <a:lnSpc>
                <a:spcPct val="200000"/>
              </a:lnSpc>
            </a:pPr>
            <a:r>
              <a:rPr lang="en-US" dirty="0" smtClean="0"/>
              <a:t>All the activities will be online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47D1-0404-4750-8E49-45D4109553E2}" type="datetime1">
              <a:rPr lang="en-US" smtClean="0"/>
              <a:t>11/6/2020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8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7"/>
            <a:ext cx="8229600" cy="47148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CARAMELISATION: </a:t>
            </a:r>
            <a:r>
              <a:rPr lang="en-SG" sz="3600" b="1" dirty="0" smtClean="0">
                <a:solidFill>
                  <a:srgbClr val="00B0F0"/>
                </a:solidFill>
              </a:rPr>
              <a:t>PHASES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2578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SG" dirty="0" smtClean="0"/>
              <a:t>Caramelisation </a:t>
            </a:r>
            <a:r>
              <a:rPr lang="en-SG" dirty="0"/>
              <a:t>is a complex, poorly understood process that produces hundreds of chemical products, and includes the following types of reactions</a:t>
            </a:r>
            <a:endParaRPr lang="en-US" dirty="0"/>
          </a:p>
          <a:p>
            <a:pPr lvl="0"/>
            <a:r>
              <a:rPr lang="en-SG" sz="3000" b="1" dirty="0">
                <a:solidFill>
                  <a:srgbClr val="FF0000"/>
                </a:solidFill>
              </a:rPr>
              <a:t>Equilibration </a:t>
            </a:r>
            <a:r>
              <a:rPr lang="en-SG" sz="3000" dirty="0">
                <a:solidFill>
                  <a:srgbClr val="00B0F0"/>
                </a:solidFill>
              </a:rPr>
              <a:t>of</a:t>
            </a:r>
            <a:r>
              <a:rPr lang="en-SG" sz="3000" b="1" dirty="0">
                <a:solidFill>
                  <a:srgbClr val="FF0000"/>
                </a:solidFill>
              </a:rPr>
              <a:t> </a:t>
            </a:r>
            <a:r>
              <a:rPr lang="en-SG" sz="3000" b="1" dirty="0" smtClean="0">
                <a:solidFill>
                  <a:srgbClr val="FF0000"/>
                </a:solidFill>
              </a:rPr>
              <a:t>Anomeric </a:t>
            </a:r>
            <a:r>
              <a:rPr lang="en-SG" sz="3000" dirty="0" smtClean="0">
                <a:solidFill>
                  <a:srgbClr val="00B0F0"/>
                </a:solidFill>
              </a:rPr>
              <a:t>and </a:t>
            </a:r>
            <a:r>
              <a:rPr lang="en-SG" sz="3000" b="1" dirty="0" smtClean="0">
                <a:solidFill>
                  <a:srgbClr val="FF0000"/>
                </a:solidFill>
              </a:rPr>
              <a:t>Ring Forms</a:t>
            </a:r>
            <a:endParaRPr lang="en-US" sz="3000" b="1" dirty="0">
              <a:solidFill>
                <a:srgbClr val="FF0000"/>
              </a:solidFill>
            </a:endParaRPr>
          </a:p>
          <a:p>
            <a:pPr lvl="0"/>
            <a:r>
              <a:rPr lang="en-SG" sz="3000" b="1" dirty="0">
                <a:solidFill>
                  <a:srgbClr val="FF0000"/>
                </a:solidFill>
              </a:rPr>
              <a:t>Sucrose </a:t>
            </a:r>
            <a:r>
              <a:rPr lang="en-SG" sz="3000" b="1" dirty="0" smtClean="0">
                <a:solidFill>
                  <a:srgbClr val="FF0000"/>
                </a:solidFill>
              </a:rPr>
              <a:t>Inversion </a:t>
            </a:r>
            <a:r>
              <a:rPr lang="en-SG" sz="3000" dirty="0" smtClean="0">
                <a:solidFill>
                  <a:srgbClr val="00B0F0"/>
                </a:solidFill>
              </a:rPr>
              <a:t>to</a:t>
            </a:r>
            <a:r>
              <a:rPr lang="en-SG" sz="3000" b="1" dirty="0" smtClean="0">
                <a:solidFill>
                  <a:srgbClr val="FF0000"/>
                </a:solidFill>
              </a:rPr>
              <a:t> Fructose </a:t>
            </a:r>
            <a:r>
              <a:rPr lang="en-SG" sz="3000" dirty="0" smtClean="0">
                <a:solidFill>
                  <a:srgbClr val="00B0F0"/>
                </a:solidFill>
              </a:rPr>
              <a:t>and</a:t>
            </a:r>
            <a:r>
              <a:rPr lang="en-SG" sz="3000" b="1" dirty="0" smtClean="0">
                <a:solidFill>
                  <a:srgbClr val="FF0000"/>
                </a:solidFill>
              </a:rPr>
              <a:t> Glucose</a:t>
            </a:r>
            <a:endParaRPr lang="en-US" sz="3000" b="1" dirty="0">
              <a:solidFill>
                <a:srgbClr val="FF0000"/>
              </a:solidFill>
            </a:endParaRPr>
          </a:p>
          <a:p>
            <a:pPr lvl="0"/>
            <a:r>
              <a:rPr lang="en-SG" sz="3000" b="1" dirty="0">
                <a:solidFill>
                  <a:srgbClr val="FF0000"/>
                </a:solidFill>
              </a:rPr>
              <a:t>Condensation </a:t>
            </a:r>
            <a:r>
              <a:rPr lang="en-SG" sz="3000" b="1" dirty="0" smtClean="0">
                <a:solidFill>
                  <a:srgbClr val="FF0000"/>
                </a:solidFill>
              </a:rPr>
              <a:t>Reactions</a:t>
            </a:r>
            <a:endParaRPr lang="en-US" sz="3000" b="1" dirty="0">
              <a:solidFill>
                <a:srgbClr val="FF0000"/>
              </a:solidFill>
            </a:endParaRPr>
          </a:p>
          <a:p>
            <a:pPr lvl="0"/>
            <a:r>
              <a:rPr lang="en-SG" sz="3000" b="1" dirty="0">
                <a:solidFill>
                  <a:srgbClr val="FF0000"/>
                </a:solidFill>
              </a:rPr>
              <a:t>Intermolecular </a:t>
            </a:r>
            <a:r>
              <a:rPr lang="en-SG" sz="3000" b="1" dirty="0" smtClean="0">
                <a:solidFill>
                  <a:srgbClr val="FF0000"/>
                </a:solidFill>
              </a:rPr>
              <a:t>Bonding</a:t>
            </a:r>
            <a:endParaRPr lang="en-US" sz="3000" b="1" dirty="0">
              <a:solidFill>
                <a:srgbClr val="FF0000"/>
              </a:solidFill>
            </a:endParaRPr>
          </a:p>
          <a:p>
            <a:pPr lvl="0"/>
            <a:r>
              <a:rPr lang="en-SG" sz="3000" b="1" dirty="0">
                <a:solidFill>
                  <a:srgbClr val="FF0000"/>
                </a:solidFill>
              </a:rPr>
              <a:t>Isomerization </a:t>
            </a:r>
            <a:r>
              <a:rPr lang="en-SG" sz="3000" dirty="0">
                <a:solidFill>
                  <a:srgbClr val="00B0F0"/>
                </a:solidFill>
              </a:rPr>
              <a:t>of</a:t>
            </a:r>
            <a:r>
              <a:rPr lang="en-SG" sz="3000" b="1" dirty="0">
                <a:solidFill>
                  <a:srgbClr val="FF0000"/>
                </a:solidFill>
              </a:rPr>
              <a:t> </a:t>
            </a:r>
            <a:r>
              <a:rPr lang="en-SG" sz="3000" b="1" dirty="0" smtClean="0">
                <a:solidFill>
                  <a:srgbClr val="FF0000"/>
                </a:solidFill>
              </a:rPr>
              <a:t>Aldoses </a:t>
            </a:r>
            <a:r>
              <a:rPr lang="en-SG" sz="3000" dirty="0" smtClean="0">
                <a:solidFill>
                  <a:srgbClr val="00B0F0"/>
                </a:solidFill>
              </a:rPr>
              <a:t>to</a:t>
            </a:r>
            <a:r>
              <a:rPr lang="en-SG" sz="3000" b="1" dirty="0" smtClean="0">
                <a:solidFill>
                  <a:srgbClr val="FF0000"/>
                </a:solidFill>
              </a:rPr>
              <a:t> Ketoses</a:t>
            </a:r>
            <a:endParaRPr lang="en-US" sz="3000" b="1" dirty="0">
              <a:solidFill>
                <a:srgbClr val="FF0000"/>
              </a:solidFill>
            </a:endParaRPr>
          </a:p>
          <a:p>
            <a:pPr lvl="0"/>
            <a:r>
              <a:rPr lang="en-SG" sz="3000" b="1" dirty="0">
                <a:solidFill>
                  <a:srgbClr val="FF0000"/>
                </a:solidFill>
              </a:rPr>
              <a:t>Dehydration </a:t>
            </a:r>
            <a:r>
              <a:rPr lang="en-SG" sz="3000" b="1" dirty="0" smtClean="0">
                <a:solidFill>
                  <a:srgbClr val="FF0000"/>
                </a:solidFill>
              </a:rPr>
              <a:t>Reactions</a:t>
            </a:r>
            <a:endParaRPr lang="en-US" sz="3000" b="1" dirty="0">
              <a:solidFill>
                <a:srgbClr val="FF0000"/>
              </a:solidFill>
            </a:endParaRPr>
          </a:p>
          <a:p>
            <a:pPr lvl="0"/>
            <a:r>
              <a:rPr lang="en-SG" sz="3000" b="1" dirty="0">
                <a:solidFill>
                  <a:srgbClr val="FF0000"/>
                </a:solidFill>
              </a:rPr>
              <a:t>Fragmentation </a:t>
            </a:r>
            <a:r>
              <a:rPr lang="en-SG" sz="3000" b="1" dirty="0" smtClean="0">
                <a:solidFill>
                  <a:srgbClr val="FF0000"/>
                </a:solidFill>
              </a:rPr>
              <a:t>Reactions</a:t>
            </a:r>
            <a:endParaRPr lang="en-US" sz="3000" b="1" dirty="0">
              <a:solidFill>
                <a:srgbClr val="FF0000"/>
              </a:solidFill>
            </a:endParaRPr>
          </a:p>
          <a:p>
            <a:pPr lvl="0"/>
            <a:r>
              <a:rPr lang="en-SG" sz="3000" b="1" dirty="0">
                <a:solidFill>
                  <a:srgbClr val="FF0000"/>
                </a:solidFill>
              </a:rPr>
              <a:t>Unsaturated </a:t>
            </a:r>
            <a:r>
              <a:rPr lang="en-SG" sz="3000" b="1" dirty="0" smtClean="0">
                <a:solidFill>
                  <a:srgbClr val="FF0000"/>
                </a:solidFill>
              </a:rPr>
              <a:t>Polymer Formation</a:t>
            </a:r>
            <a:endParaRPr lang="en-US" sz="3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31E4-012E-460D-BFB5-F18D2BBB199D}" type="datetime1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063"/>
            <a:ext cx="8229600" cy="471487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CARAMELISATION &amp; TEMPERATURE 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334000"/>
          </a:xfrm>
        </p:spPr>
        <p:txBody>
          <a:bodyPr/>
          <a:lstStyle/>
          <a:p>
            <a:pPr marL="0" indent="0" algn="just">
              <a:buNone/>
            </a:pPr>
            <a:r>
              <a:rPr lang="en-SG" dirty="0"/>
              <a:t>The process is </a:t>
            </a:r>
            <a:r>
              <a:rPr lang="en-SG" b="1" dirty="0">
                <a:solidFill>
                  <a:srgbClr val="FF0000"/>
                </a:solidFill>
              </a:rPr>
              <a:t>temperature-dependent</a:t>
            </a:r>
            <a:r>
              <a:rPr lang="en-SG" dirty="0"/>
              <a:t>. Specific </a:t>
            </a:r>
            <a:r>
              <a:rPr lang="en-SG" b="1" dirty="0">
                <a:solidFill>
                  <a:srgbClr val="FF0000"/>
                </a:solidFill>
              </a:rPr>
              <a:t>sugars</a:t>
            </a:r>
            <a:r>
              <a:rPr lang="en-SG" dirty="0"/>
              <a:t> each have their own point at which the reactions begin to proceed </a:t>
            </a:r>
            <a:r>
              <a:rPr lang="en-SG" dirty="0" smtClean="0"/>
              <a:t>readily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119145"/>
              </p:ext>
            </p:extLst>
          </p:nvPr>
        </p:nvGraphicFramePr>
        <p:xfrm>
          <a:off x="304800" y="2819402"/>
          <a:ext cx="8686800" cy="3276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9800"/>
                <a:gridCol w="2667000"/>
              </a:tblGrid>
              <a:tr h="65532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800" dirty="0">
                          <a:solidFill>
                            <a:schemeClr val="tx1"/>
                          </a:solidFill>
                          <a:effectLst/>
                        </a:rPr>
                        <a:t>Caramelisation Temperature for Pure Carbohydrates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800" dirty="0">
                          <a:solidFill>
                            <a:schemeClr val="tx1"/>
                          </a:solidFill>
                          <a:effectLst/>
                        </a:rPr>
                        <a:t>Sugars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800" b="1" dirty="0" smtClean="0">
                          <a:solidFill>
                            <a:schemeClr val="tx1"/>
                          </a:solidFill>
                          <a:effectLst/>
                        </a:rPr>
                        <a:t>°C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55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800" dirty="0">
                          <a:solidFill>
                            <a:srgbClr val="FF0000"/>
                          </a:solidFill>
                          <a:effectLst/>
                        </a:rPr>
                        <a:t>Fructose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800" b="1" dirty="0">
                          <a:solidFill>
                            <a:srgbClr val="FF0000"/>
                          </a:solidFill>
                          <a:effectLst/>
                        </a:rPr>
                        <a:t>110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55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800" dirty="0">
                          <a:solidFill>
                            <a:srgbClr val="FF0000"/>
                          </a:solidFill>
                          <a:effectLst/>
                        </a:rPr>
                        <a:t>Galactose, Glucose, Sucrose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800" b="1" dirty="0">
                          <a:solidFill>
                            <a:srgbClr val="FF0000"/>
                          </a:solidFill>
                          <a:effectLst/>
                        </a:rPr>
                        <a:t>160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55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800" dirty="0">
                          <a:solidFill>
                            <a:srgbClr val="FF0000"/>
                          </a:solidFill>
                          <a:effectLst/>
                        </a:rPr>
                        <a:t>Maltose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800" b="1" dirty="0">
                          <a:solidFill>
                            <a:srgbClr val="FF0000"/>
                          </a:solidFill>
                          <a:effectLst/>
                        </a:rPr>
                        <a:t>180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D974-8E6C-40FD-AF98-63A0E19BCB00}" type="datetime1">
              <a:rPr lang="en-US" smtClean="0"/>
              <a:t>11/6/2020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3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CARAMELISATION &amp; </a:t>
            </a:r>
            <a:r>
              <a:rPr lang="en-US" b="1" dirty="0" smtClean="0">
                <a:solidFill>
                  <a:srgbClr val="0070C0"/>
                </a:solidFill>
              </a:rPr>
              <a:t>pH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257800"/>
          </a:xfrm>
        </p:spPr>
        <p:txBody>
          <a:bodyPr/>
          <a:lstStyle/>
          <a:p>
            <a:pPr algn="just"/>
            <a:r>
              <a:rPr lang="en-SG" dirty="0"/>
              <a:t>The </a:t>
            </a:r>
            <a:r>
              <a:rPr lang="en-SG" b="1" dirty="0" smtClean="0">
                <a:solidFill>
                  <a:srgbClr val="FF0000"/>
                </a:solidFill>
              </a:rPr>
              <a:t>Caramelisation</a:t>
            </a:r>
            <a:r>
              <a:rPr lang="en-SG" dirty="0" smtClean="0"/>
              <a:t> </a:t>
            </a:r>
            <a:r>
              <a:rPr lang="en-SG" dirty="0"/>
              <a:t>reactions are also sensitive to the </a:t>
            </a:r>
            <a:r>
              <a:rPr lang="en-SG" b="1" dirty="0" smtClean="0">
                <a:solidFill>
                  <a:srgbClr val="FF0000"/>
                </a:solidFill>
              </a:rPr>
              <a:t>Chemical Environment</a:t>
            </a:r>
          </a:p>
          <a:p>
            <a:pPr algn="just"/>
            <a:r>
              <a:rPr lang="en-SG" dirty="0" smtClean="0"/>
              <a:t>By </a:t>
            </a:r>
            <a:r>
              <a:rPr lang="en-SG" dirty="0"/>
              <a:t>controlling the level of </a:t>
            </a:r>
            <a:r>
              <a:rPr lang="en-SG" b="1" dirty="0" smtClean="0">
                <a:solidFill>
                  <a:srgbClr val="FF0000"/>
                </a:solidFill>
              </a:rPr>
              <a:t>Acidity</a:t>
            </a:r>
            <a:r>
              <a:rPr lang="en-SG" dirty="0" smtClean="0"/>
              <a:t> (</a:t>
            </a:r>
            <a:r>
              <a:rPr lang="en-SG" dirty="0"/>
              <a:t>pH), the </a:t>
            </a:r>
            <a:r>
              <a:rPr lang="en-SG" b="1" dirty="0" smtClean="0">
                <a:solidFill>
                  <a:srgbClr val="FF0000"/>
                </a:solidFill>
              </a:rPr>
              <a:t>Reaction Rate </a:t>
            </a:r>
            <a:r>
              <a:rPr lang="en-SG" dirty="0" smtClean="0"/>
              <a:t>and/or </a:t>
            </a:r>
            <a:r>
              <a:rPr lang="en-SG" b="1" dirty="0" smtClean="0">
                <a:solidFill>
                  <a:srgbClr val="FF0000"/>
                </a:solidFill>
              </a:rPr>
              <a:t>Temperature</a:t>
            </a:r>
            <a:r>
              <a:rPr lang="en-SG" dirty="0" smtClean="0"/>
              <a:t> can </a:t>
            </a:r>
            <a:r>
              <a:rPr lang="en-SG" dirty="0"/>
              <a:t>be </a:t>
            </a:r>
            <a:r>
              <a:rPr lang="en-SG" b="1" dirty="0" smtClean="0">
                <a:solidFill>
                  <a:srgbClr val="FF0000"/>
                </a:solidFill>
              </a:rPr>
              <a:t>altered</a:t>
            </a:r>
          </a:p>
          <a:p>
            <a:pPr algn="just"/>
            <a:r>
              <a:rPr lang="en-SG" dirty="0" smtClean="0"/>
              <a:t>The </a:t>
            </a:r>
            <a:r>
              <a:rPr lang="en-SG" dirty="0"/>
              <a:t>rate of </a:t>
            </a:r>
            <a:r>
              <a:rPr lang="en-SG" b="1" dirty="0" smtClean="0">
                <a:solidFill>
                  <a:srgbClr val="FF0000"/>
                </a:solidFill>
              </a:rPr>
              <a:t>Caramelisation</a:t>
            </a:r>
            <a:r>
              <a:rPr lang="en-SG" dirty="0" smtClean="0"/>
              <a:t> </a:t>
            </a:r>
            <a:r>
              <a:rPr lang="en-SG" dirty="0"/>
              <a:t>is generally </a:t>
            </a:r>
            <a:r>
              <a:rPr lang="en-SG" b="1" dirty="0" smtClean="0">
                <a:solidFill>
                  <a:srgbClr val="FF0000"/>
                </a:solidFill>
              </a:rPr>
              <a:t>Lowest</a:t>
            </a:r>
            <a:r>
              <a:rPr lang="en-SG" dirty="0" smtClean="0"/>
              <a:t> at </a:t>
            </a:r>
            <a:r>
              <a:rPr lang="en-SG" b="1" dirty="0" smtClean="0">
                <a:solidFill>
                  <a:srgbClr val="0070C0"/>
                </a:solidFill>
              </a:rPr>
              <a:t>Neutral</a:t>
            </a:r>
            <a:r>
              <a:rPr lang="en-SG" dirty="0" smtClean="0"/>
              <a:t> </a:t>
            </a:r>
            <a:r>
              <a:rPr lang="en-SG" dirty="0"/>
              <a:t>acidity (</a:t>
            </a:r>
            <a:r>
              <a:rPr lang="en-SG" b="1" dirty="0">
                <a:solidFill>
                  <a:srgbClr val="FF0000"/>
                </a:solidFill>
              </a:rPr>
              <a:t>pH ≈ 7</a:t>
            </a:r>
            <a:r>
              <a:rPr lang="en-SG" dirty="0"/>
              <a:t>), and </a:t>
            </a:r>
            <a:r>
              <a:rPr lang="en-SG" b="1" dirty="0" smtClean="0">
                <a:solidFill>
                  <a:srgbClr val="FF0000"/>
                </a:solidFill>
              </a:rPr>
              <a:t>Accelerated</a:t>
            </a:r>
            <a:r>
              <a:rPr lang="en-SG" dirty="0" smtClean="0"/>
              <a:t> under </a:t>
            </a:r>
            <a:r>
              <a:rPr lang="en-SG" dirty="0"/>
              <a:t>both </a:t>
            </a:r>
            <a:r>
              <a:rPr lang="en-SG" b="1" dirty="0" smtClean="0">
                <a:solidFill>
                  <a:srgbClr val="0070C0"/>
                </a:solidFill>
              </a:rPr>
              <a:t>Acidic</a:t>
            </a:r>
            <a:r>
              <a:rPr lang="en-SG" dirty="0" smtClean="0"/>
              <a:t> </a:t>
            </a:r>
            <a:r>
              <a:rPr lang="en-SG" dirty="0"/>
              <a:t>(especially </a:t>
            </a:r>
            <a:r>
              <a:rPr lang="en-SG" b="1" dirty="0" smtClean="0">
                <a:solidFill>
                  <a:srgbClr val="FF0000"/>
                </a:solidFill>
              </a:rPr>
              <a:t>pH &lt; 3</a:t>
            </a:r>
            <a:r>
              <a:rPr lang="en-SG" dirty="0"/>
              <a:t>) and </a:t>
            </a:r>
            <a:r>
              <a:rPr lang="en-SG" b="1" dirty="0" smtClean="0">
                <a:solidFill>
                  <a:srgbClr val="0070C0"/>
                </a:solidFill>
              </a:rPr>
              <a:t>Basic</a:t>
            </a:r>
            <a:r>
              <a:rPr lang="en-SG" dirty="0" smtClean="0"/>
              <a:t> </a:t>
            </a:r>
            <a:r>
              <a:rPr lang="en-SG" dirty="0"/>
              <a:t>(especially </a:t>
            </a:r>
            <a:r>
              <a:rPr lang="en-SG" b="1" dirty="0">
                <a:solidFill>
                  <a:srgbClr val="FF0000"/>
                </a:solidFill>
              </a:rPr>
              <a:t>pH &gt; 9</a:t>
            </a:r>
            <a:r>
              <a:rPr lang="en-SG" dirty="0"/>
              <a:t>) </a:t>
            </a:r>
            <a:r>
              <a:rPr lang="en-SG" dirty="0" smtClean="0"/>
              <a:t>conditions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559C-35C6-471D-B7E1-980AF77F237A}" type="datetime1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3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26"/>
            <a:ext cx="8229600" cy="5635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CARAMELISATION</a:t>
            </a:r>
            <a:r>
              <a:rPr lang="en-SG" sz="3600" b="1" dirty="0">
                <a:solidFill>
                  <a:srgbClr val="0070C0"/>
                </a:solidFill>
              </a:rPr>
              <a:t>: FOOD APPLICATIONS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sz="2800" dirty="0"/>
              <a:t>Browning of </a:t>
            </a:r>
            <a:r>
              <a:rPr lang="en-US" sz="2800" dirty="0">
                <a:solidFill>
                  <a:srgbClr val="FF0000"/>
                </a:solidFill>
              </a:rPr>
              <a:t>biscuits</a:t>
            </a:r>
            <a:r>
              <a:rPr lang="en-US" sz="2800" dirty="0"/>
              <a:t>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Cakes</a:t>
            </a:r>
            <a:r>
              <a:rPr lang="en-US" sz="2800" dirty="0"/>
              <a:t> and other </a:t>
            </a:r>
            <a:r>
              <a:rPr lang="en-US" sz="2800" dirty="0">
                <a:solidFill>
                  <a:srgbClr val="FF0000"/>
                </a:solidFill>
              </a:rPr>
              <a:t>baked</a:t>
            </a:r>
            <a:r>
              <a:rPr lang="en-US" sz="2800" dirty="0"/>
              <a:t> products </a:t>
            </a:r>
          </a:p>
          <a:p>
            <a:r>
              <a:rPr lang="en-US" sz="2800" dirty="0"/>
              <a:t>Commercial </a:t>
            </a:r>
            <a:r>
              <a:rPr lang="en-US" sz="2800" dirty="0">
                <a:solidFill>
                  <a:srgbClr val="FF0000"/>
                </a:solidFill>
              </a:rPr>
              <a:t>milks</a:t>
            </a:r>
            <a:r>
              <a:rPr lang="en-US" sz="2800" dirty="0"/>
              <a:t>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Ice</a:t>
            </a:r>
            <a:r>
              <a:rPr lang="en-US" sz="2800" dirty="0"/>
              <a:t>-creams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Honeycomb</a:t>
            </a:r>
            <a:r>
              <a:rPr lang="en-US" sz="2800" dirty="0"/>
              <a:t> (Violet crumbles)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Crème</a:t>
            </a:r>
            <a:r>
              <a:rPr lang="en-US" sz="2800" dirty="0"/>
              <a:t> Caramel </a:t>
            </a:r>
            <a:endParaRPr lang="en-US" sz="2800" dirty="0" smtClean="0"/>
          </a:p>
          <a:p>
            <a:pPr lvl="0"/>
            <a:r>
              <a:rPr lang="en-SG" sz="2800" b="1" dirty="0">
                <a:solidFill>
                  <a:srgbClr val="FF0000"/>
                </a:solidFill>
              </a:rPr>
              <a:t>Brown</a:t>
            </a:r>
            <a:r>
              <a:rPr lang="en-SG" sz="2800" dirty="0"/>
              <a:t> sugar</a:t>
            </a:r>
            <a:endParaRPr lang="en-US" sz="2800" dirty="0"/>
          </a:p>
          <a:p>
            <a:pPr lvl="0"/>
            <a:r>
              <a:rPr lang="en-SG" sz="2800" b="1" dirty="0">
                <a:solidFill>
                  <a:srgbClr val="FF0000"/>
                </a:solidFill>
              </a:rPr>
              <a:t>Molasses</a:t>
            </a:r>
            <a:endParaRPr lang="en-US" sz="2800" b="1" dirty="0">
              <a:solidFill>
                <a:srgbClr val="FF0000"/>
              </a:solidFill>
            </a:endParaRPr>
          </a:p>
          <a:p>
            <a:pPr lvl="0"/>
            <a:r>
              <a:rPr lang="en-SG" sz="2800" b="1" dirty="0">
                <a:solidFill>
                  <a:srgbClr val="FF0000"/>
                </a:solidFill>
              </a:rPr>
              <a:t>Treacle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A965-7F98-4AAA-9426-F9D0BE627CE6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8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287"/>
            <a:ext cx="8839200" cy="6699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sz="4000" b="1" dirty="0" smtClean="0">
                <a:solidFill>
                  <a:srgbClr val="0070C0"/>
                </a:solidFill>
              </a:rPr>
              <a:t>CARAMELISATION</a:t>
            </a:r>
            <a:r>
              <a:rPr lang="en-SG" sz="4000" b="1" dirty="0" smtClean="0">
                <a:solidFill>
                  <a:srgbClr val="0070C0"/>
                </a:solidFill>
              </a:rPr>
              <a:t>: FOOD APPLICATIONS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4212"/>
            <a:ext cx="8686800" cy="5672138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70000"/>
              </a:lnSpc>
            </a:pPr>
            <a:r>
              <a:rPr lang="en-SG" sz="3000" b="1" dirty="0">
                <a:solidFill>
                  <a:srgbClr val="FF0000"/>
                </a:solidFill>
              </a:rPr>
              <a:t>Caramel sauce</a:t>
            </a:r>
            <a:r>
              <a:rPr lang="en-SG" sz="3000" dirty="0"/>
              <a:t>, a sauce made with caramel</a:t>
            </a:r>
            <a:endParaRPr lang="en-US" sz="3000" dirty="0"/>
          </a:p>
          <a:p>
            <a:pPr lvl="0">
              <a:lnSpc>
                <a:spcPct val="170000"/>
              </a:lnSpc>
            </a:pPr>
            <a:r>
              <a:rPr lang="en-SG" sz="3000" b="1" i="1" dirty="0" err="1">
                <a:solidFill>
                  <a:srgbClr val="FF0000"/>
                </a:solidFill>
              </a:rPr>
              <a:t>Confiture</a:t>
            </a:r>
            <a:r>
              <a:rPr lang="en-SG" sz="3000" b="1" i="1" dirty="0">
                <a:solidFill>
                  <a:srgbClr val="FF0000"/>
                </a:solidFill>
              </a:rPr>
              <a:t> de </a:t>
            </a:r>
            <a:r>
              <a:rPr lang="en-SG" sz="3000" b="1" i="1" dirty="0" err="1">
                <a:solidFill>
                  <a:srgbClr val="FF0000"/>
                </a:solidFill>
              </a:rPr>
              <a:t>lait</a:t>
            </a:r>
            <a:r>
              <a:rPr lang="en-SG" sz="3000" dirty="0"/>
              <a:t>, caramelized, sweetened milk</a:t>
            </a:r>
            <a:endParaRPr lang="en-US" sz="3000" dirty="0"/>
          </a:p>
          <a:p>
            <a:pPr lvl="0">
              <a:lnSpc>
                <a:spcPct val="170000"/>
              </a:lnSpc>
            </a:pPr>
            <a:r>
              <a:rPr lang="en-SG" sz="3000" b="1" i="1" dirty="0" err="1">
                <a:solidFill>
                  <a:srgbClr val="FF0000"/>
                </a:solidFill>
              </a:rPr>
              <a:t>Dulce</a:t>
            </a:r>
            <a:r>
              <a:rPr lang="en-SG" sz="3000" b="1" i="1" dirty="0">
                <a:solidFill>
                  <a:srgbClr val="FF0000"/>
                </a:solidFill>
              </a:rPr>
              <a:t> de </a:t>
            </a:r>
            <a:r>
              <a:rPr lang="en-SG" sz="3000" b="1" i="1" dirty="0" err="1">
                <a:solidFill>
                  <a:srgbClr val="FF0000"/>
                </a:solidFill>
              </a:rPr>
              <a:t>leche</a:t>
            </a:r>
            <a:r>
              <a:rPr lang="en-SG" sz="3000" dirty="0"/>
              <a:t>, caramelized, sweetened milk</a:t>
            </a:r>
            <a:endParaRPr lang="en-US" sz="3000" dirty="0"/>
          </a:p>
          <a:p>
            <a:pPr lvl="0">
              <a:lnSpc>
                <a:spcPct val="170000"/>
              </a:lnSpc>
            </a:pPr>
            <a:r>
              <a:rPr lang="en-SG" sz="3000" b="1" dirty="0">
                <a:solidFill>
                  <a:srgbClr val="FF0000"/>
                </a:solidFill>
              </a:rPr>
              <a:t>Caramel candies</a:t>
            </a:r>
            <a:endParaRPr lang="en-US" sz="3000" b="1" dirty="0">
              <a:solidFill>
                <a:srgbClr val="FF0000"/>
              </a:solidFill>
            </a:endParaRPr>
          </a:p>
          <a:p>
            <a:pPr lvl="0">
              <a:lnSpc>
                <a:spcPct val="170000"/>
              </a:lnSpc>
            </a:pPr>
            <a:r>
              <a:rPr lang="en-SG" sz="3000" dirty="0"/>
              <a:t>Caramel </a:t>
            </a:r>
            <a:r>
              <a:rPr lang="en-SG" sz="3000" b="1" dirty="0">
                <a:solidFill>
                  <a:srgbClr val="FF0000"/>
                </a:solidFill>
              </a:rPr>
              <a:t>corn</a:t>
            </a:r>
            <a:r>
              <a:rPr lang="en-SG" sz="3000" dirty="0"/>
              <a:t>, </a:t>
            </a:r>
            <a:r>
              <a:rPr lang="en-SG" sz="3000" b="1" dirty="0">
                <a:solidFill>
                  <a:srgbClr val="FF0000"/>
                </a:solidFill>
              </a:rPr>
              <a:t>popcorn</a:t>
            </a:r>
            <a:r>
              <a:rPr lang="en-SG" sz="3000" dirty="0"/>
              <a:t> coated in caramel</a:t>
            </a:r>
            <a:endParaRPr lang="en-US" sz="3000" dirty="0"/>
          </a:p>
          <a:p>
            <a:pPr lvl="0">
              <a:lnSpc>
                <a:spcPct val="170000"/>
              </a:lnSpc>
            </a:pPr>
            <a:r>
              <a:rPr lang="en-SG" sz="3000" dirty="0"/>
              <a:t>Caramelized </a:t>
            </a:r>
            <a:r>
              <a:rPr lang="en-SG" sz="3000" b="1" dirty="0">
                <a:solidFill>
                  <a:srgbClr val="FF0000"/>
                </a:solidFill>
              </a:rPr>
              <a:t>onions</a:t>
            </a:r>
            <a:r>
              <a:rPr lang="en-SG" sz="3000" dirty="0"/>
              <a:t>, which are used in dishes like </a:t>
            </a:r>
            <a:r>
              <a:rPr lang="en-SG" sz="3000" b="1" dirty="0">
                <a:solidFill>
                  <a:srgbClr val="FF0000"/>
                </a:solidFill>
              </a:rPr>
              <a:t>French onion soup </a:t>
            </a:r>
            <a:endParaRPr lang="en-SG" sz="3000" b="1" dirty="0" smtClean="0">
              <a:solidFill>
                <a:srgbClr val="FF0000"/>
              </a:solidFill>
            </a:endParaRPr>
          </a:p>
          <a:p>
            <a:pPr lvl="0">
              <a:lnSpc>
                <a:spcPct val="170000"/>
              </a:lnSpc>
            </a:pPr>
            <a:r>
              <a:rPr lang="en-SG" sz="3000" dirty="0" smtClean="0"/>
              <a:t>Caramelized </a:t>
            </a:r>
            <a:r>
              <a:rPr lang="en-SG" sz="3000" b="1" dirty="0">
                <a:solidFill>
                  <a:srgbClr val="FF0000"/>
                </a:solidFill>
              </a:rPr>
              <a:t>potatoes</a:t>
            </a:r>
            <a:endParaRPr lang="en-US" sz="3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7613-E06F-4D2C-B29D-32B84C697E1F}" type="datetime1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6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63976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CARAMELISATION</a:t>
            </a:r>
            <a:r>
              <a:rPr lang="en-SG" sz="3600" b="1" dirty="0">
                <a:solidFill>
                  <a:srgbClr val="0070C0"/>
                </a:solidFill>
              </a:rPr>
              <a:t>: FOOD APPLICATIONS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1054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Molasses</a:t>
            </a:r>
            <a:r>
              <a:rPr lang="en-US" dirty="0" smtClean="0"/>
              <a:t> is </a:t>
            </a:r>
            <a:r>
              <a:rPr lang="en-US" dirty="0"/>
              <a:t>a viscous by-product of the refining of </a:t>
            </a:r>
            <a:r>
              <a:rPr lang="en-US" b="1" dirty="0">
                <a:solidFill>
                  <a:srgbClr val="FF0000"/>
                </a:solidFill>
              </a:rPr>
              <a:t>sugarcan</a:t>
            </a:r>
            <a:r>
              <a:rPr lang="en-US" dirty="0"/>
              <a:t>e or </a:t>
            </a:r>
            <a:r>
              <a:rPr lang="en-US" b="1" dirty="0">
                <a:solidFill>
                  <a:srgbClr val="FF0000"/>
                </a:solidFill>
              </a:rPr>
              <a:t>sugar beets </a:t>
            </a:r>
            <a:r>
              <a:rPr lang="en-US" dirty="0"/>
              <a:t>into </a:t>
            </a:r>
            <a:r>
              <a:rPr lang="en-US" dirty="0" smtClean="0"/>
              <a:t>sugar</a:t>
            </a:r>
            <a:endParaRPr lang="en-SG" dirty="0" smtClean="0"/>
          </a:p>
          <a:p>
            <a:pPr algn="just"/>
            <a:r>
              <a:rPr lang="en-SG" b="1" dirty="0" smtClean="0">
                <a:solidFill>
                  <a:srgbClr val="FF0000"/>
                </a:solidFill>
              </a:rPr>
              <a:t>Treacle</a:t>
            </a:r>
            <a:r>
              <a:rPr lang="en-SG" b="1" dirty="0" smtClean="0"/>
              <a:t> </a:t>
            </a:r>
            <a:r>
              <a:rPr lang="en-SG" dirty="0"/>
              <a:t>is any un-crystallized syrup made during the refining of sugar. Treacle is used both in cooking as a sweetener and as a </a:t>
            </a:r>
            <a:r>
              <a:rPr lang="en-SG" dirty="0" smtClean="0"/>
              <a:t>condiment</a:t>
            </a:r>
            <a:endParaRPr lang="en-US" dirty="0"/>
          </a:p>
          <a:p>
            <a:pPr algn="just"/>
            <a:r>
              <a:rPr lang="en-SG" b="1" dirty="0">
                <a:solidFill>
                  <a:srgbClr val="FF0000"/>
                </a:solidFill>
              </a:rPr>
              <a:t>Brown </a:t>
            </a:r>
            <a:r>
              <a:rPr lang="en-SG" b="1" dirty="0" smtClean="0">
                <a:solidFill>
                  <a:srgbClr val="FF0000"/>
                </a:solidFill>
              </a:rPr>
              <a:t>Sugar </a:t>
            </a:r>
            <a:r>
              <a:rPr lang="en-SG" dirty="0" smtClean="0"/>
              <a:t>is </a:t>
            </a:r>
            <a:r>
              <a:rPr lang="en-SG" dirty="0"/>
              <a:t>a </a:t>
            </a:r>
            <a:r>
              <a:rPr lang="en-SG" b="1" dirty="0">
                <a:solidFill>
                  <a:srgbClr val="FF0000"/>
                </a:solidFill>
              </a:rPr>
              <a:t>sucrose sugar </a:t>
            </a:r>
            <a:r>
              <a:rPr lang="en-SG" dirty="0"/>
              <a:t>product with a distinctive </a:t>
            </a:r>
            <a:r>
              <a:rPr lang="en-SG" b="1" dirty="0">
                <a:solidFill>
                  <a:srgbClr val="FF0000"/>
                </a:solidFill>
              </a:rPr>
              <a:t>brown</a:t>
            </a:r>
            <a:r>
              <a:rPr lang="en-SG" dirty="0"/>
              <a:t> color due to the presence of molasses. It is either an </a:t>
            </a:r>
            <a:r>
              <a:rPr lang="en-SG" b="1" dirty="0">
                <a:solidFill>
                  <a:srgbClr val="FF0000"/>
                </a:solidFill>
              </a:rPr>
              <a:t>unrefined</a:t>
            </a:r>
            <a:r>
              <a:rPr lang="en-SG" dirty="0"/>
              <a:t> or </a:t>
            </a:r>
            <a:r>
              <a:rPr lang="en-SG" b="1" dirty="0">
                <a:solidFill>
                  <a:srgbClr val="FF0000"/>
                </a:solidFill>
              </a:rPr>
              <a:t>partially refined soft sugar </a:t>
            </a:r>
            <a:r>
              <a:rPr lang="en-SG" dirty="0"/>
              <a:t>consisting of sugar crystals with some residual molasses content, or it is produced by the addition of molasses to refined white sugar (so-called </a:t>
            </a:r>
            <a:r>
              <a:rPr lang="en-SG" b="1" dirty="0">
                <a:solidFill>
                  <a:srgbClr val="FF0000"/>
                </a:solidFill>
              </a:rPr>
              <a:t>Molasses Sugar</a:t>
            </a:r>
            <a:r>
              <a:rPr lang="en-SG" dirty="0" smtClean="0"/>
              <a:t>)</a:t>
            </a:r>
            <a:endParaRPr lang="en-US" dirty="0"/>
          </a:p>
          <a:p>
            <a:pPr algn="just"/>
            <a:r>
              <a:rPr lang="en-SG" b="1" dirty="0">
                <a:solidFill>
                  <a:srgbClr val="FF0000"/>
                </a:solidFill>
              </a:rPr>
              <a:t>Brown </a:t>
            </a:r>
            <a:r>
              <a:rPr lang="en-SG" b="1" dirty="0" smtClean="0">
                <a:solidFill>
                  <a:srgbClr val="FF0000"/>
                </a:solidFill>
              </a:rPr>
              <a:t>Sugar </a:t>
            </a:r>
            <a:r>
              <a:rPr lang="en-SG" dirty="0" smtClean="0"/>
              <a:t>contains </a:t>
            </a:r>
            <a:r>
              <a:rPr lang="en-SG" dirty="0"/>
              <a:t>from </a:t>
            </a:r>
            <a:r>
              <a:rPr lang="en-SG" b="1" dirty="0">
                <a:solidFill>
                  <a:srgbClr val="FF0000"/>
                </a:solidFill>
              </a:rPr>
              <a:t>3.5%</a:t>
            </a:r>
            <a:r>
              <a:rPr lang="en-SG" dirty="0">
                <a:solidFill>
                  <a:srgbClr val="FF0000"/>
                </a:solidFill>
              </a:rPr>
              <a:t> </a:t>
            </a:r>
            <a:r>
              <a:rPr lang="en-SG" dirty="0"/>
              <a:t>molasses </a:t>
            </a:r>
            <a:r>
              <a:rPr lang="en-SG" dirty="0" smtClean="0"/>
              <a:t>(</a:t>
            </a:r>
            <a:r>
              <a:rPr lang="en-SG" b="1" dirty="0" smtClean="0"/>
              <a:t>Light Brown Sugar</a:t>
            </a:r>
            <a:r>
              <a:rPr lang="en-SG" dirty="0" smtClean="0"/>
              <a:t>) </a:t>
            </a:r>
            <a:r>
              <a:rPr lang="en-SG" dirty="0"/>
              <a:t>to </a:t>
            </a:r>
            <a:r>
              <a:rPr lang="en-SG" b="1" dirty="0">
                <a:solidFill>
                  <a:srgbClr val="FF0000"/>
                </a:solidFill>
              </a:rPr>
              <a:t>6.5%</a:t>
            </a:r>
            <a:r>
              <a:rPr lang="en-SG" dirty="0"/>
              <a:t> molasses </a:t>
            </a:r>
            <a:r>
              <a:rPr lang="en-SG" dirty="0" smtClean="0"/>
              <a:t>(</a:t>
            </a:r>
            <a:r>
              <a:rPr lang="en-SG" b="1" dirty="0" smtClean="0"/>
              <a:t>Dark Brown Sugar</a:t>
            </a:r>
            <a:r>
              <a:rPr lang="en-SG" dirty="0" smtClean="0"/>
              <a:t>)</a:t>
            </a:r>
            <a:r>
              <a:rPr lang="en-SG" b="1" dirty="0" smtClean="0"/>
              <a:t> </a:t>
            </a:r>
            <a:r>
              <a:rPr lang="en-SG" dirty="0"/>
              <a:t>based on total volume. Based on total weight,</a:t>
            </a:r>
            <a:r>
              <a:rPr lang="en-SG" b="1" dirty="0"/>
              <a:t> </a:t>
            </a:r>
            <a:r>
              <a:rPr lang="en-SG" b="1" dirty="0" smtClean="0"/>
              <a:t>Regular Brown Sugar </a:t>
            </a:r>
            <a:r>
              <a:rPr lang="en-SG" dirty="0" smtClean="0"/>
              <a:t>contains </a:t>
            </a:r>
            <a:r>
              <a:rPr lang="en-SG" dirty="0"/>
              <a:t>up to </a:t>
            </a:r>
            <a:r>
              <a:rPr lang="en-SG" b="1" dirty="0">
                <a:solidFill>
                  <a:srgbClr val="FF0000"/>
                </a:solidFill>
              </a:rPr>
              <a:t>10%</a:t>
            </a:r>
            <a:r>
              <a:rPr lang="en-SG" dirty="0"/>
              <a:t> </a:t>
            </a:r>
            <a:r>
              <a:rPr lang="en-SG" dirty="0" smtClean="0"/>
              <a:t>molasses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2650-3E3C-40CF-9500-0C0D6369ED4E}" type="datetime1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4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CLASS TASK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Differentiate 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>
                <a:solidFill>
                  <a:srgbClr val="00B0F0"/>
                </a:solidFill>
              </a:rPr>
              <a:t>Caramelisation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>
                <a:solidFill>
                  <a:srgbClr val="00B0F0"/>
                </a:solidFill>
              </a:rPr>
              <a:t>Crystallization  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>
                <a:solidFill>
                  <a:srgbClr val="00B0F0"/>
                </a:solidFill>
              </a:rPr>
              <a:t>Dextrinization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>
                <a:solidFill>
                  <a:srgbClr val="00B0F0"/>
                </a:solidFill>
              </a:rPr>
              <a:t>Gelatinization</a:t>
            </a:r>
          </a:p>
          <a:p>
            <a:pPr marL="457200" lvl="1" indent="0">
              <a:lnSpc>
                <a:spcPct val="20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http://9foodies.weebly.com/food-properties.html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A965-7F98-4AAA-9426-F9D0BE627CE6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A965-7F98-4AAA-9426-F9D0BE627CE6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638032"/>
              </p:ext>
            </p:extLst>
          </p:nvPr>
        </p:nvGraphicFramePr>
        <p:xfrm>
          <a:off x="228600" y="457200"/>
          <a:ext cx="86868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Presentation" r:id="rId3" imgW="4570378" imgH="3427437" progId="PowerPoint.Show.12">
                  <p:embed/>
                </p:oleObj>
              </mc:Choice>
              <mc:Fallback>
                <p:oleObj name="Presentation" r:id="rId3" imgW="4570378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457200"/>
                        <a:ext cx="8686800" cy="563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93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2057400"/>
            <a:ext cx="8686800" cy="3886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en-US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096000" cy="365125"/>
          </a:xfrm>
        </p:spPr>
        <p:txBody>
          <a:bodyPr/>
          <a:lstStyle/>
          <a:p>
            <a:r>
              <a:rPr lang="en-US" smtClean="0"/>
              <a:t>FST-311. V (SS+R) - Dr. Shahid Mahmood Rana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F7679-AA61-4472-AB55-66D3A749AC83}" type="datetime1">
              <a:rPr lang="en-US" smtClean="0"/>
              <a:t>11/6/2020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96837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FST-311. L # 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7:</a:t>
            </a:r>
          </a:p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r>
              <a:rPr lang="en-SG" sz="3200" b="1" dirty="0">
                <a:solidFill>
                  <a:srgbClr val="00B0F0"/>
                </a:solidFill>
                <a:latin typeface="+mj-lt"/>
              </a:rPr>
              <a:t>STAGES OF CARAMELISATION OF SUCROSE</a:t>
            </a:r>
            <a:endParaRPr lang="en-US" sz="3200" b="1" dirty="0">
              <a:solidFill>
                <a:srgbClr val="00B0F0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544870"/>
              </p:ext>
            </p:extLst>
          </p:nvPr>
        </p:nvGraphicFramePr>
        <p:xfrm>
          <a:off x="685800" y="1202630"/>
          <a:ext cx="7772400" cy="5550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2400"/>
              </a:tblGrid>
              <a:tr h="40088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 smtClean="0">
                          <a:solidFill>
                            <a:schemeClr val="tx1"/>
                          </a:solidFill>
                          <a:effectLst/>
                        </a:rPr>
                        <a:t>EVAPORATION OF WATER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</a:tr>
              <a:tr h="4336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 smtClean="0">
                          <a:solidFill>
                            <a:schemeClr val="tx1"/>
                          </a:solidFill>
                          <a:effectLst/>
                        </a:rPr>
                        <a:t>SMALL THREAD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</a:tr>
              <a:tr h="4336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 smtClean="0">
                          <a:solidFill>
                            <a:schemeClr val="tx1"/>
                          </a:solidFill>
                          <a:effectLst/>
                        </a:rPr>
                        <a:t>LARGE THREAD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</a:tr>
              <a:tr h="6402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 smtClean="0">
                          <a:solidFill>
                            <a:schemeClr val="tx1"/>
                          </a:solidFill>
                          <a:effectLst/>
                        </a:rPr>
                        <a:t>SMALL BALL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</a:tr>
              <a:tr h="4336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 smtClean="0">
                          <a:solidFill>
                            <a:schemeClr val="tx1"/>
                          </a:solidFill>
                          <a:effectLst/>
                        </a:rPr>
                        <a:t>LARGE BALL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</a:tr>
              <a:tr h="4336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 smtClean="0">
                          <a:solidFill>
                            <a:schemeClr val="tx1"/>
                          </a:solidFill>
                          <a:effectLst/>
                        </a:rPr>
                        <a:t>LIGHT CRACK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</a:tr>
              <a:tr h="4336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 smtClean="0">
                          <a:solidFill>
                            <a:schemeClr val="tx1"/>
                          </a:solidFill>
                          <a:effectLst/>
                        </a:rPr>
                        <a:t>HARD CRACK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</a:tr>
              <a:tr h="6402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 smtClean="0">
                          <a:solidFill>
                            <a:schemeClr val="tx1"/>
                          </a:solidFill>
                          <a:effectLst/>
                        </a:rPr>
                        <a:t>EXTRA-HARD CRACK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</a:tr>
              <a:tr h="40088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 smtClean="0">
                          <a:solidFill>
                            <a:schemeClr val="tx1"/>
                          </a:solidFill>
                          <a:effectLst/>
                        </a:rPr>
                        <a:t>LIGHT CARMEL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</a:tr>
              <a:tr h="40088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 smtClean="0">
                          <a:solidFill>
                            <a:schemeClr val="tx1"/>
                          </a:solidFill>
                          <a:effectLst/>
                        </a:rPr>
                        <a:t>MEDIUM CARMEL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</a:tr>
              <a:tr h="4336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 smtClean="0">
                          <a:solidFill>
                            <a:schemeClr val="tx1"/>
                          </a:solidFill>
                          <a:effectLst/>
                        </a:rPr>
                        <a:t>DARK CARMEL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</a:tr>
              <a:tr h="4336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 smtClean="0">
                          <a:solidFill>
                            <a:schemeClr val="tx1"/>
                          </a:solidFill>
                          <a:effectLst/>
                        </a:rPr>
                        <a:t>BLACK JACK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19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39200" cy="639762"/>
          </a:xfrm>
        </p:spPr>
        <p:txBody>
          <a:bodyPr>
            <a:normAutofit fontScale="90000"/>
          </a:bodyPr>
          <a:lstStyle/>
          <a:p>
            <a:r>
              <a:rPr lang="en-SG" sz="3600" b="1" dirty="0" smtClean="0">
                <a:solidFill>
                  <a:srgbClr val="0070C0"/>
                </a:solidFill>
              </a:rPr>
              <a:t>STAGES </a:t>
            </a:r>
            <a:r>
              <a:rPr lang="en-SG" sz="3600" b="1" dirty="0">
                <a:solidFill>
                  <a:srgbClr val="0070C0"/>
                </a:solidFill>
              </a:rPr>
              <a:t>OF CARAMELISATION OF SUCROSE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420984"/>
              </p:ext>
            </p:extLst>
          </p:nvPr>
        </p:nvGraphicFramePr>
        <p:xfrm>
          <a:off x="152399" y="777874"/>
          <a:ext cx="8839202" cy="5272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9447"/>
                <a:gridCol w="2121674"/>
                <a:gridCol w="1175080"/>
                <a:gridCol w="4953001"/>
              </a:tblGrid>
              <a:tr h="75739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dirty="0">
                          <a:effectLst/>
                        </a:rPr>
                        <a:t>STEPS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effectLst/>
                        </a:rPr>
                        <a:t>°C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dirty="0">
                          <a:effectLst/>
                        </a:rPr>
                        <a:t>DESCRIPTION AND APPLICATION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</a:tr>
              <a:tr h="8520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Evaporation of Water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Sugar</a:t>
                      </a:r>
                      <a:r>
                        <a:rPr lang="en-SG" sz="2000" dirty="0">
                          <a:effectLst/>
                        </a:rPr>
                        <a:t> is </a:t>
                      </a: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melted</a:t>
                      </a:r>
                      <a:r>
                        <a:rPr lang="en-SG" sz="2000" dirty="0">
                          <a:effectLst/>
                        </a:rPr>
                        <a:t> and </a:t>
                      </a: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impurities </a:t>
                      </a:r>
                      <a:r>
                        <a:rPr lang="en-SG" sz="2000" dirty="0">
                          <a:effectLst/>
                        </a:rPr>
                        <a:t>rise to the surface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</a:tr>
              <a:tr h="1034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Small Thread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102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No colour</a:t>
                      </a:r>
                      <a:r>
                        <a:rPr lang="en-SG" sz="2000" dirty="0">
                          <a:effectLst/>
                        </a:rPr>
                        <a:t>; </a:t>
                      </a: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soft cooling</a:t>
                      </a:r>
                      <a:r>
                        <a:rPr lang="en-SG" sz="2000" dirty="0">
                          <a:effectLst/>
                        </a:rPr>
                        <a:t>; </a:t>
                      </a: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no flavour </a:t>
                      </a:r>
                      <a:r>
                        <a:rPr lang="en-SG" sz="2000" dirty="0">
                          <a:effectLst/>
                        </a:rPr>
                        <a:t>change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dirty="0">
                          <a:effectLst/>
                        </a:rPr>
                        <a:t>Used in </a:t>
                      </a:r>
                      <a:r>
                        <a:rPr lang="en-SG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Frostings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</a:tr>
              <a:tr h="1034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Large Thread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104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No colour</a:t>
                      </a:r>
                      <a:r>
                        <a:rPr lang="en-SG" sz="2000" dirty="0">
                          <a:effectLst/>
                        </a:rPr>
                        <a:t>; </a:t>
                      </a: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soft cooling</a:t>
                      </a:r>
                      <a:r>
                        <a:rPr lang="en-SG" sz="2000" dirty="0">
                          <a:effectLst/>
                        </a:rPr>
                        <a:t>; </a:t>
                      </a: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no </a:t>
                      </a:r>
                      <a:r>
                        <a:rPr lang="en-SG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flavour </a:t>
                      </a:r>
                      <a:r>
                        <a:rPr lang="en-SG" sz="2000" dirty="0" smtClean="0">
                          <a:effectLst/>
                        </a:rPr>
                        <a:t>change</a:t>
                      </a:r>
                      <a:r>
                        <a:rPr lang="en-SG" sz="2000" dirty="0">
                          <a:effectLst/>
                        </a:rPr>
                        <a:t>.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dirty="0">
                          <a:effectLst/>
                        </a:rPr>
                        <a:t>Used in </a:t>
                      </a:r>
                      <a:r>
                        <a:rPr lang="en-SG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Preserves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</a:tr>
              <a:tr h="15796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Small Ball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110 - 115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No colour</a:t>
                      </a:r>
                      <a:r>
                        <a:rPr lang="en-SG" sz="2000" dirty="0">
                          <a:effectLst/>
                        </a:rPr>
                        <a:t>; </a:t>
                      </a: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semi-soft cooling</a:t>
                      </a:r>
                      <a:r>
                        <a:rPr lang="en-SG" sz="2000" dirty="0">
                          <a:effectLst/>
                        </a:rPr>
                        <a:t>; </a:t>
                      </a: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no </a:t>
                      </a:r>
                      <a:r>
                        <a:rPr lang="en-SG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flavour </a:t>
                      </a:r>
                      <a:r>
                        <a:rPr lang="en-SG" sz="2000" dirty="0" smtClean="0">
                          <a:effectLst/>
                        </a:rPr>
                        <a:t>change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dirty="0">
                          <a:effectLst/>
                        </a:rPr>
                        <a:t>Used in </a:t>
                      </a:r>
                      <a:r>
                        <a:rPr lang="en-SG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Cream candy </a:t>
                      </a:r>
                      <a:r>
                        <a:rPr lang="en-SG" sz="2000" dirty="0">
                          <a:effectLst/>
                        </a:rPr>
                        <a:t>fillings, </a:t>
                      </a: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Italian </a:t>
                      </a:r>
                      <a:r>
                        <a:rPr lang="en-SG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Meringue</a:t>
                      </a:r>
                      <a:r>
                        <a:rPr lang="en-SG" sz="2000" dirty="0" smtClean="0">
                          <a:effectLst/>
                        </a:rPr>
                        <a:t>, </a:t>
                      </a:r>
                      <a:r>
                        <a:rPr lang="en-SG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Fondant</a:t>
                      </a:r>
                      <a:r>
                        <a:rPr lang="en-SG" sz="2000" dirty="0" smtClean="0">
                          <a:effectLst/>
                        </a:rPr>
                        <a:t>s, </a:t>
                      </a:r>
                      <a:r>
                        <a:rPr lang="en-SG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Fudge</a:t>
                      </a:r>
                      <a:r>
                        <a:rPr lang="en-SG" sz="2000" dirty="0" smtClean="0">
                          <a:effectLst/>
                        </a:rPr>
                        <a:t>, </a:t>
                      </a:r>
                      <a:r>
                        <a:rPr lang="en-SG" sz="2000" dirty="0">
                          <a:effectLst/>
                        </a:rPr>
                        <a:t>and </a:t>
                      </a:r>
                      <a:r>
                        <a:rPr lang="en-SG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Marshmallows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81C7-0E74-4EE7-AE0A-45317844C54E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4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1162"/>
          </a:xfrm>
        </p:spPr>
        <p:txBody>
          <a:bodyPr>
            <a:normAutofit/>
          </a:bodyPr>
          <a:lstStyle/>
          <a:p>
            <a:r>
              <a:rPr lang="en-US" dirty="0"/>
              <a:t>ASSESSMENT CRITERIA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9554"/>
            <a:ext cx="8458200" cy="55067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Mid Term Exam:</a:t>
            </a:r>
            <a:r>
              <a:rPr lang="en-US" dirty="0"/>
              <a:t> 		</a:t>
            </a:r>
            <a:r>
              <a:rPr lang="en-US" dirty="0" smtClean="0"/>
              <a:t>			</a:t>
            </a:r>
            <a:r>
              <a:rPr lang="en-US" b="1" dirty="0" smtClean="0">
                <a:solidFill>
                  <a:srgbClr val="FF0000"/>
                </a:solidFill>
              </a:rPr>
              <a:t>30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Sessional</a:t>
            </a:r>
            <a:r>
              <a:rPr lang="en-US" b="1" dirty="0"/>
              <a:t>:	</a:t>
            </a:r>
            <a:r>
              <a:rPr lang="en-US" dirty="0"/>
              <a:t>			</a:t>
            </a:r>
            <a:r>
              <a:rPr lang="en-US" dirty="0" smtClean="0"/>
              <a:t>		</a:t>
            </a:r>
            <a:r>
              <a:rPr lang="en-US" b="1" dirty="0" smtClean="0">
                <a:solidFill>
                  <a:srgbClr val="FF0000"/>
                </a:solidFill>
              </a:rPr>
              <a:t>20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Assignments /Project </a:t>
            </a:r>
            <a:r>
              <a:rPr lang="en-US" dirty="0"/>
              <a:t>Report </a:t>
            </a:r>
            <a:r>
              <a:rPr lang="en-US" dirty="0" smtClean="0"/>
              <a:t>		(</a:t>
            </a:r>
            <a:r>
              <a:rPr lang="en-US" dirty="0"/>
              <a:t>5)</a:t>
            </a:r>
          </a:p>
          <a:p>
            <a:pPr marL="0" indent="0">
              <a:buNone/>
            </a:pPr>
            <a:r>
              <a:rPr lang="en-US" dirty="0"/>
              <a:t>	Presentation </a:t>
            </a:r>
            <a:r>
              <a:rPr lang="en-US" dirty="0" smtClean="0"/>
              <a:t>				(</a:t>
            </a:r>
            <a:r>
              <a:rPr lang="en-US" dirty="0"/>
              <a:t>5)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Quizzes					(5)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Written </a:t>
            </a:r>
            <a:r>
              <a:rPr lang="en-US" dirty="0"/>
              <a:t>Tests </a:t>
            </a:r>
            <a:r>
              <a:rPr lang="en-US" dirty="0" smtClean="0"/>
              <a:t>				(</a:t>
            </a:r>
            <a:r>
              <a:rPr lang="en-US" dirty="0"/>
              <a:t>5)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Viva-Voce:						</a:t>
            </a:r>
            <a:r>
              <a:rPr lang="en-US" b="1" dirty="0" smtClean="0">
                <a:solidFill>
                  <a:srgbClr val="FF0000"/>
                </a:solidFill>
              </a:rPr>
              <a:t>25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Final </a:t>
            </a:r>
            <a:r>
              <a:rPr lang="en-US" b="1" dirty="0"/>
              <a:t>Term Exam:</a:t>
            </a:r>
            <a:r>
              <a:rPr lang="en-US" dirty="0"/>
              <a:t>		</a:t>
            </a:r>
            <a:r>
              <a:rPr lang="en-US" dirty="0" smtClean="0"/>
              <a:t>			</a:t>
            </a:r>
            <a:r>
              <a:rPr lang="en-US" b="1" dirty="0" smtClean="0">
                <a:solidFill>
                  <a:srgbClr val="FF0000"/>
                </a:solidFill>
              </a:rPr>
              <a:t>25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Total 	Marks:					</a:t>
            </a:r>
            <a:r>
              <a:rPr lang="en-US" b="1" dirty="0" smtClean="0">
                <a:solidFill>
                  <a:srgbClr val="FF0000"/>
                </a:solidFill>
              </a:rPr>
              <a:t>100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832A-64CD-424A-9AEA-C86F1423A5C8}" type="datetime1">
              <a:rPr lang="en-US" smtClean="0"/>
              <a:t>11/6/2020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1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SG" sz="3600" b="1" dirty="0" smtClean="0">
                <a:solidFill>
                  <a:srgbClr val="0070C0"/>
                </a:solidFill>
              </a:rPr>
              <a:t>STAGES </a:t>
            </a:r>
            <a:r>
              <a:rPr lang="en-SG" sz="3600" b="1" dirty="0">
                <a:solidFill>
                  <a:srgbClr val="0070C0"/>
                </a:solidFill>
              </a:rPr>
              <a:t>OF CARAMELISATION OF SUCROSE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942230"/>
              </p:ext>
            </p:extLst>
          </p:nvPr>
        </p:nvGraphicFramePr>
        <p:xfrm>
          <a:off x="228600" y="990600"/>
          <a:ext cx="8762999" cy="5334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4364"/>
                <a:gridCol w="1777836"/>
                <a:gridCol w="1447800"/>
                <a:gridCol w="4952999"/>
              </a:tblGrid>
              <a:tr h="11782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Large Ball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119 - 122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No colour</a:t>
                      </a:r>
                      <a:r>
                        <a:rPr lang="en-SG" sz="2000" dirty="0">
                          <a:effectLst/>
                        </a:rPr>
                        <a:t>; </a:t>
                      </a: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firm cooling</a:t>
                      </a:r>
                      <a:r>
                        <a:rPr lang="en-SG" sz="2000" dirty="0">
                          <a:effectLst/>
                        </a:rPr>
                        <a:t>; </a:t>
                      </a: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no flavour </a:t>
                      </a:r>
                      <a:r>
                        <a:rPr lang="en-SG" sz="2000" dirty="0">
                          <a:effectLst/>
                        </a:rPr>
                        <a:t>change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dirty="0">
                          <a:effectLst/>
                        </a:rPr>
                        <a:t>Used in </a:t>
                      </a: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soft </a:t>
                      </a:r>
                      <a:r>
                        <a:rPr lang="en-SG" sz="2000" dirty="0">
                          <a:effectLst/>
                        </a:rPr>
                        <a:t>caramels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</a:tr>
              <a:tr h="11782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Light Crack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129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No colour</a:t>
                      </a:r>
                      <a:r>
                        <a:rPr lang="en-SG" sz="2000" dirty="0">
                          <a:effectLst/>
                        </a:rPr>
                        <a:t>; </a:t>
                      </a: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firm cooling</a:t>
                      </a:r>
                      <a:r>
                        <a:rPr lang="en-SG" sz="2000" dirty="0">
                          <a:effectLst/>
                        </a:rPr>
                        <a:t>; </a:t>
                      </a: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no flavour </a:t>
                      </a:r>
                      <a:r>
                        <a:rPr lang="en-SG" sz="2000" dirty="0">
                          <a:effectLst/>
                        </a:rPr>
                        <a:t>change 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dirty="0">
                          <a:effectLst/>
                        </a:rPr>
                        <a:t>Used in </a:t>
                      </a: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semi-hard</a:t>
                      </a:r>
                      <a:r>
                        <a:rPr lang="en-SG" sz="2000" dirty="0">
                          <a:effectLst/>
                        </a:rPr>
                        <a:t> candies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</a:tr>
              <a:tr h="11782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Hard Crack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165 - 166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No colour</a:t>
                      </a:r>
                      <a:r>
                        <a:rPr lang="en-SG" sz="2000" dirty="0">
                          <a:effectLst/>
                        </a:rPr>
                        <a:t>; </a:t>
                      </a: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hard cooling</a:t>
                      </a:r>
                      <a:r>
                        <a:rPr lang="en-SG" sz="2000" dirty="0">
                          <a:effectLst/>
                        </a:rPr>
                        <a:t>; </a:t>
                      </a: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no flavour </a:t>
                      </a:r>
                      <a:r>
                        <a:rPr lang="en-SG" sz="2000" dirty="0">
                          <a:effectLst/>
                        </a:rPr>
                        <a:t>change 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dirty="0">
                          <a:effectLst/>
                        </a:rPr>
                        <a:t>Used in </a:t>
                      </a: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butterscotch</a:t>
                      </a:r>
                      <a:r>
                        <a:rPr lang="en-SG" sz="2000" dirty="0">
                          <a:effectLst/>
                        </a:rPr>
                        <a:t> and </a:t>
                      </a: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hard candies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</a:tr>
              <a:tr h="17993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Extra-Hard Crack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168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Slight colour</a:t>
                      </a:r>
                      <a:r>
                        <a:rPr lang="en-SG" sz="2000" dirty="0">
                          <a:effectLst/>
                        </a:rPr>
                        <a:t>; </a:t>
                      </a: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shatters</a:t>
                      </a:r>
                      <a:r>
                        <a:rPr lang="en-SG" sz="2000" dirty="0">
                          <a:effectLst/>
                        </a:rPr>
                        <a:t> like glass during cooling; </a:t>
                      </a: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no flavour </a:t>
                      </a:r>
                      <a:r>
                        <a:rPr lang="en-SG" sz="2000" dirty="0">
                          <a:effectLst/>
                        </a:rPr>
                        <a:t>change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dirty="0">
                          <a:effectLst/>
                        </a:rPr>
                        <a:t>Used in </a:t>
                      </a: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hard candies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978-60CE-4D00-94B0-783488F26C1F}" type="datetime1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1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SG" sz="3600" b="1" dirty="0" smtClean="0">
                <a:solidFill>
                  <a:srgbClr val="0070C0"/>
                </a:solidFill>
              </a:rPr>
              <a:t>STAGES </a:t>
            </a:r>
            <a:r>
              <a:rPr lang="en-SG" sz="3600" b="1" dirty="0">
                <a:solidFill>
                  <a:srgbClr val="0070C0"/>
                </a:solidFill>
              </a:rPr>
              <a:t>OF CARAMELISATION OF SUCROSE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938023"/>
              </p:ext>
            </p:extLst>
          </p:nvPr>
        </p:nvGraphicFramePr>
        <p:xfrm>
          <a:off x="152399" y="990599"/>
          <a:ext cx="8839202" cy="53450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9447"/>
                <a:gridCol w="2121674"/>
                <a:gridCol w="1403680"/>
                <a:gridCol w="4724401"/>
              </a:tblGrid>
              <a:tr h="856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dirty="0">
                          <a:effectLst/>
                        </a:rPr>
                        <a:t>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Light Carmel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180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dirty="0">
                          <a:effectLst/>
                        </a:rPr>
                        <a:t>Pale amber to golden brown; rich flavour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</a:tr>
              <a:tr h="856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>
                          <a:effectLst/>
                        </a:rPr>
                        <a:t>10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Medium Carmel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180 - 188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Golden brown </a:t>
                      </a:r>
                      <a:r>
                        <a:rPr lang="en-SG" sz="2000" dirty="0">
                          <a:effectLst/>
                        </a:rPr>
                        <a:t>to </a:t>
                      </a: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chestnut brown</a:t>
                      </a:r>
                      <a:r>
                        <a:rPr lang="en-SG" sz="2000" dirty="0">
                          <a:effectLst/>
                        </a:rPr>
                        <a:t>; </a:t>
                      </a: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rich flavour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</a:tr>
              <a:tr h="18108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>
                          <a:effectLst/>
                        </a:rPr>
                        <a:t>11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Dark Carmel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188 - 204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Very dark </a:t>
                      </a:r>
                      <a:r>
                        <a:rPr lang="en-SG" sz="2000" b="0" dirty="0" smtClean="0">
                          <a:solidFill>
                            <a:schemeClr val="tx1"/>
                          </a:solidFill>
                          <a:effectLst/>
                        </a:rPr>
                        <a:t>and</a:t>
                      </a:r>
                      <a:r>
                        <a:rPr lang="en-SG" sz="20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SG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bitter</a:t>
                      </a:r>
                      <a:r>
                        <a:rPr lang="en-SG" sz="2000" dirty="0">
                          <a:effectLst/>
                        </a:rPr>
                        <a:t>; </a:t>
                      </a: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smells burned</a:t>
                      </a:r>
                      <a:r>
                        <a:rPr lang="en-SG" sz="2000" dirty="0">
                          <a:effectLst/>
                        </a:rPr>
                        <a:t>. 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dirty="0">
                          <a:effectLst/>
                        </a:rPr>
                        <a:t>Used for </a:t>
                      </a: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colouring</a:t>
                      </a:r>
                      <a:r>
                        <a:rPr lang="en-SG" sz="2000" dirty="0">
                          <a:effectLst/>
                        </a:rPr>
                        <a:t>, but </a:t>
                      </a: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lack </a:t>
                      </a:r>
                      <a:r>
                        <a:rPr lang="en-SG" sz="2000" dirty="0">
                          <a:effectLst/>
                        </a:rPr>
                        <a:t>of appropriate </a:t>
                      </a:r>
                      <a:r>
                        <a:rPr lang="en-SG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sweetness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</a:tr>
              <a:tr h="18108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>
                          <a:effectLst/>
                        </a:rPr>
                        <a:t>12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Black Jack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210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dirty="0">
                          <a:effectLst/>
                        </a:rPr>
                        <a:t>Also known as "</a:t>
                      </a: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monkey's blood</a:t>
                      </a:r>
                      <a:r>
                        <a:rPr lang="en-SG" sz="2000" dirty="0">
                          <a:effectLst/>
                        </a:rPr>
                        <a:t>." At this point, the sugar begins to </a:t>
                      </a: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breaks down </a:t>
                      </a:r>
                      <a:r>
                        <a:rPr lang="en-SG" sz="2000" dirty="0">
                          <a:effectLst/>
                        </a:rPr>
                        <a:t>to </a:t>
                      </a: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pure carbon</a:t>
                      </a:r>
                      <a:r>
                        <a:rPr lang="en-SG" sz="2000" dirty="0">
                          <a:effectLst/>
                        </a:rPr>
                        <a:t>. </a:t>
                      </a: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Burning flavour</a:t>
                      </a:r>
                      <a:r>
                        <a:rPr lang="en-SG" sz="2000" dirty="0">
                          <a:effectLst/>
                        </a:rPr>
                        <a:t>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4309-490D-4AFF-A1AC-B739E0897386}" type="datetime1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533400"/>
          </a:xfrm>
        </p:spPr>
        <p:txBody>
          <a:bodyPr>
            <a:normAutofit fontScale="90000"/>
          </a:bodyPr>
          <a:lstStyle/>
          <a:p>
            <a:r>
              <a:rPr lang="en-SG" sz="3600" b="1" dirty="0">
                <a:solidFill>
                  <a:srgbClr val="0070C0"/>
                </a:solidFill>
              </a:rPr>
              <a:t>STAGE OF </a:t>
            </a:r>
            <a:r>
              <a:rPr lang="en-SG" sz="3600" b="1" dirty="0" smtClean="0">
                <a:solidFill>
                  <a:srgbClr val="0070C0"/>
                </a:solidFill>
              </a:rPr>
              <a:t>CARAMELISATION </a:t>
            </a:r>
            <a:r>
              <a:rPr lang="en-SG" sz="3600" b="1" dirty="0">
                <a:solidFill>
                  <a:srgbClr val="0070C0"/>
                </a:solidFill>
              </a:rPr>
              <a:t>OF SUCROSE</a:t>
            </a:r>
            <a:endParaRPr lang="en-US" sz="3600" dirty="0">
              <a:solidFill>
                <a:srgbClr val="0070C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264400"/>
              </p:ext>
            </p:extLst>
          </p:nvPr>
        </p:nvGraphicFramePr>
        <p:xfrm>
          <a:off x="1" y="625387"/>
          <a:ext cx="9144000" cy="6095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772"/>
                <a:gridCol w="2194835"/>
                <a:gridCol w="975292"/>
                <a:gridCol w="5364101"/>
              </a:tblGrid>
              <a:tr h="30425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</a:rPr>
                        <a:t>STEPS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</a:rPr>
                        <a:t>° C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</a:rPr>
                        <a:t>DESCRIPTION AND APPLICATION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22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9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</a:rPr>
                        <a:t>Evaporation of Water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b="1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</a:rPr>
                        <a:t>Sugar is melted and impurities rise to the surface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51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9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</a:rPr>
                        <a:t>Small Thread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b="1" dirty="0">
                          <a:solidFill>
                            <a:srgbClr val="FF0000"/>
                          </a:solidFill>
                          <a:effectLst/>
                        </a:rPr>
                        <a:t>102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</a:rPr>
                        <a:t>No colour; soft cooling; no flavour change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</a:rPr>
                        <a:t>Used in frostings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51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900">
                          <a:effectLst/>
                        </a:rPr>
                        <a:t>3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</a:rPr>
                        <a:t>Large Thread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b="1" dirty="0">
                          <a:solidFill>
                            <a:srgbClr val="FF0000"/>
                          </a:solidFill>
                          <a:effectLst/>
                        </a:rPr>
                        <a:t>104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</a:rPr>
                        <a:t>No colour; soft cooling; no flavour change.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</a:rPr>
                        <a:t>Used in preserves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57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900">
                          <a:effectLst/>
                        </a:rPr>
                        <a:t>4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</a:rPr>
                        <a:t>Small Ball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b="1" dirty="0">
                          <a:solidFill>
                            <a:srgbClr val="FF0000"/>
                          </a:solidFill>
                          <a:effectLst/>
                        </a:rPr>
                        <a:t>110 - 115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</a:rPr>
                        <a:t>No colour; semi-soft cooling; no flavour change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</a:rPr>
                        <a:t>Used in cream candy fillings, Italian meringue, fondants, fudge, and marshmallows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51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900">
                          <a:effectLst/>
                        </a:rPr>
                        <a:t>5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</a:rPr>
                        <a:t>Large Ball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b="1" dirty="0">
                          <a:solidFill>
                            <a:srgbClr val="FF0000"/>
                          </a:solidFill>
                          <a:effectLst/>
                        </a:rPr>
                        <a:t>119 - 122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</a:rPr>
                        <a:t>No colour; firm cooling; no flavour change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</a:rPr>
                        <a:t>Used in soft caramels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51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900">
                          <a:effectLst/>
                        </a:rPr>
                        <a:t>6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</a:rPr>
                        <a:t>Light Crack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b="1" dirty="0">
                          <a:solidFill>
                            <a:srgbClr val="FF0000"/>
                          </a:solidFill>
                          <a:effectLst/>
                        </a:rPr>
                        <a:t>129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</a:rPr>
                        <a:t>No colour; firm cooling; no flavour change 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</a:rPr>
                        <a:t>Used in semi-hard candies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51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900">
                          <a:effectLst/>
                        </a:rPr>
                        <a:t>7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</a:rPr>
                        <a:t>Hard Crack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b="1" dirty="0">
                          <a:solidFill>
                            <a:srgbClr val="FF0000"/>
                          </a:solidFill>
                          <a:effectLst/>
                        </a:rPr>
                        <a:t>165 - 166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</a:rPr>
                        <a:t>No colour; hard cooling; no flavour change 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</a:rPr>
                        <a:t>Used in butterscotch and hard candies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57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900">
                          <a:effectLst/>
                        </a:rPr>
                        <a:t>8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</a:rPr>
                        <a:t>Extra-hard Crack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b="1" dirty="0">
                          <a:solidFill>
                            <a:srgbClr val="FF0000"/>
                          </a:solidFill>
                          <a:effectLst/>
                        </a:rPr>
                        <a:t>168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</a:rPr>
                        <a:t>Slight colour; shatters like glass during cooling; no flavour change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</a:rPr>
                        <a:t>Used in hard candies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25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900">
                          <a:effectLst/>
                        </a:rPr>
                        <a:t>9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</a:rPr>
                        <a:t>Light Carmel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b="1" dirty="0">
                          <a:solidFill>
                            <a:srgbClr val="FF0000"/>
                          </a:solidFill>
                          <a:effectLst/>
                        </a:rPr>
                        <a:t>180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</a:rPr>
                        <a:t>Pale amber to golden brown; rich flavour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25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900">
                          <a:effectLst/>
                        </a:rPr>
                        <a:t>10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</a:rPr>
                        <a:t>Medium Carmel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b="1" dirty="0">
                          <a:solidFill>
                            <a:srgbClr val="FF0000"/>
                          </a:solidFill>
                          <a:effectLst/>
                        </a:rPr>
                        <a:t>180 - 188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</a:rPr>
                        <a:t>Golden brown to chestnut brown; rich flavour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51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900">
                          <a:effectLst/>
                        </a:rPr>
                        <a:t>11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</a:rPr>
                        <a:t>Dark Carmel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b="1" dirty="0">
                          <a:solidFill>
                            <a:srgbClr val="FF0000"/>
                          </a:solidFill>
                          <a:effectLst/>
                        </a:rPr>
                        <a:t>188 - 204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</a:rPr>
                        <a:t>Very dark and bitter; smells burned. 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</a:rPr>
                        <a:t>Used for colouring, but lack of appropriate sweetness;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51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900">
                          <a:effectLst/>
                        </a:rPr>
                        <a:t>12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</a:rPr>
                        <a:t>Black Jack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b="1" dirty="0">
                          <a:solidFill>
                            <a:srgbClr val="FF0000"/>
                          </a:solidFill>
                          <a:effectLst/>
                        </a:rPr>
                        <a:t>210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200" dirty="0">
                          <a:effectLst/>
                        </a:rPr>
                        <a:t>Also known as "monkey's blood." At this point, the sugar begins to breaks down to pure carbon. Burning flavour.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A4B5-12CB-4D91-B7CC-7B5B47F72447}" type="datetime1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0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A965-7F98-4AAA-9426-F9D0BE627CE6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8600" y="457200"/>
          <a:ext cx="86868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Presentation" r:id="rId3" imgW="4570378" imgH="3427437" progId="PowerPoint.Show.12">
                  <p:embed/>
                </p:oleObj>
              </mc:Choice>
              <mc:Fallback>
                <p:oleObj name="Presentation" r:id="rId3" imgW="4570378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457200"/>
                        <a:ext cx="8686800" cy="563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278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066800"/>
            <a:ext cx="8686800" cy="4876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SG" b="1" dirty="0">
                <a:solidFill>
                  <a:srgbClr val="0070C0"/>
                </a:solidFill>
              </a:rPr>
              <a:t>CARAMEL </a:t>
            </a:r>
            <a:r>
              <a:rPr lang="en-SG" b="1" dirty="0" smtClean="0">
                <a:solidFill>
                  <a:srgbClr val="0070C0"/>
                </a:solidFill>
              </a:rPr>
              <a:t>COLORS</a:t>
            </a:r>
          </a:p>
          <a:p>
            <a:pPr>
              <a:lnSpc>
                <a:spcPct val="150000"/>
              </a:lnSpc>
            </a:pPr>
            <a:r>
              <a:rPr lang="en-SG" b="1" dirty="0">
                <a:solidFill>
                  <a:srgbClr val="0070C0"/>
                </a:solidFill>
              </a:rPr>
              <a:t>CARAMEL </a:t>
            </a:r>
            <a:r>
              <a:rPr lang="en-SG" b="1" dirty="0" smtClean="0">
                <a:solidFill>
                  <a:srgbClr val="0070C0"/>
                </a:solidFill>
              </a:rPr>
              <a:t>FLAVORS</a:t>
            </a:r>
            <a:endParaRPr lang="en-US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096000" cy="365125"/>
          </a:xfrm>
        </p:spPr>
        <p:txBody>
          <a:bodyPr/>
          <a:lstStyle/>
          <a:p>
            <a:r>
              <a:rPr lang="en-US" smtClean="0"/>
              <a:t>FST-311. V (SS+R) - Dr. Shahid Mahmood Rana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F7679-AA61-4472-AB55-66D3A749AC83}" type="datetime1">
              <a:rPr lang="en-US" smtClean="0"/>
              <a:t>11/6/2020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228600"/>
            <a:ext cx="8839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FST-311. L # </a:t>
            </a:r>
            <a:r>
              <a:rPr lang="en-US" sz="3600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8: </a:t>
            </a:r>
            <a:r>
              <a:rPr lang="en-SG" sz="3600" b="1" dirty="0" smtClean="0">
                <a:solidFill>
                  <a:srgbClr val="00B0F0"/>
                </a:solidFill>
                <a:latin typeface="+mj-lt"/>
              </a:rPr>
              <a:t>CARAMELISATION - PRODUCE</a:t>
            </a:r>
            <a:endParaRPr lang="en-US" sz="3600" b="1" dirty="0">
              <a:solidFill>
                <a:srgbClr val="00B0F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4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SG" sz="4000" b="1" dirty="0">
                <a:solidFill>
                  <a:srgbClr val="0070C0"/>
                </a:solidFill>
              </a:rPr>
              <a:t>CARAMEL </a:t>
            </a:r>
            <a:r>
              <a:rPr lang="en-SG" sz="4000" b="1" dirty="0" smtClean="0">
                <a:solidFill>
                  <a:srgbClr val="0070C0"/>
                </a:solidFill>
              </a:rPr>
              <a:t>COLORS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SG" b="1" dirty="0">
                <a:solidFill>
                  <a:srgbClr val="FF0000"/>
                </a:solidFill>
              </a:rPr>
              <a:t>Caramels </a:t>
            </a:r>
            <a:r>
              <a:rPr lang="en-SG" dirty="0"/>
              <a:t>are complex mixture of various </a:t>
            </a:r>
            <a:r>
              <a:rPr lang="en-SG" dirty="0">
                <a:solidFill>
                  <a:srgbClr val="FF0000"/>
                </a:solidFill>
              </a:rPr>
              <a:t>high molecular </a:t>
            </a:r>
            <a:r>
              <a:rPr lang="en-SG" dirty="0"/>
              <a:t>weight components</a:t>
            </a:r>
          </a:p>
          <a:p>
            <a:pPr lvl="0" algn="just"/>
            <a:r>
              <a:rPr lang="en-SG" sz="3300" dirty="0" smtClean="0"/>
              <a:t>The </a:t>
            </a:r>
            <a:r>
              <a:rPr lang="en-SG" sz="3300" b="1" dirty="0" smtClean="0">
                <a:solidFill>
                  <a:srgbClr val="FF0000"/>
                </a:solidFill>
              </a:rPr>
              <a:t>Highest Rate</a:t>
            </a:r>
            <a:r>
              <a:rPr lang="en-SG" sz="3300" dirty="0" smtClean="0">
                <a:solidFill>
                  <a:srgbClr val="FF0000"/>
                </a:solidFill>
              </a:rPr>
              <a:t> </a:t>
            </a:r>
            <a:r>
              <a:rPr lang="en-SG" sz="3300" dirty="0" smtClean="0"/>
              <a:t>of </a:t>
            </a:r>
            <a:r>
              <a:rPr lang="en-SG" sz="3300" dirty="0"/>
              <a:t>the colour development is caused by </a:t>
            </a:r>
            <a:r>
              <a:rPr lang="en-SG" sz="3300" b="1" dirty="0" smtClean="0">
                <a:solidFill>
                  <a:srgbClr val="FF0000"/>
                </a:solidFill>
              </a:rPr>
              <a:t>Fructose</a:t>
            </a:r>
            <a:r>
              <a:rPr lang="en-SG" sz="3300" dirty="0" smtClean="0"/>
              <a:t> as </a:t>
            </a:r>
            <a:r>
              <a:rPr lang="en-SG" sz="3300" dirty="0" smtClean="0">
                <a:solidFill>
                  <a:srgbClr val="FF0000"/>
                </a:solidFill>
              </a:rPr>
              <a:t>Caramelisation</a:t>
            </a:r>
            <a:r>
              <a:rPr lang="en-SG" sz="3300" dirty="0" smtClean="0"/>
              <a:t> </a:t>
            </a:r>
            <a:r>
              <a:rPr lang="en-SG" sz="3300" dirty="0"/>
              <a:t>of fructose starts at lower </a:t>
            </a:r>
            <a:r>
              <a:rPr lang="en-SG" sz="3300" dirty="0" smtClean="0"/>
              <a:t>temperature</a:t>
            </a:r>
            <a:endParaRPr lang="en-US" sz="3300" dirty="0"/>
          </a:p>
          <a:p>
            <a:pPr lvl="0" algn="just"/>
            <a:r>
              <a:rPr lang="en-SG" b="1" dirty="0">
                <a:solidFill>
                  <a:srgbClr val="0070C0"/>
                </a:solidFill>
              </a:rPr>
              <a:t>Baked</a:t>
            </a:r>
            <a:r>
              <a:rPr lang="en-SG" dirty="0"/>
              <a:t> goods made from </a:t>
            </a:r>
            <a:r>
              <a:rPr lang="en-SG" b="1" dirty="0" smtClean="0">
                <a:solidFill>
                  <a:srgbClr val="FF0000"/>
                </a:solidFill>
              </a:rPr>
              <a:t>Honey</a:t>
            </a:r>
            <a:r>
              <a:rPr lang="en-SG" dirty="0" smtClean="0"/>
              <a:t> or</a:t>
            </a:r>
            <a:r>
              <a:rPr lang="en-SG" dirty="0" smtClean="0">
                <a:solidFill>
                  <a:srgbClr val="FF0000"/>
                </a:solidFill>
              </a:rPr>
              <a:t> </a:t>
            </a:r>
            <a:r>
              <a:rPr lang="en-SG" b="1" dirty="0" smtClean="0">
                <a:solidFill>
                  <a:srgbClr val="FF0000"/>
                </a:solidFill>
              </a:rPr>
              <a:t>Fructose</a:t>
            </a:r>
            <a:r>
              <a:rPr lang="en-SG" dirty="0" smtClean="0">
                <a:solidFill>
                  <a:srgbClr val="FF0000"/>
                </a:solidFill>
              </a:rPr>
              <a:t> </a:t>
            </a:r>
            <a:r>
              <a:rPr lang="en-SG" dirty="0" smtClean="0"/>
              <a:t>syrup </a:t>
            </a:r>
            <a:r>
              <a:rPr lang="en-SG" dirty="0"/>
              <a:t>thus is generally a </a:t>
            </a:r>
            <a:r>
              <a:rPr lang="en-SG" b="1" dirty="0" smtClean="0">
                <a:solidFill>
                  <a:srgbClr val="FF0000"/>
                </a:solidFill>
              </a:rPr>
              <a:t>Bit Darker </a:t>
            </a:r>
            <a:r>
              <a:rPr lang="en-SG" dirty="0" smtClean="0"/>
              <a:t>than </a:t>
            </a:r>
            <a:r>
              <a:rPr lang="en-SG" dirty="0"/>
              <a:t>those made </a:t>
            </a:r>
            <a:r>
              <a:rPr lang="en-SG" dirty="0" smtClean="0"/>
              <a:t>with</a:t>
            </a:r>
            <a:r>
              <a:rPr lang="en-SG" b="1" dirty="0" smtClean="0">
                <a:solidFill>
                  <a:srgbClr val="FF0000"/>
                </a:solidFill>
              </a:rPr>
              <a:t> Sugar </a:t>
            </a:r>
            <a:endParaRPr lang="en-US" b="1" dirty="0">
              <a:solidFill>
                <a:srgbClr val="FF0000"/>
              </a:solidFill>
            </a:endParaRPr>
          </a:p>
          <a:p>
            <a:pPr lvl="0" algn="just"/>
            <a:r>
              <a:rPr lang="en-SG" dirty="0"/>
              <a:t>During </a:t>
            </a:r>
            <a:r>
              <a:rPr lang="en-SG" dirty="0" smtClean="0"/>
              <a:t>Caramelisation </a:t>
            </a:r>
            <a:r>
              <a:rPr lang="en-SG" dirty="0"/>
              <a:t>several </a:t>
            </a:r>
            <a:r>
              <a:rPr lang="en-SG" b="1" dirty="0" smtClean="0">
                <a:solidFill>
                  <a:srgbClr val="FF0000"/>
                </a:solidFill>
              </a:rPr>
              <a:t>Color</a:t>
            </a:r>
            <a:r>
              <a:rPr lang="en-SG" dirty="0" smtClean="0"/>
              <a:t> components </a:t>
            </a:r>
            <a:r>
              <a:rPr lang="en-SG" dirty="0"/>
              <a:t>as well as </a:t>
            </a:r>
            <a:r>
              <a:rPr lang="en-SG" b="1" dirty="0" smtClean="0">
                <a:solidFill>
                  <a:srgbClr val="FF0000"/>
                </a:solidFill>
              </a:rPr>
              <a:t>Polymeric Caramels</a:t>
            </a:r>
            <a:r>
              <a:rPr lang="en-SG" dirty="0" smtClean="0">
                <a:solidFill>
                  <a:srgbClr val="FF0000"/>
                </a:solidFill>
              </a:rPr>
              <a:t> </a:t>
            </a:r>
            <a:r>
              <a:rPr lang="en-SG" dirty="0" smtClean="0"/>
              <a:t>are produced</a:t>
            </a:r>
          </a:p>
          <a:p>
            <a:pPr marL="0" lvl="0" indent="0">
              <a:buNone/>
            </a:pPr>
            <a:r>
              <a:rPr lang="en-SG" dirty="0" smtClean="0"/>
              <a:t>They </a:t>
            </a:r>
            <a:r>
              <a:rPr lang="en-SG" dirty="0"/>
              <a:t>can be classified into three groups: </a:t>
            </a:r>
            <a:endParaRPr lang="en-US" dirty="0"/>
          </a:p>
          <a:p>
            <a:pPr lvl="0"/>
            <a:r>
              <a:rPr lang="en-SG" b="1" dirty="0">
                <a:solidFill>
                  <a:srgbClr val="FF0000"/>
                </a:solidFill>
              </a:rPr>
              <a:t>Caramelans</a:t>
            </a:r>
            <a:r>
              <a:rPr lang="en-SG" dirty="0"/>
              <a:t> </a:t>
            </a:r>
            <a:r>
              <a:rPr lang="en-SG" dirty="0" smtClean="0"/>
              <a:t>		(</a:t>
            </a:r>
            <a:r>
              <a:rPr lang="en-SG" b="1" dirty="0">
                <a:solidFill>
                  <a:srgbClr val="0070C0"/>
                </a:solidFill>
              </a:rPr>
              <a:t>C</a:t>
            </a:r>
            <a:r>
              <a:rPr lang="en-SG" b="1" baseline="-25000" dirty="0">
                <a:solidFill>
                  <a:srgbClr val="0070C0"/>
                </a:solidFill>
              </a:rPr>
              <a:t>24</a:t>
            </a:r>
            <a:r>
              <a:rPr lang="en-SG" b="1" dirty="0">
                <a:solidFill>
                  <a:srgbClr val="0070C0"/>
                </a:solidFill>
              </a:rPr>
              <a:t>H</a:t>
            </a:r>
            <a:r>
              <a:rPr lang="en-SG" b="1" baseline="-25000" dirty="0">
                <a:solidFill>
                  <a:srgbClr val="0070C0"/>
                </a:solidFill>
              </a:rPr>
              <a:t>36</a:t>
            </a:r>
            <a:r>
              <a:rPr lang="en-SG" b="1" dirty="0">
                <a:solidFill>
                  <a:srgbClr val="0070C0"/>
                </a:solidFill>
              </a:rPr>
              <a:t>O</a:t>
            </a:r>
            <a:r>
              <a:rPr lang="en-SG" b="1" baseline="-25000" dirty="0">
                <a:solidFill>
                  <a:srgbClr val="0070C0"/>
                </a:solidFill>
              </a:rPr>
              <a:t>18</a:t>
            </a:r>
            <a:r>
              <a:rPr lang="en-SG" dirty="0"/>
              <a:t>) </a:t>
            </a:r>
            <a:endParaRPr lang="en-US" dirty="0"/>
          </a:p>
          <a:p>
            <a:pPr lvl="0"/>
            <a:r>
              <a:rPr lang="en-SG" b="1" dirty="0">
                <a:solidFill>
                  <a:srgbClr val="FF0000"/>
                </a:solidFill>
              </a:rPr>
              <a:t>Caramelens</a:t>
            </a:r>
            <a:r>
              <a:rPr lang="en-SG" dirty="0"/>
              <a:t> </a:t>
            </a:r>
            <a:r>
              <a:rPr lang="en-SG" dirty="0" smtClean="0"/>
              <a:t>		(</a:t>
            </a:r>
            <a:r>
              <a:rPr lang="en-SG" b="1" dirty="0">
                <a:solidFill>
                  <a:srgbClr val="0070C0"/>
                </a:solidFill>
              </a:rPr>
              <a:t>C</a:t>
            </a:r>
            <a:r>
              <a:rPr lang="en-SG" b="1" baseline="-25000" dirty="0">
                <a:solidFill>
                  <a:srgbClr val="0070C0"/>
                </a:solidFill>
              </a:rPr>
              <a:t>36</a:t>
            </a:r>
            <a:r>
              <a:rPr lang="en-SG" b="1" dirty="0">
                <a:solidFill>
                  <a:srgbClr val="0070C0"/>
                </a:solidFill>
              </a:rPr>
              <a:t>H</a:t>
            </a:r>
            <a:r>
              <a:rPr lang="en-SG" b="1" baseline="-25000" dirty="0">
                <a:solidFill>
                  <a:srgbClr val="0070C0"/>
                </a:solidFill>
              </a:rPr>
              <a:t>50</a:t>
            </a:r>
            <a:r>
              <a:rPr lang="en-SG" b="1" dirty="0">
                <a:solidFill>
                  <a:srgbClr val="0070C0"/>
                </a:solidFill>
              </a:rPr>
              <a:t>O</a:t>
            </a:r>
            <a:r>
              <a:rPr lang="en-SG" b="1" baseline="-25000" dirty="0">
                <a:solidFill>
                  <a:srgbClr val="0070C0"/>
                </a:solidFill>
              </a:rPr>
              <a:t>25</a:t>
            </a:r>
            <a:r>
              <a:rPr lang="en-SG" dirty="0"/>
              <a:t>) </a:t>
            </a:r>
            <a:endParaRPr lang="en-US" dirty="0"/>
          </a:p>
          <a:p>
            <a:pPr lvl="0"/>
            <a:r>
              <a:rPr lang="en-SG" b="1" dirty="0">
                <a:solidFill>
                  <a:srgbClr val="FF0000"/>
                </a:solidFill>
              </a:rPr>
              <a:t>Caramelins </a:t>
            </a:r>
            <a:r>
              <a:rPr lang="en-SG" b="1" dirty="0" smtClean="0">
                <a:solidFill>
                  <a:srgbClr val="FF0000"/>
                </a:solidFill>
              </a:rPr>
              <a:t>		</a:t>
            </a:r>
            <a:r>
              <a:rPr lang="en-SG" dirty="0" smtClean="0"/>
              <a:t>(</a:t>
            </a:r>
            <a:r>
              <a:rPr lang="en-SG" b="1" dirty="0">
                <a:solidFill>
                  <a:srgbClr val="0070C0"/>
                </a:solidFill>
              </a:rPr>
              <a:t>C</a:t>
            </a:r>
            <a:r>
              <a:rPr lang="en-SG" b="1" baseline="-25000" dirty="0">
                <a:solidFill>
                  <a:srgbClr val="0070C0"/>
                </a:solidFill>
              </a:rPr>
              <a:t>125</a:t>
            </a:r>
            <a:r>
              <a:rPr lang="en-SG" b="1" dirty="0">
                <a:solidFill>
                  <a:srgbClr val="0070C0"/>
                </a:solidFill>
              </a:rPr>
              <a:t>H</a:t>
            </a:r>
            <a:r>
              <a:rPr lang="en-SG" b="1" baseline="-25000" dirty="0">
                <a:solidFill>
                  <a:srgbClr val="0070C0"/>
                </a:solidFill>
              </a:rPr>
              <a:t>188</a:t>
            </a:r>
            <a:r>
              <a:rPr lang="en-SG" b="1" dirty="0">
                <a:solidFill>
                  <a:srgbClr val="0070C0"/>
                </a:solidFill>
              </a:rPr>
              <a:t>O</a:t>
            </a:r>
            <a:r>
              <a:rPr lang="en-SG" b="1" baseline="-25000" dirty="0">
                <a:solidFill>
                  <a:srgbClr val="0070C0"/>
                </a:solidFill>
              </a:rPr>
              <a:t>80</a:t>
            </a:r>
            <a:r>
              <a:rPr lang="en-SG" dirty="0"/>
              <a:t>)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6218-C14B-4CBB-A46A-318AF393863A}" type="datetime1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0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SG" sz="4000" b="1" dirty="0">
                <a:solidFill>
                  <a:srgbClr val="0070C0"/>
                </a:solidFill>
              </a:rPr>
              <a:t>CARAMEL </a:t>
            </a:r>
            <a:r>
              <a:rPr lang="en-SG" sz="4000" b="1" dirty="0" smtClean="0">
                <a:solidFill>
                  <a:srgbClr val="0070C0"/>
                </a:solidFill>
              </a:rPr>
              <a:t>COLORS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15000"/>
          </a:xfrm>
        </p:spPr>
        <p:txBody>
          <a:bodyPr>
            <a:noAutofit/>
          </a:bodyPr>
          <a:lstStyle/>
          <a:p>
            <a:pPr lvl="0" algn="just"/>
            <a:r>
              <a:rPr lang="en-SG" sz="2400" dirty="0"/>
              <a:t>These </a:t>
            </a:r>
            <a:r>
              <a:rPr lang="en-SG" sz="2400" b="1" dirty="0" smtClean="0">
                <a:solidFill>
                  <a:srgbClr val="FF0000"/>
                </a:solidFill>
              </a:rPr>
              <a:t>Polymers</a:t>
            </a:r>
            <a:r>
              <a:rPr lang="en-SG" sz="2400" dirty="0" smtClean="0"/>
              <a:t> are </a:t>
            </a:r>
            <a:r>
              <a:rPr lang="en-SG" sz="2400" dirty="0"/>
              <a:t>often used as </a:t>
            </a:r>
            <a:r>
              <a:rPr lang="en-SG" sz="2400" b="1" dirty="0" smtClean="0">
                <a:solidFill>
                  <a:srgbClr val="FF0000"/>
                </a:solidFill>
              </a:rPr>
              <a:t>Colours</a:t>
            </a:r>
            <a:r>
              <a:rPr lang="en-SG" sz="2400" dirty="0" smtClean="0"/>
              <a:t> in </a:t>
            </a:r>
            <a:r>
              <a:rPr lang="en-SG" sz="2400" b="1" dirty="0" smtClean="0">
                <a:solidFill>
                  <a:srgbClr val="FF0000"/>
                </a:solidFill>
              </a:rPr>
              <a:t>Commercial Food Products</a:t>
            </a:r>
            <a:r>
              <a:rPr lang="en-SG" sz="2400" dirty="0" smtClean="0"/>
              <a:t>, </a:t>
            </a:r>
            <a:r>
              <a:rPr lang="en-SG" sz="2400" dirty="0"/>
              <a:t>from </a:t>
            </a:r>
            <a:r>
              <a:rPr lang="en-SG" sz="2400" b="1" dirty="0" smtClean="0"/>
              <a:t>Colas</a:t>
            </a:r>
            <a:r>
              <a:rPr lang="en-SG" sz="2400" dirty="0" smtClean="0"/>
              <a:t> to </a:t>
            </a:r>
            <a:r>
              <a:rPr lang="en-SG" sz="2400" b="1" dirty="0" smtClean="0"/>
              <a:t>Soy sauce</a:t>
            </a:r>
            <a:r>
              <a:rPr lang="en-SG" sz="2400" dirty="0"/>
              <a:t>, </a:t>
            </a:r>
            <a:r>
              <a:rPr lang="en-SG" sz="2400" b="1" dirty="0" smtClean="0"/>
              <a:t>Confectionary </a:t>
            </a:r>
            <a:r>
              <a:rPr lang="en-SG" sz="2400" dirty="0" smtClean="0"/>
              <a:t>and</a:t>
            </a:r>
            <a:r>
              <a:rPr lang="en-SG" sz="2400" b="1" dirty="0" smtClean="0"/>
              <a:t> Ice-cream</a:t>
            </a:r>
            <a:r>
              <a:rPr lang="en-SG" sz="2400" dirty="0" smtClean="0"/>
              <a:t>. </a:t>
            </a:r>
            <a:r>
              <a:rPr lang="en-SG" sz="2400" dirty="0"/>
              <a:t>They are labelled as </a:t>
            </a:r>
            <a:r>
              <a:rPr lang="en-SG" sz="2400" b="1" u="sng" dirty="0">
                <a:hlinkClick r:id="rId2"/>
              </a:rPr>
              <a:t>E150</a:t>
            </a:r>
            <a:endParaRPr lang="en-US" sz="2400" dirty="0"/>
          </a:p>
          <a:p>
            <a:pPr lvl="0" algn="just"/>
            <a:r>
              <a:rPr lang="en-SG" sz="2400" b="1" dirty="0">
                <a:solidFill>
                  <a:srgbClr val="FF0000"/>
                </a:solidFill>
              </a:rPr>
              <a:t>Commercial </a:t>
            </a:r>
            <a:r>
              <a:rPr lang="en-SG" sz="2400" b="1" dirty="0" smtClean="0">
                <a:solidFill>
                  <a:srgbClr val="FF0000"/>
                </a:solidFill>
              </a:rPr>
              <a:t>Caramels</a:t>
            </a:r>
            <a:r>
              <a:rPr lang="en-SG" sz="2400" dirty="0" smtClean="0">
                <a:solidFill>
                  <a:srgbClr val="FF0000"/>
                </a:solidFill>
              </a:rPr>
              <a:t> </a:t>
            </a:r>
            <a:r>
              <a:rPr lang="en-SG" sz="2400" dirty="0" smtClean="0"/>
              <a:t>are </a:t>
            </a:r>
            <a:r>
              <a:rPr lang="en-SG" sz="2400" dirty="0"/>
              <a:t>produced directly by </a:t>
            </a:r>
            <a:r>
              <a:rPr lang="en-SG" sz="2400" b="1" dirty="0" smtClean="0">
                <a:solidFill>
                  <a:srgbClr val="0070C0"/>
                </a:solidFill>
              </a:rPr>
              <a:t>Heating</a:t>
            </a:r>
            <a:r>
              <a:rPr lang="en-SG" sz="2400" dirty="0" smtClean="0"/>
              <a:t> </a:t>
            </a:r>
            <a:r>
              <a:rPr lang="en-SG" sz="2400" b="1" dirty="0" smtClean="0">
                <a:solidFill>
                  <a:srgbClr val="FF0000"/>
                </a:solidFill>
              </a:rPr>
              <a:t>Sugar</a:t>
            </a:r>
            <a:r>
              <a:rPr lang="en-SG" sz="2400" dirty="0" smtClean="0"/>
              <a:t>, </a:t>
            </a:r>
            <a:r>
              <a:rPr lang="en-SG" sz="2400" dirty="0"/>
              <a:t>or by </a:t>
            </a:r>
            <a:r>
              <a:rPr lang="en-SG" sz="2400" b="1" dirty="0" smtClean="0">
                <a:solidFill>
                  <a:srgbClr val="0070C0"/>
                </a:solidFill>
              </a:rPr>
              <a:t>Heating Sugar </a:t>
            </a:r>
            <a:r>
              <a:rPr lang="en-SG" sz="2400" dirty="0" smtClean="0"/>
              <a:t>in </a:t>
            </a:r>
            <a:r>
              <a:rPr lang="en-SG" sz="2400" dirty="0"/>
              <a:t>the presence of </a:t>
            </a:r>
            <a:r>
              <a:rPr lang="en-SG" sz="2400" b="1" dirty="0" smtClean="0">
                <a:solidFill>
                  <a:srgbClr val="FF0000"/>
                </a:solidFill>
              </a:rPr>
              <a:t>Co-factors</a:t>
            </a:r>
            <a:r>
              <a:rPr lang="en-SG" sz="2400" dirty="0" smtClean="0"/>
              <a:t>, </a:t>
            </a:r>
            <a:r>
              <a:rPr lang="en-SG" sz="2400" dirty="0"/>
              <a:t>such as </a:t>
            </a:r>
            <a:r>
              <a:rPr lang="en-SG" sz="2400" b="1" dirty="0" smtClean="0">
                <a:solidFill>
                  <a:srgbClr val="FF0000"/>
                </a:solidFill>
              </a:rPr>
              <a:t>Ammonia</a:t>
            </a:r>
            <a:r>
              <a:rPr lang="en-SG" sz="2400" b="1" dirty="0" smtClean="0"/>
              <a:t> </a:t>
            </a:r>
            <a:r>
              <a:rPr lang="en-SG" sz="2400" dirty="0"/>
              <a:t>or</a:t>
            </a:r>
            <a:r>
              <a:rPr lang="en-SG" sz="2400" b="1" dirty="0"/>
              <a:t> </a:t>
            </a:r>
            <a:r>
              <a:rPr lang="en-SG" sz="2400" b="1" dirty="0" smtClean="0">
                <a:solidFill>
                  <a:srgbClr val="FF0000"/>
                </a:solidFill>
              </a:rPr>
              <a:t>Sulphite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SG" sz="2400" i="1" dirty="0" smtClean="0"/>
              <a:t>This </a:t>
            </a:r>
            <a:r>
              <a:rPr lang="en-SG" sz="2400" i="1" dirty="0"/>
              <a:t>results in caramels with </a:t>
            </a:r>
            <a:r>
              <a:rPr lang="en-SG" sz="2400" b="1" i="1" dirty="0" smtClean="0">
                <a:solidFill>
                  <a:srgbClr val="FF0000"/>
                </a:solidFill>
              </a:rPr>
              <a:t>Different Colours</a:t>
            </a:r>
            <a:r>
              <a:rPr lang="en-SG" sz="2400" b="1" i="1" dirty="0" smtClean="0"/>
              <a:t> </a:t>
            </a:r>
            <a:r>
              <a:rPr lang="en-SG" sz="2400" i="1" dirty="0" smtClean="0"/>
              <a:t>or </a:t>
            </a:r>
            <a:r>
              <a:rPr lang="en-SG" sz="2400" b="1" i="1" dirty="0" smtClean="0">
                <a:solidFill>
                  <a:srgbClr val="FF0000"/>
                </a:solidFill>
              </a:rPr>
              <a:t>Charged</a:t>
            </a:r>
            <a:r>
              <a:rPr lang="en-SG" sz="2400" i="1" dirty="0" smtClean="0"/>
              <a:t> </a:t>
            </a:r>
            <a:r>
              <a:rPr lang="en-SG" sz="2400" i="1" dirty="0" smtClean="0">
                <a:solidFill>
                  <a:srgbClr val="FF0000"/>
                </a:solidFill>
              </a:rPr>
              <a:t>Caramels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smtClean="0"/>
              <a:t>which is </a:t>
            </a:r>
            <a:r>
              <a:rPr lang="en-SG" sz="2400" b="1" i="1" dirty="0" smtClean="0">
                <a:solidFill>
                  <a:srgbClr val="FF0000"/>
                </a:solidFill>
              </a:rPr>
              <a:t>IMPORTANT</a:t>
            </a:r>
            <a:r>
              <a:rPr lang="en-SG" sz="2400" i="1" dirty="0" smtClean="0"/>
              <a:t> </a:t>
            </a:r>
            <a:r>
              <a:rPr lang="en-SG" sz="2400" i="1" dirty="0"/>
              <a:t>for the use of </a:t>
            </a:r>
            <a:r>
              <a:rPr lang="en-SG" sz="2400" b="1" i="1" dirty="0">
                <a:solidFill>
                  <a:srgbClr val="0070C0"/>
                </a:solidFill>
              </a:rPr>
              <a:t>different caramels </a:t>
            </a:r>
            <a:r>
              <a:rPr lang="en-SG" sz="2400" i="1" dirty="0"/>
              <a:t>in </a:t>
            </a:r>
            <a:r>
              <a:rPr lang="en-SG" sz="2400" i="1" dirty="0" smtClean="0"/>
              <a:t>foods</a:t>
            </a:r>
            <a:endParaRPr lang="en-US" sz="2400" i="1" dirty="0"/>
          </a:p>
          <a:p>
            <a:pPr lvl="1" algn="just">
              <a:buFont typeface="Wingdings" pitchFamily="2" charset="2"/>
              <a:buChar char="§"/>
            </a:pPr>
            <a:r>
              <a:rPr lang="en-SG" sz="2400" i="1" dirty="0"/>
              <a:t>Caramels used to colour </a:t>
            </a:r>
            <a:r>
              <a:rPr lang="en-SG" sz="2400" b="1" i="1" dirty="0" smtClean="0">
                <a:solidFill>
                  <a:srgbClr val="FF0000"/>
                </a:solidFill>
              </a:rPr>
              <a:t>Soft Drinks</a:t>
            </a:r>
            <a:r>
              <a:rPr lang="en-SG" sz="2400" b="1" i="1" dirty="0" smtClean="0"/>
              <a:t> </a:t>
            </a:r>
            <a:r>
              <a:rPr lang="en-SG" sz="2400" i="1" dirty="0" smtClean="0"/>
              <a:t>should </a:t>
            </a:r>
            <a:r>
              <a:rPr lang="en-SG" sz="2400" i="1" dirty="0"/>
              <a:t>be </a:t>
            </a:r>
            <a:r>
              <a:rPr lang="en-SG" sz="2400" b="1" i="1" dirty="0" smtClean="0">
                <a:solidFill>
                  <a:srgbClr val="FF0000"/>
                </a:solidFill>
              </a:rPr>
              <a:t>Negatively</a:t>
            </a:r>
            <a:r>
              <a:rPr lang="en-SG" sz="2400" b="1" i="1" dirty="0" smtClean="0"/>
              <a:t> </a:t>
            </a:r>
            <a:r>
              <a:rPr lang="en-SG" sz="2400" i="1" dirty="0" smtClean="0"/>
              <a:t>charged</a:t>
            </a:r>
            <a:r>
              <a:rPr lang="en-SG" sz="2400" b="1" i="1" dirty="0" smtClean="0"/>
              <a:t> </a:t>
            </a:r>
            <a:r>
              <a:rPr lang="en-SG" sz="2400" i="1" dirty="0"/>
              <a:t>to prevent reaction with </a:t>
            </a:r>
            <a:r>
              <a:rPr lang="en-SG" sz="2400" b="1" i="1" dirty="0" smtClean="0">
                <a:solidFill>
                  <a:srgbClr val="FF0000"/>
                </a:solidFill>
              </a:rPr>
              <a:t>Phosphates</a:t>
            </a:r>
            <a:r>
              <a:rPr lang="en-SG" sz="2400" i="1" dirty="0" smtClean="0"/>
              <a:t> which </a:t>
            </a:r>
            <a:r>
              <a:rPr lang="en-SG" sz="2400" i="1" dirty="0"/>
              <a:t>causes </a:t>
            </a:r>
            <a:r>
              <a:rPr lang="en-SG" sz="2400" b="1" i="1" dirty="0" smtClean="0">
                <a:solidFill>
                  <a:srgbClr val="FF0000"/>
                </a:solidFill>
              </a:rPr>
              <a:t>Precipitation</a:t>
            </a:r>
            <a:r>
              <a:rPr lang="en-SG" sz="2400" i="1" dirty="0" smtClean="0"/>
              <a:t> and </a:t>
            </a:r>
            <a:r>
              <a:rPr lang="en-SG" sz="2400" i="1" dirty="0"/>
              <a:t>loss of </a:t>
            </a:r>
            <a:r>
              <a:rPr lang="en-SG" sz="2400" i="1" dirty="0" smtClean="0"/>
              <a:t>colour</a:t>
            </a:r>
          </a:p>
          <a:p>
            <a:pPr lvl="1" algn="just">
              <a:buFont typeface="Wingdings" pitchFamily="2" charset="2"/>
              <a:buChar char="§"/>
            </a:pPr>
            <a:r>
              <a:rPr lang="en-SG" sz="2400" i="1" dirty="0" smtClean="0"/>
              <a:t>Caramels used </a:t>
            </a:r>
            <a:r>
              <a:rPr lang="en-SG" sz="2400" i="1" dirty="0"/>
              <a:t>for </a:t>
            </a:r>
            <a:r>
              <a:rPr lang="en-SG" sz="2400" b="1" i="1" dirty="0" smtClean="0">
                <a:solidFill>
                  <a:srgbClr val="FF0000"/>
                </a:solidFill>
              </a:rPr>
              <a:t>Bakery</a:t>
            </a:r>
            <a:r>
              <a:rPr lang="en-SG" sz="2400" i="1" dirty="0" smtClean="0"/>
              <a:t> </a:t>
            </a:r>
            <a:r>
              <a:rPr lang="en-SG" sz="2400" i="1" dirty="0"/>
              <a:t>goods should be </a:t>
            </a:r>
            <a:r>
              <a:rPr lang="en-SG" sz="2400" b="1" i="1" dirty="0" smtClean="0">
                <a:solidFill>
                  <a:srgbClr val="FF0000"/>
                </a:solidFill>
              </a:rPr>
              <a:t>Positively</a:t>
            </a:r>
            <a:r>
              <a:rPr lang="en-SG" sz="2400" i="1" dirty="0" smtClean="0"/>
              <a:t> </a:t>
            </a:r>
            <a:r>
              <a:rPr lang="en-SG" sz="2400" i="1" dirty="0"/>
              <a:t>charged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D8400-69D4-4283-B1AD-E65C61A1A6BF}" type="datetime1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SG" sz="4000" b="1" dirty="0">
                <a:solidFill>
                  <a:srgbClr val="0070C0"/>
                </a:solidFill>
              </a:rPr>
              <a:t>CARAMEL </a:t>
            </a:r>
            <a:r>
              <a:rPr lang="en-SG" sz="4000" b="1" dirty="0" smtClean="0">
                <a:solidFill>
                  <a:srgbClr val="0070C0"/>
                </a:solidFill>
              </a:rPr>
              <a:t>FLAVORS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Autofit/>
          </a:bodyPr>
          <a:lstStyle/>
          <a:p>
            <a:pPr lvl="0" algn="just"/>
            <a:r>
              <a:rPr lang="en-SG" dirty="0" smtClean="0"/>
              <a:t>Caramelisation </a:t>
            </a:r>
            <a:r>
              <a:rPr lang="en-SG" dirty="0"/>
              <a:t>reactions also result in the formation of </a:t>
            </a:r>
            <a:r>
              <a:rPr lang="en-SG" b="1" dirty="0" smtClean="0">
                <a:solidFill>
                  <a:srgbClr val="FF0000"/>
                </a:solidFill>
              </a:rPr>
              <a:t>Flavors</a:t>
            </a:r>
            <a:endParaRPr lang="en-US" sz="2800" dirty="0">
              <a:solidFill>
                <a:srgbClr val="FF0000"/>
              </a:solidFill>
            </a:endParaRPr>
          </a:p>
          <a:p>
            <a:pPr lvl="0" algn="just"/>
            <a:r>
              <a:rPr lang="en-SG" b="1" dirty="0">
                <a:solidFill>
                  <a:srgbClr val="FF0000"/>
                </a:solidFill>
              </a:rPr>
              <a:t>Diacetyl</a:t>
            </a:r>
            <a:r>
              <a:rPr lang="en-SG" dirty="0">
                <a:solidFill>
                  <a:srgbClr val="FF0000"/>
                </a:solidFill>
              </a:rPr>
              <a:t> </a:t>
            </a:r>
            <a:r>
              <a:rPr lang="en-SG" dirty="0"/>
              <a:t>is an important </a:t>
            </a:r>
            <a:r>
              <a:rPr lang="en-SG" dirty="0" smtClean="0"/>
              <a:t>flavor </a:t>
            </a:r>
            <a:r>
              <a:rPr lang="en-SG" dirty="0"/>
              <a:t>compound, produced during </a:t>
            </a:r>
            <a:r>
              <a:rPr lang="en-SG" b="1" dirty="0" smtClean="0">
                <a:solidFill>
                  <a:srgbClr val="0070C0"/>
                </a:solidFill>
              </a:rPr>
              <a:t>first stages </a:t>
            </a:r>
            <a:r>
              <a:rPr lang="en-SG" dirty="0" smtClean="0"/>
              <a:t>of Caramelisation </a:t>
            </a:r>
            <a:endParaRPr lang="en-US" sz="2800" dirty="0"/>
          </a:p>
          <a:p>
            <a:pPr lvl="1" algn="just">
              <a:buFont typeface="Wingdings" pitchFamily="2" charset="2"/>
              <a:buChar char="§"/>
            </a:pPr>
            <a:r>
              <a:rPr lang="en-SG" b="1" i="1" dirty="0">
                <a:solidFill>
                  <a:srgbClr val="FF0000"/>
                </a:solidFill>
              </a:rPr>
              <a:t>Diacetyl</a:t>
            </a:r>
            <a:r>
              <a:rPr lang="en-SG" i="1" dirty="0"/>
              <a:t> is mainly responsible for a </a:t>
            </a:r>
            <a:r>
              <a:rPr lang="en-SG" b="1" i="1" dirty="0" smtClean="0">
                <a:solidFill>
                  <a:srgbClr val="0070C0"/>
                </a:solidFill>
              </a:rPr>
              <a:t>Buttery</a:t>
            </a:r>
            <a:r>
              <a:rPr lang="en-SG" i="1" dirty="0" smtClean="0"/>
              <a:t> or </a:t>
            </a:r>
            <a:r>
              <a:rPr lang="en-SG" b="1" i="1" dirty="0" smtClean="0">
                <a:solidFill>
                  <a:srgbClr val="0070C0"/>
                </a:solidFill>
              </a:rPr>
              <a:t>Butterscotch</a:t>
            </a:r>
            <a:r>
              <a:rPr lang="en-SG" i="1" dirty="0" smtClean="0">
                <a:solidFill>
                  <a:srgbClr val="0070C0"/>
                </a:solidFill>
              </a:rPr>
              <a:t> </a:t>
            </a:r>
            <a:r>
              <a:rPr lang="en-SG" i="1" dirty="0" smtClean="0"/>
              <a:t>flavor</a:t>
            </a:r>
            <a:endParaRPr lang="en-US" sz="2400" i="1" dirty="0"/>
          </a:p>
          <a:p>
            <a:pPr lvl="1" algn="just">
              <a:buFont typeface="Wingdings" pitchFamily="2" charset="2"/>
              <a:buChar char="§"/>
            </a:pPr>
            <a:r>
              <a:rPr lang="en-SG" b="1" i="1" dirty="0">
                <a:solidFill>
                  <a:srgbClr val="FF0000"/>
                </a:solidFill>
              </a:rPr>
              <a:t>Diacetyl</a:t>
            </a:r>
            <a:r>
              <a:rPr lang="en-SG" i="1" dirty="0"/>
              <a:t> is not only produced by </a:t>
            </a:r>
            <a:r>
              <a:rPr lang="en-SG" i="1" dirty="0" smtClean="0"/>
              <a:t>Caramelisation, </a:t>
            </a:r>
            <a:r>
              <a:rPr lang="en-SG" i="1" dirty="0"/>
              <a:t>it can also be produced by </a:t>
            </a:r>
            <a:r>
              <a:rPr lang="en-SG" b="1" i="1" dirty="0" smtClean="0">
                <a:solidFill>
                  <a:srgbClr val="0070C0"/>
                </a:solidFill>
              </a:rPr>
              <a:t>Bacteria</a:t>
            </a:r>
            <a:r>
              <a:rPr lang="en-SG" i="1" dirty="0" smtClean="0"/>
              <a:t> in </a:t>
            </a:r>
            <a:r>
              <a:rPr lang="en-SG" b="1" i="1" dirty="0" smtClean="0">
                <a:solidFill>
                  <a:srgbClr val="0070C0"/>
                </a:solidFill>
              </a:rPr>
              <a:t>Fermented</a:t>
            </a:r>
            <a:r>
              <a:rPr lang="en-SG" i="1" dirty="0" smtClean="0"/>
              <a:t> products</a:t>
            </a:r>
            <a:r>
              <a:rPr lang="en-SG" i="1" dirty="0"/>
              <a:t>, such as </a:t>
            </a:r>
            <a:r>
              <a:rPr lang="en-SG" b="1" i="1" dirty="0" smtClean="0">
                <a:solidFill>
                  <a:srgbClr val="0070C0"/>
                </a:solidFill>
              </a:rPr>
              <a:t>Beer</a:t>
            </a:r>
            <a:r>
              <a:rPr lang="en-SG" b="1" i="1" dirty="0" smtClean="0"/>
              <a:t> </a:t>
            </a:r>
            <a:r>
              <a:rPr lang="en-SG" i="1" dirty="0" smtClean="0"/>
              <a:t>and </a:t>
            </a:r>
            <a:r>
              <a:rPr lang="en-SG" b="1" i="1" dirty="0" smtClean="0">
                <a:solidFill>
                  <a:srgbClr val="0070C0"/>
                </a:solidFill>
              </a:rPr>
              <a:t>Yoghurt</a:t>
            </a:r>
            <a:endParaRPr lang="en-US" sz="2400" i="1" dirty="0">
              <a:solidFill>
                <a:srgbClr val="0070C0"/>
              </a:solidFill>
            </a:endParaRPr>
          </a:p>
          <a:p>
            <a:pPr lvl="0" algn="just"/>
            <a:r>
              <a:rPr lang="en-SG" dirty="0"/>
              <a:t>Besides </a:t>
            </a:r>
            <a:r>
              <a:rPr lang="en-SG" b="1" dirty="0" smtClean="0">
                <a:solidFill>
                  <a:srgbClr val="FF0000"/>
                </a:solidFill>
              </a:rPr>
              <a:t>Diacetyl</a:t>
            </a:r>
            <a:r>
              <a:rPr lang="en-SG" dirty="0" smtClean="0"/>
              <a:t> hundreds </a:t>
            </a:r>
            <a:r>
              <a:rPr lang="en-SG" dirty="0"/>
              <a:t>of other </a:t>
            </a:r>
            <a:r>
              <a:rPr lang="en-SG" dirty="0" smtClean="0"/>
              <a:t>flavor </a:t>
            </a:r>
            <a:r>
              <a:rPr lang="en-SG" dirty="0"/>
              <a:t>compounds are produced for instance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A647-238C-4890-93F0-3C5B9268F6DF}" type="datetime1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SG" sz="4000" b="1" dirty="0">
                <a:solidFill>
                  <a:srgbClr val="0070C0"/>
                </a:solidFill>
              </a:rPr>
              <a:t>CARAMEL </a:t>
            </a:r>
            <a:r>
              <a:rPr lang="en-SG" sz="4000" b="1" dirty="0" smtClean="0">
                <a:solidFill>
                  <a:srgbClr val="0070C0"/>
                </a:solidFill>
              </a:rPr>
              <a:t>FLAVORS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SG" b="1" dirty="0">
                <a:solidFill>
                  <a:srgbClr val="FF0000"/>
                </a:solidFill>
              </a:rPr>
              <a:t>Furans</a:t>
            </a:r>
            <a:r>
              <a:rPr lang="en-SG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457200" lvl="2" indent="-457200"/>
            <a:r>
              <a:rPr lang="en-SG" sz="2800" i="1" dirty="0" smtClean="0"/>
              <a:t>Hydroxymethylfurfural (HMF) </a:t>
            </a:r>
            <a:endParaRPr lang="en-US" sz="2800" i="1" dirty="0" smtClean="0"/>
          </a:p>
          <a:p>
            <a:pPr marL="457200" lvl="2" indent="-457200"/>
            <a:r>
              <a:rPr lang="en-SG" sz="2800" i="1" dirty="0" smtClean="0"/>
              <a:t>Hydroxyacetylfuran (HAF)</a:t>
            </a:r>
            <a:endParaRPr lang="en-US" sz="2800" i="1" dirty="0" smtClean="0"/>
          </a:p>
          <a:p>
            <a:pPr marL="0" lvl="1" indent="0">
              <a:buNone/>
            </a:pPr>
            <a:r>
              <a:rPr lang="en-SG" b="1" dirty="0" err="1" smtClean="0">
                <a:solidFill>
                  <a:srgbClr val="FF0000"/>
                </a:solidFill>
              </a:rPr>
              <a:t>Furanones</a:t>
            </a:r>
            <a:r>
              <a:rPr lang="en-SG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457200" lvl="2" indent="-457200"/>
            <a:r>
              <a:rPr lang="en-SG" sz="2800" i="1" dirty="0" err="1" smtClean="0"/>
              <a:t>Hydroxydimethylfuranone</a:t>
            </a:r>
            <a:r>
              <a:rPr lang="en-SG" sz="2800" i="1" dirty="0" smtClean="0"/>
              <a:t> (HDF)</a:t>
            </a:r>
            <a:endParaRPr lang="en-US" sz="2800" i="1" dirty="0" smtClean="0"/>
          </a:p>
          <a:p>
            <a:pPr marL="457200" lvl="2" indent="-457200"/>
            <a:r>
              <a:rPr lang="en-SG" sz="2800" i="1" dirty="0" err="1" smtClean="0"/>
              <a:t>Dihydroxydimethylfuranone</a:t>
            </a:r>
            <a:r>
              <a:rPr lang="en-SG" sz="2800" i="1" dirty="0" smtClean="0"/>
              <a:t> (DDF)</a:t>
            </a:r>
            <a:r>
              <a:rPr lang="en-SG" sz="2800" dirty="0" smtClean="0"/>
              <a:t> </a:t>
            </a:r>
            <a:endParaRPr lang="en-US" sz="2800" dirty="0"/>
          </a:p>
          <a:p>
            <a:pPr marL="0" lvl="1" indent="0">
              <a:buNone/>
            </a:pPr>
            <a:r>
              <a:rPr lang="en-SG" b="1" dirty="0">
                <a:solidFill>
                  <a:srgbClr val="FF0000"/>
                </a:solidFill>
              </a:rPr>
              <a:t>Maltol</a:t>
            </a:r>
            <a:r>
              <a:rPr lang="en-SG" dirty="0">
                <a:solidFill>
                  <a:srgbClr val="FF0000"/>
                </a:solidFill>
              </a:rPr>
              <a:t> </a:t>
            </a:r>
            <a:endParaRPr lang="en-SG" dirty="0" smtClean="0">
              <a:solidFill>
                <a:srgbClr val="FF0000"/>
              </a:solidFill>
            </a:endParaRPr>
          </a:p>
          <a:p>
            <a:pPr marL="457200" lvl="1" indent="-457200">
              <a:buFont typeface="Arial" pitchFamily="34" charset="0"/>
              <a:buChar char="•"/>
            </a:pPr>
            <a:r>
              <a:rPr lang="en-SG" i="1" dirty="0" smtClean="0"/>
              <a:t>From Disaccharides </a:t>
            </a:r>
            <a:endParaRPr lang="en-US" i="1" dirty="0"/>
          </a:p>
          <a:p>
            <a:pPr marL="0" indent="0">
              <a:buNone/>
            </a:pPr>
            <a:r>
              <a:rPr lang="en-SG" sz="2800" b="1" dirty="0" err="1">
                <a:solidFill>
                  <a:srgbClr val="FF0000"/>
                </a:solidFill>
              </a:rPr>
              <a:t>Hydroxymaltol</a:t>
            </a:r>
            <a:r>
              <a:rPr lang="en-SG" sz="2800" dirty="0">
                <a:solidFill>
                  <a:srgbClr val="FF0000"/>
                </a:solidFill>
              </a:rPr>
              <a:t> </a:t>
            </a:r>
            <a:endParaRPr lang="en-SG" sz="2800" dirty="0" smtClean="0">
              <a:solidFill>
                <a:srgbClr val="FF0000"/>
              </a:solidFill>
            </a:endParaRPr>
          </a:p>
          <a:p>
            <a:r>
              <a:rPr lang="en-SG" sz="2800" i="1" dirty="0" smtClean="0"/>
              <a:t>From </a:t>
            </a:r>
            <a:r>
              <a:rPr lang="en-SG" sz="2800" i="1" dirty="0" err="1" smtClean="0"/>
              <a:t>Monosaccharides</a:t>
            </a: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BFB5-6BBB-412D-A2A0-5F92ACF0467D}" type="datetime1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3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SG" sz="4000" b="1" dirty="0">
                <a:solidFill>
                  <a:srgbClr val="0070C0"/>
                </a:solidFill>
              </a:rPr>
              <a:t>CARAMEL </a:t>
            </a:r>
            <a:r>
              <a:rPr lang="en-SG" sz="4000" b="1" dirty="0" smtClean="0">
                <a:solidFill>
                  <a:srgbClr val="0070C0"/>
                </a:solidFill>
              </a:rPr>
              <a:t>FLAVORS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563880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SG" sz="2800" b="1" dirty="0">
                <a:solidFill>
                  <a:srgbClr val="FF0000"/>
                </a:solidFill>
              </a:rPr>
              <a:t>Hydroxymethylfurfural (HMF) </a:t>
            </a:r>
            <a:r>
              <a:rPr lang="en-SG" sz="2800" dirty="0"/>
              <a:t>is found in </a:t>
            </a:r>
            <a:r>
              <a:rPr lang="en-SG" sz="2800" b="1" dirty="0" smtClean="0">
                <a:solidFill>
                  <a:srgbClr val="0070C0"/>
                </a:solidFill>
              </a:rPr>
              <a:t>Honey</a:t>
            </a:r>
            <a:r>
              <a:rPr lang="en-SG" sz="2800" dirty="0" smtClean="0"/>
              <a:t>, </a:t>
            </a:r>
            <a:r>
              <a:rPr lang="en-SG" sz="2800" b="1" dirty="0" smtClean="0">
                <a:solidFill>
                  <a:srgbClr val="0070C0"/>
                </a:solidFill>
              </a:rPr>
              <a:t>Juices</a:t>
            </a:r>
            <a:r>
              <a:rPr lang="en-SG" sz="2800" dirty="0" smtClean="0"/>
              <a:t>, </a:t>
            </a:r>
            <a:r>
              <a:rPr lang="en-SG" sz="2800" b="1" dirty="0" smtClean="0">
                <a:solidFill>
                  <a:srgbClr val="0070C0"/>
                </a:solidFill>
              </a:rPr>
              <a:t>Milk</a:t>
            </a:r>
            <a:r>
              <a:rPr lang="en-SG" sz="2800" dirty="0" smtClean="0"/>
              <a:t> but </a:t>
            </a:r>
            <a:r>
              <a:rPr lang="en-SG" sz="2800" dirty="0"/>
              <a:t>also in </a:t>
            </a:r>
            <a:r>
              <a:rPr lang="en-SG" sz="2800" b="1" dirty="0" smtClean="0">
                <a:solidFill>
                  <a:srgbClr val="0070C0"/>
                </a:solidFill>
              </a:rPr>
              <a:t>Cigarettes</a:t>
            </a:r>
          </a:p>
          <a:p>
            <a:pPr lvl="0">
              <a:lnSpc>
                <a:spcPct val="150000"/>
              </a:lnSpc>
            </a:pPr>
            <a:r>
              <a:rPr lang="en-SG" sz="2800" dirty="0" smtClean="0">
                <a:solidFill>
                  <a:srgbClr val="FF0000"/>
                </a:solidFill>
              </a:rPr>
              <a:t>Hydroxyacetylfuran </a:t>
            </a:r>
            <a:r>
              <a:rPr lang="en-SG" sz="2800" dirty="0">
                <a:solidFill>
                  <a:srgbClr val="FF0000"/>
                </a:solidFill>
              </a:rPr>
              <a:t>(HAF)</a:t>
            </a:r>
            <a:r>
              <a:rPr lang="en-SG" sz="2800" dirty="0"/>
              <a:t> has a </a:t>
            </a:r>
            <a:r>
              <a:rPr lang="en-SG" sz="2800" b="1" dirty="0" smtClean="0"/>
              <a:t>Sweet Aroma</a:t>
            </a:r>
            <a:r>
              <a:rPr lang="en-SG" sz="2800" dirty="0" smtClean="0"/>
              <a:t> and </a:t>
            </a:r>
            <a:r>
              <a:rPr lang="en-SG" sz="2800" dirty="0"/>
              <a:t>a </a:t>
            </a:r>
            <a:r>
              <a:rPr lang="en-SG" sz="2800" b="1" dirty="0"/>
              <a:t>low</a:t>
            </a:r>
            <a:r>
              <a:rPr lang="en-SG" sz="2800" dirty="0"/>
              <a:t> odour </a:t>
            </a:r>
            <a:r>
              <a:rPr lang="en-SG" sz="2800" dirty="0" smtClean="0"/>
              <a:t>threshold</a:t>
            </a:r>
            <a:endParaRPr lang="en-US" sz="2800" dirty="0"/>
          </a:p>
          <a:p>
            <a:pPr lvl="0">
              <a:lnSpc>
                <a:spcPct val="150000"/>
              </a:lnSpc>
            </a:pPr>
            <a:r>
              <a:rPr lang="en-SG" sz="2800" b="1" dirty="0">
                <a:solidFill>
                  <a:srgbClr val="FF0000"/>
                </a:solidFill>
              </a:rPr>
              <a:t>Maltol </a:t>
            </a:r>
            <a:r>
              <a:rPr lang="en-SG" sz="2800" dirty="0"/>
              <a:t>has a </a:t>
            </a:r>
            <a:r>
              <a:rPr lang="en-SG" sz="2800" b="1" dirty="0" smtClean="0">
                <a:solidFill>
                  <a:srgbClr val="0070C0"/>
                </a:solidFill>
              </a:rPr>
              <a:t>Taste</a:t>
            </a:r>
            <a:r>
              <a:rPr lang="en-SG" sz="2800" dirty="0" smtClean="0"/>
              <a:t> of </a:t>
            </a:r>
            <a:r>
              <a:rPr lang="en-SG" sz="2800" b="1" dirty="0" smtClean="0">
                <a:solidFill>
                  <a:srgbClr val="0070C0"/>
                </a:solidFill>
              </a:rPr>
              <a:t>Freshly Baked Bread </a:t>
            </a:r>
            <a:r>
              <a:rPr lang="en-SG" sz="2800" dirty="0" smtClean="0"/>
              <a:t>and </a:t>
            </a:r>
            <a:r>
              <a:rPr lang="en-SG" sz="2800" dirty="0"/>
              <a:t>is used as a </a:t>
            </a:r>
            <a:r>
              <a:rPr lang="en-SG" sz="2800" dirty="0" smtClean="0"/>
              <a:t>flavor </a:t>
            </a:r>
            <a:r>
              <a:rPr lang="en-SG" sz="2800" dirty="0"/>
              <a:t>enhancer </a:t>
            </a:r>
            <a:r>
              <a:rPr lang="en-SG" sz="2800" b="1" dirty="0"/>
              <a:t>(</a:t>
            </a:r>
            <a:r>
              <a:rPr lang="en-SG" sz="2800" b="1" u="sng" dirty="0">
                <a:hlinkClick r:id="rId2"/>
              </a:rPr>
              <a:t>E636</a:t>
            </a:r>
            <a:r>
              <a:rPr lang="en-SG" sz="2800" b="1" dirty="0"/>
              <a:t>)</a:t>
            </a:r>
            <a:r>
              <a:rPr lang="en-SG" sz="2800" dirty="0"/>
              <a:t> in </a:t>
            </a:r>
            <a:r>
              <a:rPr lang="en-SG" sz="2800" b="1" dirty="0" smtClean="0">
                <a:solidFill>
                  <a:srgbClr val="0070C0"/>
                </a:solidFill>
              </a:rPr>
              <a:t>Breads</a:t>
            </a:r>
            <a:r>
              <a:rPr lang="en-SG" sz="2800" dirty="0" smtClean="0"/>
              <a:t> and </a:t>
            </a:r>
            <a:r>
              <a:rPr lang="en-SG" sz="2800" b="1" dirty="0" smtClean="0">
                <a:solidFill>
                  <a:srgbClr val="0070C0"/>
                </a:solidFill>
              </a:rPr>
              <a:t>Cakes</a:t>
            </a:r>
            <a:endParaRPr lang="en-US" sz="2800" b="1" dirty="0">
              <a:solidFill>
                <a:srgbClr val="0070C0"/>
              </a:solidFill>
            </a:endParaRPr>
          </a:p>
          <a:p>
            <a:pPr marL="0" lvl="0" indent="0" algn="just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4667-2C3A-4F28-948F-86E485359897}" type="datetime1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6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RULES AND </a:t>
            </a:r>
            <a:r>
              <a:rPr lang="en-US" dirty="0" smtClean="0"/>
              <a:t>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en-US" dirty="0"/>
              <a:t>The student should have at least </a:t>
            </a:r>
            <a:r>
              <a:rPr lang="en-US" dirty="0">
                <a:solidFill>
                  <a:srgbClr val="FF0000"/>
                </a:solidFill>
              </a:rPr>
              <a:t>75 %</a:t>
            </a:r>
            <a:r>
              <a:rPr lang="en-US" dirty="0"/>
              <a:t> attendance in Theory </a:t>
            </a:r>
            <a:r>
              <a:rPr lang="en-US" dirty="0" smtClean="0"/>
              <a:t>to </a:t>
            </a:r>
            <a:r>
              <a:rPr lang="en-US" dirty="0"/>
              <a:t>appear final term exam.</a:t>
            </a:r>
          </a:p>
          <a:p>
            <a:pPr lvl="0" algn="just"/>
            <a:r>
              <a:rPr lang="en-US" dirty="0"/>
              <a:t>The student will be warned on </a:t>
            </a:r>
            <a:r>
              <a:rPr lang="en-US" dirty="0">
                <a:solidFill>
                  <a:srgbClr val="FF0000"/>
                </a:solidFill>
              </a:rPr>
              <a:t>missing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three</a:t>
            </a:r>
            <a:r>
              <a:rPr lang="en-US" dirty="0"/>
              <a:t> consecutive lectures.</a:t>
            </a:r>
          </a:p>
          <a:p>
            <a:pPr lvl="0" algn="just"/>
            <a:r>
              <a:rPr lang="en-US" dirty="0"/>
              <a:t>The student will be </a:t>
            </a:r>
            <a:r>
              <a:rPr lang="en-US" b="1" dirty="0">
                <a:solidFill>
                  <a:srgbClr val="FF0000"/>
                </a:solidFill>
              </a:rPr>
              <a:t>struck off </a:t>
            </a:r>
            <a:r>
              <a:rPr lang="en-US" dirty="0"/>
              <a:t>from the rolls for being absent in </a:t>
            </a:r>
            <a:r>
              <a:rPr lang="en-US" dirty="0">
                <a:solidFill>
                  <a:srgbClr val="FF0000"/>
                </a:solidFill>
              </a:rPr>
              <a:t>six</a:t>
            </a:r>
            <a:r>
              <a:rPr lang="en-US" dirty="0"/>
              <a:t> lectures consecutively.</a:t>
            </a:r>
          </a:p>
          <a:p>
            <a:pPr algn="just"/>
            <a:r>
              <a:rPr lang="en-US" dirty="0"/>
              <a:t>The attendance status will be noticed on </a:t>
            </a:r>
            <a:r>
              <a:rPr lang="en-US" dirty="0">
                <a:solidFill>
                  <a:srgbClr val="FF0000"/>
                </a:solidFill>
              </a:rPr>
              <a:t>monthly</a:t>
            </a:r>
            <a:r>
              <a:rPr lang="en-US" dirty="0"/>
              <a:t> basis.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2E35-C8C1-4825-A3FD-3A9A89C3EC40}" type="datetime1">
              <a:rPr lang="en-US" smtClean="0"/>
              <a:t>11/6/2020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4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SG" b="1" dirty="0">
                <a:solidFill>
                  <a:srgbClr val="0070C0"/>
                </a:solidFill>
              </a:rPr>
              <a:t>CARAMEL FLAVORS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251711"/>
              </p:ext>
            </p:extLst>
          </p:nvPr>
        </p:nvGraphicFramePr>
        <p:xfrm>
          <a:off x="152400" y="914398"/>
          <a:ext cx="8839199" cy="5486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1957"/>
                <a:gridCol w="4182836"/>
                <a:gridCol w="2604406"/>
              </a:tblGrid>
              <a:tr h="464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dirty="0">
                          <a:effectLst/>
                        </a:rPr>
                        <a:t>CLASS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dirty="0">
                          <a:effectLst/>
                        </a:rPr>
                        <a:t>COMPOUNDS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>
                          <a:effectLst/>
                        </a:rPr>
                        <a:t>FLAVOR/AROMA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64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 err="1">
                          <a:solidFill>
                            <a:srgbClr val="FF0000"/>
                          </a:solidFill>
                          <a:effectLst/>
                        </a:rPr>
                        <a:t>Butanedione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i="1" dirty="0">
                          <a:effectLst/>
                        </a:rPr>
                        <a:t>Diacetyl</a:t>
                      </a:r>
                      <a:endParaRPr lang="en-US" sz="2000" b="1" i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Buttery/Butterscotch</a:t>
                      </a: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203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Furans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SG" sz="2000" b="1" i="1" dirty="0">
                          <a:effectLst/>
                        </a:rPr>
                        <a:t>Hydroxymethylfurfural (HMF) Hydroxyacetylfuran (HAF)</a:t>
                      </a:r>
                      <a:endParaRPr lang="en-US" sz="2000" b="1" i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0070C0"/>
                          </a:solidFill>
                          <a:effectLst/>
                        </a:rPr>
                        <a:t>Nutty </a:t>
                      </a:r>
                      <a:r>
                        <a:rPr lang="en-SG" sz="2000" b="0" dirty="0">
                          <a:solidFill>
                            <a:srgbClr val="0070C0"/>
                          </a:solidFill>
                          <a:effectLst/>
                        </a:rPr>
                        <a:t>&amp;</a:t>
                      </a:r>
                      <a:r>
                        <a:rPr lang="en-SG" sz="2000" b="1" dirty="0">
                          <a:solidFill>
                            <a:srgbClr val="0070C0"/>
                          </a:solidFill>
                          <a:effectLst/>
                        </a:rPr>
                        <a:t> Sweet</a:t>
                      </a: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4509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 err="1">
                          <a:solidFill>
                            <a:srgbClr val="FF0000"/>
                          </a:solidFill>
                          <a:effectLst/>
                        </a:rPr>
                        <a:t>Furanones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i="1" dirty="0" err="1">
                          <a:effectLst/>
                        </a:rPr>
                        <a:t>Hydroxydimethylfuranone</a:t>
                      </a:r>
                      <a:r>
                        <a:rPr lang="en-SG" sz="2000" b="1" i="1" dirty="0">
                          <a:effectLst/>
                        </a:rPr>
                        <a:t> (HDF)</a:t>
                      </a:r>
                      <a:endParaRPr lang="en-US" sz="2000" b="1" i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i="1" dirty="0" err="1">
                          <a:effectLst/>
                        </a:rPr>
                        <a:t>Dihydroxydimethylfuranone</a:t>
                      </a:r>
                      <a:r>
                        <a:rPr lang="en-SG" sz="2000" b="1" i="1" dirty="0">
                          <a:effectLst/>
                        </a:rPr>
                        <a:t> (DDF)</a:t>
                      </a:r>
                      <a:endParaRPr lang="en-US" sz="2000" b="1" i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37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 err="1">
                          <a:solidFill>
                            <a:srgbClr val="FF0000"/>
                          </a:solidFill>
                          <a:effectLst/>
                        </a:rPr>
                        <a:t>Palatone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i="1" dirty="0">
                          <a:effectLst/>
                        </a:rPr>
                        <a:t>Maltol </a:t>
                      </a:r>
                      <a:r>
                        <a:rPr lang="en-SG" sz="2000" b="1" i="1" dirty="0" smtClean="0">
                          <a:effectLst/>
                        </a:rPr>
                        <a:t>(Disaccharides</a:t>
                      </a:r>
                      <a:r>
                        <a:rPr lang="en-SG" sz="2000" b="1" i="1" dirty="0">
                          <a:effectLst/>
                        </a:rPr>
                        <a:t>)</a:t>
                      </a:r>
                      <a:endParaRPr lang="en-US" sz="2000" b="1" i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0070C0"/>
                          </a:solidFill>
                          <a:effectLst/>
                        </a:rPr>
                        <a:t>Toasty (E636</a:t>
                      </a:r>
                      <a:r>
                        <a:rPr lang="en-SG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57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i="1" dirty="0" err="1">
                          <a:effectLst/>
                        </a:rPr>
                        <a:t>Hydroxymaltol</a:t>
                      </a:r>
                      <a:r>
                        <a:rPr lang="en-SG" sz="2000" b="1" i="1" dirty="0">
                          <a:effectLst/>
                        </a:rPr>
                        <a:t> </a:t>
                      </a:r>
                      <a:r>
                        <a:rPr lang="en-SG" sz="2000" b="1" i="1" dirty="0" smtClean="0">
                          <a:effectLst/>
                        </a:rPr>
                        <a:t>(</a:t>
                      </a:r>
                      <a:r>
                        <a:rPr lang="en-SG" sz="2000" b="1" i="1" dirty="0" err="1" smtClean="0">
                          <a:effectLst/>
                        </a:rPr>
                        <a:t>Monosaccharides</a:t>
                      </a:r>
                      <a:r>
                        <a:rPr lang="en-SG" sz="2000" b="1" i="1" dirty="0">
                          <a:effectLst/>
                        </a:rPr>
                        <a:t>)</a:t>
                      </a:r>
                      <a:endParaRPr lang="en-US" sz="2000" b="1" i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64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FF0000"/>
                          </a:solidFill>
                          <a:effectLst/>
                        </a:rPr>
                        <a:t>Lactones 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i="1" dirty="0">
                          <a:effectLst/>
                        </a:rPr>
                        <a:t>Esters</a:t>
                      </a:r>
                      <a:endParaRPr lang="en-US" sz="2000" b="1" i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2000" b="1" dirty="0">
                          <a:solidFill>
                            <a:srgbClr val="0070C0"/>
                          </a:solidFill>
                          <a:effectLst/>
                        </a:rPr>
                        <a:t>Sweet</a:t>
                      </a: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A1B81-FB5A-40DE-B28E-98667D88B5B5}" type="datetime1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9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89" y="23247"/>
            <a:ext cx="8824911" cy="62341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3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FST- 311. L </a:t>
            </a:r>
            <a:r>
              <a:rPr lang="en-US" alt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1. </a:t>
            </a:r>
            <a:r>
              <a:rPr lang="en-US" altLang="en-US" sz="3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Introduction</a:t>
            </a:r>
            <a:endParaRPr lang="en-US" sz="34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3" y="672488"/>
            <a:ext cx="8286747" cy="5261609"/>
          </a:xfrm>
        </p:spPr>
        <p:txBody>
          <a:bodyPr rtlCol="0">
            <a:normAutofit/>
          </a:bodyPr>
          <a:lstStyle/>
          <a:p>
            <a:pPr marL="0">
              <a:lnSpc>
                <a:spcPct val="150000"/>
              </a:lnSpc>
              <a:defRPr/>
            </a:pPr>
            <a:r>
              <a:rPr lang="en-US" b="1" dirty="0"/>
              <a:t>Introduction</a:t>
            </a:r>
          </a:p>
          <a:p>
            <a:pPr marL="0">
              <a:lnSpc>
                <a:spcPct val="150000"/>
              </a:lnSpc>
              <a:defRPr/>
            </a:pPr>
            <a:r>
              <a:rPr lang="en-US" b="1" dirty="0" smtClean="0"/>
              <a:t>Outline</a:t>
            </a:r>
            <a:endParaRPr lang="en-US" b="1" dirty="0"/>
          </a:p>
          <a:p>
            <a:pPr marL="457200" indent="-457200">
              <a:lnSpc>
                <a:spcPct val="150000"/>
              </a:lnSpc>
              <a:defRPr/>
            </a:pPr>
            <a:r>
              <a:rPr lang="en-US" b="1" dirty="0" smtClean="0"/>
              <a:t>Course Details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en-US" b="1" dirty="0" smtClean="0"/>
              <a:t>Lecture Diary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en-US" b="1" dirty="0" smtClean="0"/>
              <a:t>Exams and Evaluation</a:t>
            </a:r>
          </a:p>
          <a:p>
            <a:pPr marL="457200" indent="-457200">
              <a:lnSpc>
                <a:spcPct val="150000"/>
              </a:lnSpc>
              <a:defRPr/>
            </a:pPr>
            <a:r>
              <a:rPr lang="en-US" b="1" dirty="0" smtClean="0"/>
              <a:t>Books</a:t>
            </a:r>
          </a:p>
          <a:p>
            <a:pPr marL="0" algn="ctr">
              <a:lnSpc>
                <a:spcPct val="250000"/>
              </a:lnSpc>
              <a:defRPr/>
            </a:pPr>
            <a:endParaRPr lang="en-US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F039-FED4-4995-BC4A-4D2C7752369F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0" y="6033771"/>
            <a:ext cx="2057400" cy="25632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52C030-5702-4DA2-9C5A-66C976147D10}" type="datetime1">
              <a:rPr lang="en-US" smtClean="0"/>
              <a:t>11/6/2020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7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cs typeface="Times New Roman" pitchFamily="18" charset="0"/>
              </a:rPr>
              <a:t>CONTENTS: THEORY </a:t>
            </a:r>
            <a:endParaRPr lang="en-US" sz="3600" b="1" dirty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562600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Water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dirty="0">
                <a:latin typeface="+mj-lt"/>
                <a:cs typeface="Times New Roman" pitchFamily="18" charset="0"/>
              </a:rPr>
              <a:t>and its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Relation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to Food</a:t>
            </a:r>
            <a:endParaRPr lang="en-US" sz="2800" dirty="0">
              <a:latin typeface="+mj-lt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Carbohydrates</a:t>
            </a:r>
            <a:r>
              <a:rPr lang="en-US" sz="2800" dirty="0">
                <a:latin typeface="+mj-lt"/>
                <a:cs typeface="Times New Roman" pitchFamily="18" charset="0"/>
              </a:rPr>
              <a:t>: structure and functions, classification, monosaccharide, disaccharides, polysaccharides,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caramelisation</a:t>
            </a:r>
            <a:r>
              <a:rPr lang="en-US" sz="2800" dirty="0">
                <a:latin typeface="+mj-lt"/>
                <a:cs typeface="Times New Roman" pitchFamily="18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Proteins</a:t>
            </a:r>
            <a:r>
              <a:rPr lang="en-US" sz="2800" dirty="0">
                <a:latin typeface="+mj-lt"/>
                <a:cs typeface="Times New Roman" pitchFamily="18" charset="0"/>
              </a:rPr>
              <a:t>:  structure and functions, amino acids, peptides, chemical groups in proteins, covalent structure of protein, three dimensional structure of protein, protein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denaturation</a:t>
            </a:r>
            <a:r>
              <a:rPr lang="en-US" sz="2800" dirty="0">
                <a:latin typeface="+mj-lt"/>
                <a:cs typeface="Times New Roman" pitchFamily="18" charset="0"/>
              </a:rPr>
              <a:t> and folding protein synthesis,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Maillard reaction, applications of functional properties 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Lipids</a:t>
            </a:r>
            <a:r>
              <a:rPr lang="en-US" sz="2800" dirty="0">
                <a:latin typeface="+mj-lt"/>
                <a:cs typeface="Times New Roman" pitchFamily="18" charset="0"/>
              </a:rPr>
              <a:t>:  structure and functions, storage lipids, structural lipids,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biological and lipid oxidation in foods, hydrogenation, rendering, frying and antioxidants uses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Enzymes</a:t>
            </a:r>
            <a:r>
              <a:rPr lang="en-US" sz="2800" dirty="0">
                <a:latin typeface="+mj-lt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function, kinetics, classification and nomenclature of enzymes, enzymatic reactions</a:t>
            </a:r>
            <a:r>
              <a:rPr lang="en-US" sz="2800" dirty="0">
                <a:latin typeface="+mj-lt"/>
                <a:cs typeface="Times New Roman" pitchFamily="18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Flavor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smtClean="0">
                <a:latin typeface="+mj-lt"/>
                <a:cs typeface="Times New Roman" pitchFamily="18" charset="0"/>
              </a:rPr>
              <a:t>Compounds in Foods.</a:t>
            </a:r>
            <a:endParaRPr lang="en-US" sz="2800" dirty="0">
              <a:latin typeface="+mj-lt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sz="2800" dirty="0">
                <a:latin typeface="+mj-lt"/>
                <a:cs typeface="Times New Roman" pitchFamily="18" charset="0"/>
              </a:rPr>
              <a:t>Food </a:t>
            </a:r>
            <a:r>
              <a:rPr lang="en-GB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Safety</a:t>
            </a:r>
            <a:endParaRPr lang="en-US" sz="2800" dirty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FST-311. V (SS+R) - Dr. Shahid Mahmood Rana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EA54-22D7-419F-A40B-F3F0D4C8BDC9}" type="datetime1">
              <a:rPr lang="en-US" smtClean="0"/>
              <a:t>11/6/2020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6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8783</TotalTime>
  <Words>4273</Words>
  <Application>Microsoft Office PowerPoint</Application>
  <PresentationFormat>On-screen Show (4:3)</PresentationFormat>
  <Paragraphs>856</Paragraphs>
  <Slides>70</Slides>
  <Notes>35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70</vt:i4>
      </vt:variant>
    </vt:vector>
  </HeadingPairs>
  <TitlesOfParts>
    <vt:vector size="78" baseType="lpstr">
      <vt:lpstr>Arial</vt:lpstr>
      <vt:lpstr>Calibri</vt:lpstr>
      <vt:lpstr>Times New Roman</vt:lpstr>
      <vt:lpstr>Wingdings</vt:lpstr>
      <vt:lpstr>Office Theme</vt:lpstr>
      <vt:lpstr>CS ChemDraw Drawing</vt:lpstr>
      <vt:lpstr>ISIS/Draw Sketch</vt:lpstr>
      <vt:lpstr>Presentation</vt:lpstr>
      <vt:lpstr>PowerPoint Presentation</vt:lpstr>
      <vt:lpstr>FST- 311. FOOD BIOCHEMISTRY 3(2-1)</vt:lpstr>
      <vt:lpstr>PowerPoint Presentation</vt:lpstr>
      <vt:lpstr>MARKS DISTRIBUTION ??</vt:lpstr>
      <vt:lpstr>RESEARCH PROJECT / ASSIGNMENTS</vt:lpstr>
      <vt:lpstr>ASSESSMENT CRITERIA </vt:lpstr>
      <vt:lpstr>RULES AND REGULATIONS</vt:lpstr>
      <vt:lpstr>FST- 311. L # 1. Course Introduction</vt:lpstr>
      <vt:lpstr>CONTENTS: THEORY </vt:lpstr>
      <vt:lpstr>CONTENTS: PRACTICAL </vt:lpstr>
      <vt:lpstr>RECOMMENDED BOOKS</vt:lpstr>
      <vt:lpstr>RECOMMENDED BOOKS</vt:lpstr>
      <vt:lpstr>PowerPoint Presentation</vt:lpstr>
      <vt:lpstr>PowerPoint Presentation</vt:lpstr>
      <vt:lpstr>FOOD BIOCHEMISTRY</vt:lpstr>
      <vt:lpstr>FOOD BIOCHEMISTRY</vt:lpstr>
      <vt:lpstr>FOOD BIOCHEMISTRY</vt:lpstr>
      <vt:lpstr>FOOD BIOCHEMISTRY</vt:lpstr>
      <vt:lpstr>FOOD CHEMISTRY / FOOD BIOCHEMISTRY</vt:lpstr>
      <vt:lpstr>FOOD CHEMISTRY / FOOD BIOCHEMISTRY</vt:lpstr>
      <vt:lpstr>FERMENTATION</vt:lpstr>
      <vt:lpstr>PowerPoint Presentation</vt:lpstr>
      <vt:lpstr>PowerPoint Presentation</vt:lpstr>
      <vt:lpstr>CARBOHYDRATES ?</vt:lpstr>
      <vt:lpstr>CARBOHYRATES </vt:lpstr>
      <vt:lpstr>CARBOHYDRATES</vt:lpstr>
      <vt:lpstr>CARBOHYDRATES</vt:lpstr>
      <vt:lpstr>IMPORTANCE OF CARBOHYDRATES</vt:lpstr>
      <vt:lpstr>CLASSIFICATION: CARBS</vt:lpstr>
      <vt:lpstr>PowerPoint Presentation</vt:lpstr>
      <vt:lpstr>PowerPoint Presentation</vt:lpstr>
      <vt:lpstr>PowerPoint Presentation</vt:lpstr>
      <vt:lpstr>NOMENCLATURE</vt:lpstr>
      <vt:lpstr>SWEETNESS RATIO</vt:lpstr>
      <vt:lpstr>CLASS TASK</vt:lpstr>
      <vt:lpstr>PowerPoint Presentation</vt:lpstr>
      <vt:lpstr>PowerPoint Presentation</vt:lpstr>
      <vt:lpstr>CHIRAL / ASYMMETRIC CARBON ATOM</vt:lpstr>
      <vt:lpstr>OXIDATION ( “WHAT DOES IT MEAN TO BE A REDUCING SUGAR”)</vt:lpstr>
      <vt:lpstr>REDUCTION</vt:lpstr>
      <vt:lpstr>ESTERIFICATION</vt:lpstr>
      <vt:lpstr>DIMERIZATION</vt:lpstr>
      <vt:lpstr>PowerPoint Presentation</vt:lpstr>
      <vt:lpstr>PowerPoint Presentation</vt:lpstr>
      <vt:lpstr>CARAMELISATION / CARAMELIZATION</vt:lpstr>
      <vt:lpstr>CARAMELISATION/ CARAMELIZATION</vt:lpstr>
      <vt:lpstr>CARAMELISATION</vt:lpstr>
      <vt:lpstr>CARAMELISATION</vt:lpstr>
      <vt:lpstr>PURPOSES OF CARAMELISATION</vt:lpstr>
      <vt:lpstr>CARAMELISATION: PHASES</vt:lpstr>
      <vt:lpstr>CARAMELISATION &amp; TEMPERATURE </vt:lpstr>
      <vt:lpstr>CARAMELISATION &amp; pH </vt:lpstr>
      <vt:lpstr>CARAMELISATION: FOOD APPLICATIONS</vt:lpstr>
      <vt:lpstr> CARAMELISATION: FOOD APPLICATIONS </vt:lpstr>
      <vt:lpstr>CARAMELISATION: FOOD APPLICATIONS</vt:lpstr>
      <vt:lpstr>CLASS TASK</vt:lpstr>
      <vt:lpstr>PowerPoint Presentation</vt:lpstr>
      <vt:lpstr>PowerPoint Presentation</vt:lpstr>
      <vt:lpstr>STAGES OF CARAMELISATION OF SUCROSE</vt:lpstr>
      <vt:lpstr>STAGES OF CARAMELISATION OF SUCROSE</vt:lpstr>
      <vt:lpstr>STAGES OF CARAMELISATION OF SUCROSE</vt:lpstr>
      <vt:lpstr>STAGE OF CARAMELISATION OF SUCROSE</vt:lpstr>
      <vt:lpstr>PowerPoint Presentation</vt:lpstr>
      <vt:lpstr>PowerPoint Presentation</vt:lpstr>
      <vt:lpstr>CARAMEL COLORS</vt:lpstr>
      <vt:lpstr>CARAMEL COLORS</vt:lpstr>
      <vt:lpstr>CARAMEL FLAVORS</vt:lpstr>
      <vt:lpstr>CARAMEL FLAVORS</vt:lpstr>
      <vt:lpstr>CARAMEL FLAVORS</vt:lpstr>
      <vt:lpstr>CARAMEL FLAVORS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SHAHID MAHMOOD</dc:creator>
  <cp:lastModifiedBy>Dr.Shahid</cp:lastModifiedBy>
  <cp:revision>82</cp:revision>
  <cp:lastPrinted>2020-10-13T11:38:47Z</cp:lastPrinted>
  <dcterms:created xsi:type="dcterms:W3CDTF">2006-08-16T00:00:00Z</dcterms:created>
  <dcterms:modified xsi:type="dcterms:W3CDTF">2020-11-06T05:42:39Z</dcterms:modified>
</cp:coreProperties>
</file>