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8216B-E011-43C4-A398-0B3DFFBDDB06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5CEF8-8D60-4F6F-A7FB-6B0AF7002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25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1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15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5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4593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70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8490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482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56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8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3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25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8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506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7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90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7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2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1E37F-2EA0-4594-8F28-346FF7D3027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8534A4-C5E2-4E66-B197-6F2D7D769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5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2345" y="668673"/>
            <a:ext cx="8596668" cy="388077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 #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3&amp;4</a:t>
            </a:r>
            <a:endPara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Methods</a:t>
            </a:r>
          </a:p>
          <a:p>
            <a:pPr marL="0" indent="0" algn="ctr">
              <a:buNone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 algn="ctr">
              <a:buNone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Psychology </a:t>
            </a:r>
            <a:endPara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(ENG-110)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90603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correlation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that as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one variable changes,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changes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opposite direction.</a:t>
            </a:r>
          </a:p>
          <a:p>
            <a:pPr marL="0" indent="0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self-esteem increases, social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anxiety decreases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 of zero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that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variables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not related.</a:t>
            </a:r>
          </a:p>
          <a:p>
            <a:pPr marL="0" indent="0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person’s weight might tell us nothing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 their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acting ability.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20554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Correlations reveal the existence and extent of relationships but do not necessarily indicate what causes </a:t>
            </a:r>
            <a:r>
              <a:rPr lang="en-US" dirty="0" smtClean="0"/>
              <a:t>what.</a:t>
            </a:r>
          </a:p>
          <a:p>
            <a:r>
              <a:rPr lang="en-US" dirty="0" smtClean="0"/>
              <a:t>CORRELATION </a:t>
            </a:r>
            <a:r>
              <a:rPr lang="en-US" dirty="0"/>
              <a:t>DOES NOT MEAN </a:t>
            </a:r>
            <a:r>
              <a:rPr lang="en-US" dirty="0" smtClean="0"/>
              <a:t>CAUSATION</a:t>
            </a:r>
          </a:p>
          <a:p>
            <a:r>
              <a:rPr lang="en-US" dirty="0" smtClean="0"/>
              <a:t>The only research design that allows researchers to make statements about cause and effect is the experiment.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12307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Experimental research design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experiment is a careful and controlled </a:t>
            </a:r>
            <a:r>
              <a:rPr lang="en-US" dirty="0" smtClean="0"/>
              <a:t>study of </a:t>
            </a:r>
            <a:r>
              <a:rPr lang="en-US" dirty="0"/>
              <a:t>cause and effect through manipulation of </a:t>
            </a:r>
            <a:r>
              <a:rPr lang="en-US" dirty="0" smtClean="0"/>
              <a:t>the conditions </a:t>
            </a:r>
            <a:r>
              <a:rPr lang="en-US" dirty="0"/>
              <a:t>to which participants are exposed.</a:t>
            </a:r>
          </a:p>
          <a:p>
            <a:r>
              <a:rPr lang="en-US" dirty="0" smtClean="0"/>
              <a:t>In </a:t>
            </a:r>
            <a:r>
              <a:rPr lang="en-US" dirty="0"/>
              <a:t>a correlational study, researchers </a:t>
            </a:r>
            <a:r>
              <a:rPr lang="en-US" dirty="0" smtClean="0"/>
              <a:t>simply measure </a:t>
            </a:r>
            <a:r>
              <a:rPr lang="en-US" dirty="0"/>
              <a:t>preexisting differences </a:t>
            </a:r>
            <a:r>
              <a:rPr lang="en-US" dirty="0" smtClean="0"/>
              <a:t>among participants </a:t>
            </a:r>
            <a:r>
              <a:rPr lang="en-US" dirty="0"/>
              <a:t>(e.g. weight, aggression) but in </a:t>
            </a:r>
            <a:r>
              <a:rPr lang="en-US" dirty="0" smtClean="0"/>
              <a:t>an experiment</a:t>
            </a:r>
            <a:r>
              <a:rPr lang="en-US" dirty="0"/>
              <a:t>, they manipulate variables to </a:t>
            </a:r>
            <a:r>
              <a:rPr lang="en-US" dirty="0" smtClean="0"/>
              <a:t>see whether </a:t>
            </a:r>
            <a:r>
              <a:rPr lang="en-US" dirty="0"/>
              <a:t>these manipulations </a:t>
            </a:r>
            <a:r>
              <a:rPr lang="en-US" dirty="0" smtClean="0"/>
              <a:t>produce differences </a:t>
            </a:r>
            <a:r>
              <a:rPr lang="en-US" dirty="0"/>
              <a:t>in participants’ behaviour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40120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experiment consists of two </a:t>
            </a:r>
            <a:r>
              <a:rPr lang="en-US" dirty="0" smtClean="0"/>
              <a:t>key components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) Random assignment of participants </a:t>
            </a:r>
            <a:r>
              <a:rPr lang="en-US" dirty="0" smtClean="0"/>
              <a:t>to conditions</a:t>
            </a:r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dirty="0"/>
              <a:t>Participants are randomly assigned to either </a:t>
            </a:r>
            <a:r>
              <a:rPr lang="en-US" dirty="0" smtClean="0"/>
              <a:t>the experimental </a:t>
            </a:r>
            <a:r>
              <a:rPr lang="en-US" dirty="0"/>
              <a:t>group (which receives </a:t>
            </a:r>
            <a:r>
              <a:rPr lang="en-US" dirty="0" smtClean="0"/>
              <a:t>the manipulation</a:t>
            </a:r>
            <a:r>
              <a:rPr lang="en-US" dirty="0"/>
              <a:t>) or the control group (which </a:t>
            </a:r>
            <a:r>
              <a:rPr lang="en-US" dirty="0" smtClean="0"/>
              <a:t>does not</a:t>
            </a:r>
            <a:r>
              <a:rPr lang="en-US" dirty="0"/>
              <a:t>)</a:t>
            </a:r>
          </a:p>
          <a:p>
            <a:r>
              <a:rPr lang="en-US" dirty="0" smtClean="0"/>
              <a:t>random </a:t>
            </a:r>
            <a:r>
              <a:rPr lang="en-US" dirty="0"/>
              <a:t>assignment means that </a:t>
            </a:r>
            <a:r>
              <a:rPr lang="en-US" dirty="0" smtClean="0"/>
              <a:t>each participant </a:t>
            </a:r>
            <a:r>
              <a:rPr lang="en-US" dirty="0"/>
              <a:t>has an equal chance of being </a:t>
            </a:r>
            <a:r>
              <a:rPr lang="en-US" dirty="0" smtClean="0"/>
              <a:t>selected for </a:t>
            </a:r>
            <a:r>
              <a:rPr lang="en-US" dirty="0"/>
              <a:t>either group.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01027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2. Manipulation </a:t>
            </a:r>
            <a:r>
              <a:rPr lang="en-US" dirty="0"/>
              <a:t>of an </a:t>
            </a:r>
            <a:r>
              <a:rPr lang="en-US" dirty="0" smtClean="0"/>
              <a:t>independent variable</a:t>
            </a:r>
            <a:r>
              <a:rPr lang="en-US" dirty="0"/>
              <a:t>:</a:t>
            </a:r>
          </a:p>
          <a:p>
            <a:r>
              <a:rPr lang="en-US" dirty="0" smtClean="0"/>
              <a:t>The </a:t>
            </a:r>
            <a:r>
              <a:rPr lang="en-US" dirty="0"/>
              <a:t>variable that is manipulated is called </a:t>
            </a:r>
            <a:r>
              <a:rPr lang="en-US" dirty="0" smtClean="0"/>
              <a:t>the independent </a:t>
            </a:r>
            <a:r>
              <a:rPr lang="en-US" dirty="0"/>
              <a:t>variable (IV).</a:t>
            </a:r>
          </a:p>
          <a:p>
            <a:r>
              <a:rPr lang="en-US" dirty="0" smtClean="0"/>
              <a:t>The </a:t>
            </a:r>
            <a:r>
              <a:rPr lang="en-US" dirty="0"/>
              <a:t>dependent variable (DV) is the one which </a:t>
            </a:r>
            <a:r>
              <a:rPr lang="en-US" dirty="0" smtClean="0"/>
              <a:t>the researcher </a:t>
            </a:r>
            <a:r>
              <a:rPr lang="en-US" dirty="0"/>
              <a:t>measures to see if the </a:t>
            </a:r>
            <a:r>
              <a:rPr lang="en-US" dirty="0" smtClean="0"/>
              <a:t>manipulation had </a:t>
            </a:r>
            <a:r>
              <a:rPr lang="en-US" dirty="0"/>
              <a:t>an effect.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72188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</a:t>
            </a:r>
          </a:p>
          <a:p>
            <a:r>
              <a:rPr lang="en-US" dirty="0" smtClean="0"/>
              <a:t>Researchers </a:t>
            </a:r>
            <a:r>
              <a:rPr lang="en-US" dirty="0"/>
              <a:t>want to determine if Drug X </a:t>
            </a:r>
            <a:r>
              <a:rPr lang="en-US" dirty="0" smtClean="0"/>
              <a:t>is effective </a:t>
            </a:r>
            <a:r>
              <a:rPr lang="en-US" dirty="0"/>
              <a:t>in treating </a:t>
            </a:r>
            <a:r>
              <a:rPr lang="en-US" dirty="0" smtClean="0"/>
              <a:t>anxiety.</a:t>
            </a:r>
          </a:p>
          <a:p>
            <a:pPr lvl="1"/>
            <a:r>
              <a:rPr lang="en-US" dirty="0" smtClean="0"/>
              <a:t>IV</a:t>
            </a:r>
            <a:r>
              <a:rPr lang="en-US" dirty="0"/>
              <a:t>: the presence vs absence of the </a:t>
            </a:r>
            <a:r>
              <a:rPr lang="en-US" dirty="0" smtClean="0"/>
              <a:t>drug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DV: level of anxiety</a:t>
            </a:r>
          </a:p>
          <a:p>
            <a:r>
              <a:rPr lang="en-US" dirty="0" smtClean="0"/>
              <a:t>Researchers </a:t>
            </a:r>
            <a:r>
              <a:rPr lang="en-US" dirty="0"/>
              <a:t>randomly assign half of </a:t>
            </a:r>
            <a:r>
              <a:rPr lang="en-US" dirty="0" smtClean="0"/>
              <a:t>the participants </a:t>
            </a:r>
            <a:r>
              <a:rPr lang="en-US" dirty="0"/>
              <a:t>to the experimental group, </a:t>
            </a:r>
            <a:r>
              <a:rPr lang="en-US" dirty="0" smtClean="0"/>
              <a:t>which receives </a:t>
            </a:r>
            <a:r>
              <a:rPr lang="en-US" dirty="0"/>
              <a:t>Drug X, and the other half to </a:t>
            </a:r>
            <a:r>
              <a:rPr lang="en-US" dirty="0" smtClean="0"/>
              <a:t>the control </a:t>
            </a:r>
            <a:r>
              <a:rPr lang="en-US" dirty="0"/>
              <a:t>group, which does not receive the drug.</a:t>
            </a:r>
          </a:p>
          <a:p>
            <a:r>
              <a:rPr lang="en-US" dirty="0" smtClean="0"/>
              <a:t>After </a:t>
            </a:r>
            <a:r>
              <a:rPr lang="en-US" dirty="0"/>
              <a:t>an appropriate length of time, </a:t>
            </a:r>
            <a:r>
              <a:rPr lang="en-US" dirty="0" smtClean="0"/>
              <a:t>researchers then </a:t>
            </a:r>
            <a:r>
              <a:rPr lang="en-US" dirty="0"/>
              <a:t>measure the level of anxiety of </a:t>
            </a:r>
            <a:r>
              <a:rPr lang="en-US" dirty="0" smtClean="0"/>
              <a:t>participants in </a:t>
            </a:r>
            <a:r>
              <a:rPr lang="en-US" dirty="0"/>
              <a:t>both groups to see if the drug caused </a:t>
            </a:r>
            <a:r>
              <a:rPr lang="en-US" dirty="0" smtClean="0"/>
              <a:t>a difference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7984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Researchers must ensure that the </a:t>
            </a:r>
            <a:r>
              <a:rPr lang="en-US" dirty="0" smtClean="0"/>
              <a:t>experimental and </a:t>
            </a:r>
            <a:r>
              <a:rPr lang="en-US" dirty="0"/>
              <a:t>control groups are treated equally in </a:t>
            </a:r>
            <a:r>
              <a:rPr lang="en-US" dirty="0" smtClean="0"/>
              <a:t>all respects</a:t>
            </a:r>
            <a:r>
              <a:rPr lang="en-US" dirty="0"/>
              <a:t>, except for the manipulation of the IV.</a:t>
            </a:r>
          </a:p>
          <a:p>
            <a:r>
              <a:rPr lang="en-US" dirty="0" smtClean="0"/>
              <a:t>If </a:t>
            </a:r>
            <a:r>
              <a:rPr lang="en-US" dirty="0"/>
              <a:t>not, there will be no way of telling if </a:t>
            </a:r>
            <a:r>
              <a:rPr lang="en-US" dirty="0" smtClean="0"/>
              <a:t>changes in </a:t>
            </a:r>
            <a:r>
              <a:rPr lang="en-US" dirty="0"/>
              <a:t>the DV were caused by changes in the IV </a:t>
            </a:r>
            <a:r>
              <a:rPr lang="en-US" dirty="0" smtClean="0"/>
              <a:t>or some </a:t>
            </a:r>
            <a:r>
              <a:rPr lang="en-US" dirty="0"/>
              <a:t>other variable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E.g</a:t>
            </a:r>
            <a:r>
              <a:rPr lang="en-US" dirty="0"/>
              <a:t>. If persons who received Drug X </a:t>
            </a:r>
            <a:r>
              <a:rPr lang="en-US" dirty="0" smtClean="0"/>
              <a:t>also received regular psychotherapy sessions, changes </a:t>
            </a:r>
            <a:r>
              <a:rPr lang="en-US" dirty="0"/>
              <a:t>in their anxiety levels might be due </a:t>
            </a:r>
            <a:r>
              <a:rPr lang="en-US" dirty="0" smtClean="0"/>
              <a:t>to these </a:t>
            </a:r>
            <a:r>
              <a:rPr lang="en-US" dirty="0"/>
              <a:t>sessions and not to the drug.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826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Psychologists </a:t>
            </a:r>
            <a:r>
              <a:rPr lang="en-US" dirty="0"/>
              <a:t>employ different research methods depending on the subject matter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Common </a:t>
            </a:r>
            <a:r>
              <a:rPr lang="en-US" dirty="0"/>
              <a:t>research methods include: </a:t>
            </a:r>
            <a:endParaRPr lang="en-US" dirty="0" smtClean="0"/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 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studies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Self-report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and surveys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studies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80342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Observation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Psychologists frequently observe behaviour and events as they occur in their natural settings. </a:t>
            </a:r>
          </a:p>
          <a:p>
            <a:r>
              <a:rPr lang="en-US" dirty="0" smtClean="0"/>
              <a:t>Scientific </a:t>
            </a:r>
            <a:r>
              <a:rPr lang="en-US" dirty="0"/>
              <a:t>observation is made in a systematic and objective manner, with careful record keeping. </a:t>
            </a:r>
          </a:p>
          <a:p>
            <a:r>
              <a:rPr lang="en-US" dirty="0" smtClean="0"/>
              <a:t>The </a:t>
            </a:r>
            <a:r>
              <a:rPr lang="en-US" dirty="0"/>
              <a:t>primary goal of observational methods is to describe behaviour as fully and as accurately as possible.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24774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observation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observe behaviour in the real world, psychologists may employ one of two methods: </a:t>
            </a:r>
          </a:p>
          <a:p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n-US" b="1" dirty="0"/>
              <a:t>Naturalistic observation </a:t>
            </a:r>
            <a:r>
              <a:rPr lang="en-US" dirty="0"/>
              <a:t>(observation without intervention)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Involves observing behaviour in normal, everyday settings in an unobtrusive manner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observer acts as a passive recorder of events and tries to be as inconspicuous as possible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E.g</a:t>
            </a:r>
            <a:r>
              <a:rPr lang="en-US" dirty="0"/>
              <a:t>. Observing the activities of children on a playground from a distance.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69131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47750"/>
            <a:ext cx="10972800" cy="50800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Participant </a:t>
            </a:r>
            <a:r>
              <a:rPr lang="en-US" b="1" dirty="0"/>
              <a:t>observation</a:t>
            </a:r>
            <a:r>
              <a:rPr lang="en-US" dirty="0"/>
              <a:t> (observation </a:t>
            </a:r>
            <a:r>
              <a:rPr lang="en-US" dirty="0" smtClean="0"/>
              <a:t>with intervention</a:t>
            </a:r>
            <a:r>
              <a:rPr lang="en-US" dirty="0"/>
              <a:t>)</a:t>
            </a:r>
          </a:p>
          <a:p>
            <a:pPr marL="0" indent="0" algn="just">
              <a:buNone/>
            </a:pPr>
            <a:r>
              <a:rPr lang="en-US" dirty="0" smtClean="0"/>
              <a:t>Psychologists </a:t>
            </a:r>
            <a:r>
              <a:rPr lang="en-US" dirty="0"/>
              <a:t>using this method observe </a:t>
            </a:r>
            <a:r>
              <a:rPr lang="en-US" dirty="0" smtClean="0"/>
              <a:t>people’s behaviour </a:t>
            </a:r>
            <a:r>
              <a:rPr lang="en-US" dirty="0"/>
              <a:t>while actively participating in </a:t>
            </a:r>
            <a:r>
              <a:rPr lang="en-US" dirty="0" smtClean="0"/>
              <a:t>the situation </a:t>
            </a:r>
            <a:r>
              <a:rPr lang="en-US" dirty="0"/>
              <a:t>they are observing.</a:t>
            </a:r>
          </a:p>
          <a:p>
            <a:pPr marL="0" indent="0" algn="just">
              <a:buNone/>
            </a:pPr>
            <a:r>
              <a:rPr lang="en-US" dirty="0" smtClean="0"/>
              <a:t>E.g</a:t>
            </a:r>
            <a:r>
              <a:rPr lang="en-US" dirty="0"/>
              <a:t>. joining a cult or sorority to observe the </a:t>
            </a:r>
            <a:r>
              <a:rPr lang="en-US" dirty="0" smtClean="0"/>
              <a:t>daily activities </a:t>
            </a:r>
            <a:r>
              <a:rPr lang="en-US" dirty="0"/>
              <a:t>of its members.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In participant observation, the observer </a:t>
            </a:r>
            <a:r>
              <a:rPr lang="en-US" dirty="0" smtClean="0"/>
              <a:t>may be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disguised </a:t>
            </a:r>
            <a:r>
              <a:rPr lang="en-US" b="1" dirty="0"/>
              <a:t>-</a:t>
            </a:r>
            <a:r>
              <a:rPr lang="en-US" dirty="0"/>
              <a:t> participants are not aware </a:t>
            </a:r>
            <a:r>
              <a:rPr lang="en-US" dirty="0" smtClean="0"/>
              <a:t>that they </a:t>
            </a:r>
            <a:r>
              <a:rPr lang="en-US" dirty="0"/>
              <a:t>are being observed; or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b="1" dirty="0" smtClean="0"/>
              <a:t>undisguised</a:t>
            </a:r>
            <a:r>
              <a:rPr lang="en-US" dirty="0" smtClean="0"/>
              <a:t> </a:t>
            </a:r>
            <a:r>
              <a:rPr lang="en-US" dirty="0"/>
              <a:t>– participants know that they </a:t>
            </a:r>
            <a:r>
              <a:rPr lang="en-US" dirty="0" smtClean="0"/>
              <a:t>are being </a:t>
            </a:r>
            <a:r>
              <a:rPr lang="en-US" dirty="0"/>
              <a:t>studied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73257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Case </a:t>
            </a:r>
            <a:r>
              <a:rPr lang="en-US" b="1" dirty="0"/>
              <a:t>study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case study is a research design in which one person or a small number of people are studied in depth, usually over an extended period of time. </a:t>
            </a:r>
          </a:p>
          <a:p>
            <a:r>
              <a:rPr lang="en-US" dirty="0" smtClean="0"/>
              <a:t>Case </a:t>
            </a:r>
            <a:r>
              <a:rPr lang="en-US" dirty="0"/>
              <a:t>studies are ideal for studying rare phenomena and may be a useful tool when studying new research topics. </a:t>
            </a:r>
          </a:p>
          <a:p>
            <a:r>
              <a:rPr lang="en-US" dirty="0" smtClean="0"/>
              <a:t>These </a:t>
            </a:r>
            <a:r>
              <a:rPr lang="en-US" dirty="0"/>
              <a:t>studies often involve collecting evidence from a wide variety of sources such as observations, interviews, documents and artifacts.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48302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Questionnaire and Survey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questionnaire is a structured </a:t>
            </a:r>
            <a:r>
              <a:rPr lang="en-US" dirty="0" smtClean="0"/>
              <a:t>pencil-and-paper interview</a:t>
            </a:r>
            <a:r>
              <a:rPr lang="en-US" dirty="0"/>
              <a:t>, consisting of standardized </a:t>
            </a:r>
            <a:r>
              <a:rPr lang="en-US" dirty="0" smtClean="0"/>
              <a:t>written questions</a:t>
            </a:r>
            <a:r>
              <a:rPr lang="en-US" dirty="0"/>
              <a:t>.</a:t>
            </a:r>
          </a:p>
          <a:p>
            <a:r>
              <a:rPr lang="en-US" dirty="0" smtClean="0"/>
              <a:t>Questionnaires </a:t>
            </a:r>
            <a:r>
              <a:rPr lang="en-US" dirty="0"/>
              <a:t>are also called </a:t>
            </a:r>
            <a:r>
              <a:rPr lang="en-US" dirty="0" smtClean="0"/>
              <a:t>self-report measures.</a:t>
            </a:r>
          </a:p>
          <a:p>
            <a:r>
              <a:rPr lang="en-US" dirty="0" smtClean="0"/>
              <a:t>Pros: They </a:t>
            </a:r>
            <a:r>
              <a:rPr lang="en-US" dirty="0"/>
              <a:t>are easy to administer and can be used </a:t>
            </a:r>
            <a:r>
              <a:rPr lang="en-US" dirty="0" smtClean="0"/>
              <a:t>to collect </a:t>
            </a:r>
            <a:r>
              <a:rPr lang="en-US" dirty="0"/>
              <a:t>data from a large group of people </a:t>
            </a:r>
            <a:r>
              <a:rPr lang="en-US" dirty="0" smtClean="0"/>
              <a:t>fairly quickly</a:t>
            </a:r>
            <a:r>
              <a:rPr lang="en-US" dirty="0"/>
              <a:t>.</a:t>
            </a:r>
          </a:p>
          <a:p>
            <a:r>
              <a:rPr lang="en-US" dirty="0" smtClean="0"/>
              <a:t>Cons: On </a:t>
            </a:r>
            <a:r>
              <a:rPr lang="en-US" dirty="0"/>
              <a:t>the other hand, respondents may not </a:t>
            </a:r>
            <a:r>
              <a:rPr lang="en-US" dirty="0" smtClean="0"/>
              <a:t>answer questions </a:t>
            </a:r>
            <a:r>
              <a:rPr lang="en-US" dirty="0"/>
              <a:t>truthfully: they may provide </a:t>
            </a:r>
            <a:r>
              <a:rPr lang="en-US" dirty="0" smtClean="0"/>
              <a:t>socially desirable </a:t>
            </a:r>
            <a:r>
              <a:rPr lang="en-US" dirty="0"/>
              <a:t>responses and minimize </a:t>
            </a:r>
            <a:r>
              <a:rPr lang="en-US" dirty="0" smtClean="0"/>
              <a:t>negative attitudes </a:t>
            </a:r>
            <a:r>
              <a:rPr lang="en-US" dirty="0"/>
              <a:t>and traits.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68126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questionnaire is the primary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instrument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in surveys.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Surveys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 the administration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questionnaire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 large sample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 who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representative of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wider population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studied.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often used in the study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opinion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to assess knowledge,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beliefs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attitudes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46309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Correlational studies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correlational studies, researchers examine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extent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which two variables are associated.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mathematical way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determining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relationship between two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sets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scores.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positive, negative or zero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correlation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that as the value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one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 changes, the other also changes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direction.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As level of education increases, income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increases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(or vice versa)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09639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969</Words>
  <Application>Microsoft Office PowerPoint</Application>
  <PresentationFormat>Widescreen</PresentationFormat>
  <Paragraphs>89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Observation </vt:lpstr>
      <vt:lpstr>Types of observation </vt:lpstr>
      <vt:lpstr>PowerPoint Presentation</vt:lpstr>
      <vt:lpstr>Case study </vt:lpstr>
      <vt:lpstr>Questionnaire and Survey</vt:lpstr>
      <vt:lpstr>PowerPoint Presentation</vt:lpstr>
      <vt:lpstr>Correlational studies</vt:lpstr>
      <vt:lpstr>PowerPoint Presentation</vt:lpstr>
      <vt:lpstr>PowerPoint Presentation</vt:lpstr>
      <vt:lpstr>Experimental research design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Nouman Awan</dc:creator>
  <cp:lastModifiedBy>Nouman Awan</cp:lastModifiedBy>
  <cp:revision>2</cp:revision>
  <dcterms:created xsi:type="dcterms:W3CDTF">2020-05-03T09:40:09Z</dcterms:created>
  <dcterms:modified xsi:type="dcterms:W3CDTF">2020-05-04T10:06:38Z</dcterms:modified>
</cp:coreProperties>
</file>