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3" r:id="rId4"/>
    <p:sldId id="259" r:id="rId5"/>
    <p:sldId id="274" r:id="rId6"/>
    <p:sldId id="260" r:id="rId7"/>
    <p:sldId id="261" r:id="rId8"/>
    <p:sldId id="275" r:id="rId9"/>
    <p:sldId id="262" r:id="rId10"/>
    <p:sldId id="276" r:id="rId11"/>
    <p:sldId id="263" r:id="rId12"/>
    <p:sldId id="264" r:id="rId13"/>
    <p:sldId id="258" r:id="rId14"/>
    <p:sldId id="265" r:id="rId15"/>
    <p:sldId id="266" r:id="rId16"/>
    <p:sldId id="267" r:id="rId17"/>
    <p:sldId id="268" r:id="rId18"/>
    <p:sldId id="269" r:id="rId19"/>
    <p:sldId id="270" r:id="rId20"/>
    <p:sldId id="271"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1296" y="-6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B26EA61-7FA1-448F-98DB-C81779E2D373}" type="datetimeFigureOut">
              <a:rPr lang="en-US" smtClean="0"/>
              <a:pPr/>
              <a:t>5/17/2020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605170-1BCF-4A6C-8EE9-DE9E01A052D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26EA61-7FA1-448F-98DB-C81779E2D373}" type="datetimeFigureOut">
              <a:rPr lang="en-US" smtClean="0"/>
              <a:pPr/>
              <a:t>5/17/2020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605170-1BCF-4A6C-8EE9-DE9E01A052D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26EA61-7FA1-448F-98DB-C81779E2D373}" type="datetimeFigureOut">
              <a:rPr lang="en-US" smtClean="0"/>
              <a:pPr/>
              <a:t>5/17/2020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605170-1BCF-4A6C-8EE9-DE9E01A052D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26EA61-7FA1-448F-98DB-C81779E2D373}" type="datetimeFigureOut">
              <a:rPr lang="en-US" smtClean="0"/>
              <a:pPr/>
              <a:t>5/17/2020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605170-1BCF-4A6C-8EE9-DE9E01A052D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B26EA61-7FA1-448F-98DB-C81779E2D373}" type="datetimeFigureOut">
              <a:rPr lang="en-US" smtClean="0"/>
              <a:pPr/>
              <a:t>5/17/2020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605170-1BCF-4A6C-8EE9-DE9E01A052D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B26EA61-7FA1-448F-98DB-C81779E2D373}" type="datetimeFigureOut">
              <a:rPr lang="en-US" smtClean="0"/>
              <a:pPr/>
              <a:t>5/17/2020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605170-1BCF-4A6C-8EE9-DE9E01A052D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B26EA61-7FA1-448F-98DB-C81779E2D373}" type="datetimeFigureOut">
              <a:rPr lang="en-US" smtClean="0"/>
              <a:pPr/>
              <a:t>5/17/2020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E605170-1BCF-4A6C-8EE9-DE9E01A052D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B26EA61-7FA1-448F-98DB-C81779E2D373}" type="datetimeFigureOut">
              <a:rPr lang="en-US" smtClean="0"/>
              <a:pPr/>
              <a:t>5/17/2020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E605170-1BCF-4A6C-8EE9-DE9E01A052D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26EA61-7FA1-448F-98DB-C81779E2D373}" type="datetimeFigureOut">
              <a:rPr lang="en-US" smtClean="0"/>
              <a:pPr/>
              <a:t>5/17/2020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E605170-1BCF-4A6C-8EE9-DE9E01A052D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26EA61-7FA1-448F-98DB-C81779E2D373}" type="datetimeFigureOut">
              <a:rPr lang="en-US" smtClean="0"/>
              <a:pPr/>
              <a:t>5/17/2020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605170-1BCF-4A6C-8EE9-DE9E01A052D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26EA61-7FA1-448F-98DB-C81779E2D373}" type="datetimeFigureOut">
              <a:rPr lang="en-US" smtClean="0"/>
              <a:pPr/>
              <a:t>5/17/2020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605170-1BCF-4A6C-8EE9-DE9E01A052D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26EA61-7FA1-448F-98DB-C81779E2D373}" type="datetimeFigureOut">
              <a:rPr lang="en-US" smtClean="0"/>
              <a:pPr/>
              <a:t>5/17/2020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605170-1BCF-4A6C-8EE9-DE9E01A052D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Organizational Behavior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dirty="0"/>
          </a:p>
        </p:txBody>
      </p:sp>
      <p:sp>
        <p:nvSpPr>
          <p:cNvPr id="3" name="Subtitle 2"/>
          <p:cNvSpPr>
            <a:spLocks noGrp="1"/>
          </p:cNvSpPr>
          <p:nvPr>
            <p:ph type="subTitle" idx="1"/>
          </p:nvPr>
        </p:nvSpPr>
        <p:spPr/>
        <p:txBody>
          <a:bodyPr>
            <a:normAutofit fontScale="85000" lnSpcReduction="20000"/>
          </a:bodyPr>
          <a:lstStyle/>
          <a:p>
            <a:endParaRPr lang="en-US" dirty="0" smtClean="0"/>
          </a:p>
          <a:p>
            <a:endParaRPr lang="en-US" dirty="0" smtClean="0"/>
          </a:p>
          <a:p>
            <a:endParaRPr lang="en-US" dirty="0" smtClean="0"/>
          </a:p>
          <a:p>
            <a:r>
              <a:rPr lang="en-US" dirty="0" smtClean="0"/>
              <a:t>Sofia khakwani </a:t>
            </a:r>
            <a:endParaRPr lang="en-US" dirty="0"/>
          </a:p>
        </p:txBody>
      </p:sp>
      <p:pic>
        <p:nvPicPr>
          <p:cNvPr id="1026" name="Picture 2"/>
          <p:cNvPicPr>
            <a:picLocks noChangeAspect="1" noChangeArrowheads="1"/>
          </p:cNvPicPr>
          <p:nvPr/>
        </p:nvPicPr>
        <p:blipFill>
          <a:blip r:embed="rId2"/>
          <a:srcRect/>
          <a:stretch>
            <a:fillRect/>
          </a:stretch>
        </p:blipFill>
        <p:spPr bwMode="auto">
          <a:xfrm>
            <a:off x="1423988" y="1700213"/>
            <a:ext cx="6296025" cy="2014539"/>
          </a:xfrm>
          <a:prstGeom prst="rect">
            <a:avLst/>
          </a:prstGeom>
          <a:noFill/>
          <a:ln w="9525">
            <a:noFill/>
            <a:miter lim="800000"/>
            <a:headEnd/>
            <a:tailEnd/>
          </a:ln>
          <a:effec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idx="1"/>
          </p:nvPr>
        </p:nvPicPr>
        <p:blipFill>
          <a:blip r:embed="rId2"/>
          <a:srcRect/>
          <a:stretch>
            <a:fillRect/>
          </a:stretch>
        </p:blipFill>
        <p:spPr bwMode="auto">
          <a:xfrm>
            <a:off x="714348" y="857232"/>
            <a:ext cx="7858180" cy="5429288"/>
          </a:xfrm>
          <a:prstGeom prst="rect">
            <a:avLst/>
          </a:prstGeom>
          <a:noFill/>
          <a:ln w="9525">
            <a:noFill/>
            <a:miter lim="800000"/>
            <a:headEnd/>
            <a:tailEnd/>
          </a:ln>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a:xfrm>
            <a:off x="357158" y="1428736"/>
            <a:ext cx="8329642" cy="5214974"/>
          </a:xfrm>
        </p:spPr>
        <p:txBody>
          <a:bodyPr>
            <a:normAutofit fontScale="70000" lnSpcReduction="20000"/>
          </a:bodyPr>
          <a:lstStyle/>
          <a:p>
            <a:pPr algn="just"/>
            <a:r>
              <a:rPr lang="en-US" dirty="0" smtClean="0"/>
              <a:t>Initiating structure refers to a leader’s behavior that assures that work is completed and subordinates perform their jobs. This structure includes assigning tasks, planning, setting goals, deciding how tasks are accomplished, and encouraging followers to accomplish them.  </a:t>
            </a:r>
          </a:p>
          <a:p>
            <a:pPr algn="just"/>
            <a:r>
              <a:rPr lang="en-US" dirty="0" smtClean="0"/>
              <a:t>Consideration and initiating structures are complementary because leaders can engage in both. They are independent because describing a leader’s consideration does not describe the initiating structure. </a:t>
            </a:r>
          </a:p>
          <a:p>
            <a:pPr algn="just"/>
            <a:r>
              <a:rPr lang="en-US" dirty="0" smtClean="0"/>
              <a:t>Researchers using the behavior approach to leadership have identified behaviors similar to consideration and initiating structure. Researchers at the University of Michigan identified two behaviors corresponding to consideration and initiating structure: employee-oriented and job-centered behaviors. An approach to organizational change, called the Managerial Grid, makes managers effective leaders by focusing how much they show concern for people and production. The Hersey and Blanchard model focuses on consideration and initiating structure behaviors. </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a:xfrm>
            <a:off x="285720" y="1357298"/>
            <a:ext cx="8572560" cy="5000660"/>
          </a:xfrm>
        </p:spPr>
        <p:txBody>
          <a:bodyPr>
            <a:normAutofit fontScale="85000" lnSpcReduction="20000"/>
          </a:bodyPr>
          <a:lstStyle/>
          <a:p>
            <a:pPr algn="just">
              <a:buNone/>
            </a:pPr>
            <a:r>
              <a:rPr lang="en-US" b="1" dirty="0" smtClean="0"/>
              <a:t>The Behavior Approach: Leader Reward and Punishing Behavior </a:t>
            </a:r>
          </a:p>
          <a:p>
            <a:pPr algn="just"/>
            <a:r>
              <a:rPr lang="en-US" dirty="0" smtClean="0"/>
              <a:t>Leaders demonstrate other important behaviors. Leader reward behavior occurs when a leader positively reinforces subordinates’ desirable behavior. A leader might acknowledge good performance with praise, compliments, a pay raise, or a promotion. Reward behavior keeps workers performing at a high level.  </a:t>
            </a:r>
          </a:p>
          <a:p>
            <a:pPr algn="just"/>
            <a:r>
              <a:rPr lang="en-US" dirty="0" smtClean="0"/>
              <a:t>Leader punishing behavior occurs when a leader reprimands or responds negatively to subordinates who perform undesirably. Punishing is best used only to curtail undesirable behavior as it has unintended side effects such as resentment. Although reinforcement is more effective, leaders often engage in punishing behavior. </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 7.4. </a:t>
            </a:r>
            <a:r>
              <a:rPr lang="en-US" dirty="0"/>
              <a:t>Contingency theories: Fiedler modal </a:t>
            </a:r>
          </a:p>
        </p:txBody>
      </p:sp>
      <p:sp>
        <p:nvSpPr>
          <p:cNvPr id="3" name="Content Placeholder 2"/>
          <p:cNvSpPr>
            <a:spLocks noGrp="1"/>
          </p:cNvSpPr>
          <p:nvPr>
            <p:ph idx="1"/>
          </p:nvPr>
        </p:nvSpPr>
        <p:spPr>
          <a:xfrm>
            <a:off x="285720" y="1600200"/>
            <a:ext cx="8643998" cy="4829196"/>
          </a:xfrm>
        </p:spPr>
        <p:txBody>
          <a:bodyPr>
            <a:normAutofit fontScale="70000" lnSpcReduction="20000"/>
          </a:bodyPr>
          <a:lstStyle/>
          <a:p>
            <a:pPr>
              <a:buNone/>
            </a:pPr>
            <a:r>
              <a:rPr lang="en-US" b="1" dirty="0" smtClean="0"/>
              <a:t>Path-Goal Theory </a:t>
            </a:r>
          </a:p>
          <a:p>
            <a:pPr algn="just">
              <a:buNone/>
            </a:pPr>
            <a:r>
              <a:rPr lang="en-US" dirty="0" smtClean="0"/>
              <a:t>• One of the most respected approaches to leadership is the path-goal theory developed by Robert House. </a:t>
            </a:r>
          </a:p>
          <a:p>
            <a:pPr algn="just">
              <a:buNone/>
            </a:pPr>
            <a:r>
              <a:rPr lang="en-US" dirty="0" smtClean="0"/>
              <a:t>• It is a contingency model of leadership which extracts key elements from the Ohio State leadership research on initiating structure and consideration and the expectancy theory of motivation. </a:t>
            </a:r>
          </a:p>
          <a:p>
            <a:pPr algn="just">
              <a:buNone/>
            </a:pPr>
            <a:r>
              <a:rPr lang="en-US" dirty="0" smtClean="0"/>
              <a:t>• It is the leader’s job to assist followers in attaining their goals and to provide the necessary direction and/or support to ensure that their goals are compatible with the overall objectives of the firm.  </a:t>
            </a:r>
          </a:p>
          <a:p>
            <a:pPr algn="just">
              <a:buNone/>
            </a:pPr>
            <a:r>
              <a:rPr lang="en-US" dirty="0" smtClean="0"/>
              <a:t>• The term path-goal is derived from the belief that effective leaders clarify the path to help their followers achieve their work goals. </a:t>
            </a:r>
          </a:p>
          <a:p>
            <a:pPr algn="just">
              <a:buNone/>
            </a:pPr>
            <a:r>
              <a:rPr lang="en-US" dirty="0" smtClean="0"/>
              <a:t>• House identified four leadership behaviors: </a:t>
            </a:r>
          </a:p>
          <a:p>
            <a:pPr algn="just">
              <a:buNone/>
            </a:pPr>
            <a:r>
              <a:rPr lang="en-US" dirty="0" smtClean="0"/>
              <a:t>• The directive leader lets followers know what is expected of them, etc. </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85000" lnSpcReduction="10000"/>
          </a:bodyPr>
          <a:lstStyle/>
          <a:p>
            <a:pPr algn="just">
              <a:buNone/>
            </a:pPr>
            <a:r>
              <a:rPr lang="en-US" dirty="0" smtClean="0"/>
              <a:t>• The supportive leader is friendly and shows concern for the needs of followers.  </a:t>
            </a:r>
          </a:p>
          <a:p>
            <a:pPr algn="just">
              <a:buNone/>
            </a:pPr>
            <a:r>
              <a:rPr lang="en-US" dirty="0" smtClean="0"/>
              <a:t>• The participative leader consults with followers and uses their suggestions before making a decision.  </a:t>
            </a:r>
          </a:p>
          <a:p>
            <a:pPr algn="just">
              <a:buNone/>
            </a:pPr>
            <a:r>
              <a:rPr lang="en-US" dirty="0" smtClean="0"/>
              <a:t>• The achievement-oriented leader sets challenging goals and expects followers to perform at their highest level.</a:t>
            </a:r>
          </a:p>
          <a:p>
            <a:pPr algn="just">
              <a:buNone/>
            </a:pPr>
            <a:r>
              <a:rPr lang="en-US" dirty="0" smtClean="0"/>
              <a:t>• In contrast to Fiedler, House assumes leaders are flexible and can display any of these behaviors. </a:t>
            </a:r>
          </a:p>
          <a:p>
            <a:pPr algn="just">
              <a:buNone/>
            </a:pPr>
            <a:r>
              <a:rPr lang="en-US" dirty="0" smtClean="0"/>
              <a:t>• Two classes of situational or contingency variables moderate the leadership behavior: • Environmental or outcome relationship. </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54032"/>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214282" y="1000108"/>
            <a:ext cx="8786874" cy="5643602"/>
          </a:xfrm>
        </p:spPr>
        <p:txBody>
          <a:bodyPr>
            <a:normAutofit fontScale="70000" lnSpcReduction="20000"/>
          </a:bodyPr>
          <a:lstStyle/>
          <a:p>
            <a:pPr algn="just"/>
            <a:r>
              <a:rPr lang="en-US" dirty="0" smtClean="0"/>
              <a:t>These factors determine the type of leader behavior required as a complement if follower outcomes are to be maximized. </a:t>
            </a:r>
          </a:p>
          <a:p>
            <a:pPr algn="just">
              <a:buNone/>
            </a:pPr>
            <a:r>
              <a:rPr lang="en-US" dirty="0" smtClean="0"/>
              <a:t>• Personal characteristics of the employee. These determine how the environment and leader behavior are interpreted.  </a:t>
            </a:r>
          </a:p>
          <a:p>
            <a:pPr algn="just">
              <a:buNone/>
            </a:pPr>
            <a:r>
              <a:rPr lang="en-US" dirty="0" smtClean="0"/>
              <a:t>•  Directive leadership leads to greater satisfaction when tasks are ambiguous or stressful than when they are highly structured and well laid out. </a:t>
            </a:r>
          </a:p>
          <a:p>
            <a:pPr algn="just">
              <a:buNone/>
            </a:pPr>
            <a:r>
              <a:rPr lang="en-US" dirty="0" smtClean="0"/>
              <a:t>• Supportive leadership results in high employee performance and satisfaction when employees are performing structured tasks.  </a:t>
            </a:r>
          </a:p>
          <a:p>
            <a:pPr algn="just">
              <a:buNone/>
            </a:pPr>
            <a:r>
              <a:rPr lang="en-US" dirty="0" smtClean="0"/>
              <a:t>• Directive leadership is likely to be perceived as redundant among employees with high perceived ability or with considerable experience. </a:t>
            </a:r>
          </a:p>
          <a:p>
            <a:pPr algn="just">
              <a:buNone/>
            </a:pPr>
            <a:r>
              <a:rPr lang="en-US" dirty="0" smtClean="0"/>
              <a:t> • Employees with an internal locus of control will be more satisfied with a participative style. </a:t>
            </a:r>
          </a:p>
          <a:p>
            <a:pPr algn="just">
              <a:buNone/>
            </a:pPr>
            <a:r>
              <a:rPr lang="en-US" dirty="0" smtClean="0"/>
              <a:t>• Achievement-oriented leadership will increase employees’ expectancies that effort will lead to high performance when tasks are ambiguously structured. </a:t>
            </a:r>
          </a:p>
          <a:p>
            <a:pPr algn="just">
              <a:buNone/>
            </a:pPr>
            <a:r>
              <a:rPr lang="en-US" dirty="0" smtClean="0"/>
              <a:t>• Research evidence generally supports the logic underlying the path-goal theory. </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7.5 </a:t>
            </a:r>
            <a:r>
              <a:rPr lang="en-US" dirty="0"/>
              <a:t>Contemporary issues in leadership </a:t>
            </a:r>
            <a:br>
              <a:rPr lang="en-US" dirty="0"/>
            </a:br>
            <a:endParaRPr lang="en-US" dirty="0"/>
          </a:p>
        </p:txBody>
      </p:sp>
      <p:sp>
        <p:nvSpPr>
          <p:cNvPr id="3" name="Content Placeholder 2"/>
          <p:cNvSpPr>
            <a:spLocks noGrp="1"/>
          </p:cNvSpPr>
          <p:nvPr>
            <p:ph idx="1"/>
          </p:nvPr>
        </p:nvSpPr>
        <p:spPr/>
        <p:txBody>
          <a:bodyPr/>
          <a:lstStyle/>
          <a:p>
            <a:pPr algn="just"/>
            <a:r>
              <a:rPr lang="en-US" dirty="0" smtClean="0"/>
              <a:t> Leader mood at work and levels of emotional intelligence have the potential to influence leader effectiveness. Preliminary research suggests that when leaders tend to be in a good mood at work, their subordinates may perform at a higher level and be less likely to resign. </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2" algn="ctr" rtl="0">
              <a:spcBef>
                <a:spcPct val="0"/>
              </a:spcBef>
            </a:pPr>
            <a:r>
              <a:rPr lang="en-US" sz="3300" b="1" dirty="0" smtClean="0"/>
              <a:t>7.5.1 Trust</a:t>
            </a:r>
            <a:r>
              <a:rPr lang="en-US" sz="3300" b="1" dirty="0"/>
              <a:t>: the foundation of leadership</a:t>
            </a:r>
            <a:r>
              <a:rPr lang="en-US" dirty="0"/>
              <a:t/>
            </a:r>
            <a:br>
              <a:rPr lang="en-US" dirty="0"/>
            </a:br>
            <a:endParaRPr lang="en-US" dirty="0"/>
          </a:p>
        </p:txBody>
      </p:sp>
      <p:sp>
        <p:nvSpPr>
          <p:cNvPr id="3" name="Content Placeholder 2"/>
          <p:cNvSpPr>
            <a:spLocks noGrp="1"/>
          </p:cNvSpPr>
          <p:nvPr>
            <p:ph idx="1"/>
          </p:nvPr>
        </p:nvSpPr>
        <p:spPr>
          <a:xfrm>
            <a:off x="457200" y="1357298"/>
            <a:ext cx="8229600" cy="5286412"/>
          </a:xfrm>
        </p:spPr>
        <p:txBody>
          <a:bodyPr>
            <a:normAutofit fontScale="92500" lnSpcReduction="20000"/>
          </a:bodyPr>
          <a:lstStyle/>
          <a:p>
            <a:pPr>
              <a:buNone/>
            </a:pPr>
            <a:r>
              <a:rPr lang="en-US" b="1" dirty="0" smtClean="0"/>
              <a:t>7.5.1.1  What is Trust </a:t>
            </a:r>
            <a:r>
              <a:rPr lang="en-US" dirty="0" smtClean="0"/>
              <a:t> ?</a:t>
            </a:r>
          </a:p>
          <a:p>
            <a:pPr algn="just">
              <a:buNone/>
            </a:pPr>
            <a:r>
              <a:rPr lang="en-US" dirty="0" smtClean="0"/>
              <a:t>Trust:  the belief in the integrity, character and ability of a leader.</a:t>
            </a:r>
          </a:p>
          <a:p>
            <a:pPr algn="just">
              <a:buNone/>
            </a:pPr>
            <a:r>
              <a:rPr lang="en-US" dirty="0" smtClean="0"/>
              <a:t> </a:t>
            </a:r>
            <a:r>
              <a:rPr lang="en-US" b="1" dirty="0" smtClean="0"/>
              <a:t>Five Dimensions of Trust </a:t>
            </a:r>
            <a:endParaRPr lang="en-US" dirty="0" smtClean="0"/>
          </a:p>
          <a:p>
            <a:pPr algn="just">
              <a:buNone/>
            </a:pPr>
            <a:r>
              <a:rPr lang="en-US" dirty="0" smtClean="0"/>
              <a:t>• Integrity (honesty and truthfulness) </a:t>
            </a:r>
          </a:p>
          <a:p>
            <a:pPr algn="just">
              <a:buNone/>
            </a:pPr>
            <a:r>
              <a:rPr lang="en-US" dirty="0" smtClean="0"/>
              <a:t>• Competence (technical/interpersonal) </a:t>
            </a:r>
          </a:p>
          <a:p>
            <a:pPr algn="just">
              <a:buNone/>
            </a:pPr>
            <a:r>
              <a:rPr lang="en-US" dirty="0" smtClean="0"/>
              <a:t>• Consistency (reliability, predictability and good judgment in handling situations) </a:t>
            </a:r>
          </a:p>
          <a:p>
            <a:pPr algn="just">
              <a:buNone/>
            </a:pPr>
            <a:r>
              <a:rPr lang="en-US" dirty="0" smtClean="0"/>
              <a:t>• Loyalty (willingness to protect and save face for a person) </a:t>
            </a:r>
          </a:p>
          <a:p>
            <a:pPr algn="just">
              <a:buNone/>
            </a:pPr>
            <a:r>
              <a:rPr lang="en-US" dirty="0" smtClean="0"/>
              <a:t>• Openness (willingness to share ideas and information freely) </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3" algn="ctr" rtl="0">
              <a:spcBef>
                <a:spcPct val="0"/>
              </a:spcBef>
            </a:pPr>
            <a:r>
              <a:rPr lang="en-US" sz="2600" b="1" dirty="0" smtClean="0"/>
              <a:t>7.5.1.2 Trust </a:t>
            </a:r>
            <a:r>
              <a:rPr lang="en-US" sz="2600" b="1" dirty="0"/>
              <a:t>and leadership</a:t>
            </a:r>
            <a:br>
              <a:rPr lang="en-US" sz="2600" b="1" dirty="0"/>
            </a:br>
            <a:endParaRPr lang="en-US" sz="2600" b="1" dirty="0"/>
          </a:p>
        </p:txBody>
      </p:sp>
      <p:pic>
        <p:nvPicPr>
          <p:cNvPr id="1026" name="Picture 2"/>
          <p:cNvPicPr>
            <a:picLocks noGrp="1" noChangeAspect="1" noChangeArrowheads="1"/>
          </p:cNvPicPr>
          <p:nvPr>
            <p:ph idx="1"/>
          </p:nvPr>
        </p:nvPicPr>
        <p:blipFill>
          <a:blip r:embed="rId2"/>
          <a:srcRect/>
          <a:stretch>
            <a:fillRect/>
          </a:stretch>
        </p:blipFill>
        <p:spPr bwMode="auto">
          <a:xfrm>
            <a:off x="1071538" y="1714488"/>
            <a:ext cx="6715172" cy="4143404"/>
          </a:xfrm>
          <a:prstGeom prst="rect">
            <a:avLst/>
          </a:prstGeom>
          <a:noFill/>
          <a:ln w="9525">
            <a:noFill/>
            <a:miter lim="800000"/>
            <a:headEnd/>
            <a:tailEnd/>
          </a:ln>
          <a:effec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3" algn="ctr" rtl="0">
              <a:spcBef>
                <a:spcPct val="0"/>
              </a:spcBef>
            </a:pPr>
            <a:r>
              <a:rPr lang="en-US" sz="2600" b="1" dirty="0" smtClean="0"/>
              <a:t>7.5.1.3 Three </a:t>
            </a:r>
            <a:r>
              <a:rPr lang="en-US" sz="2600" b="1" dirty="0"/>
              <a:t>types of leadership </a:t>
            </a:r>
            <a:r>
              <a:rPr lang="en-US" dirty="0"/>
              <a:t/>
            </a:r>
            <a:br>
              <a:rPr lang="en-US" dirty="0"/>
            </a:br>
            <a:endParaRPr lang="en-US" dirty="0"/>
          </a:p>
        </p:txBody>
      </p:sp>
      <p:sp>
        <p:nvSpPr>
          <p:cNvPr id="3" name="Content Placeholder 2"/>
          <p:cNvSpPr>
            <a:spLocks noGrp="1"/>
          </p:cNvSpPr>
          <p:nvPr>
            <p:ph idx="1"/>
          </p:nvPr>
        </p:nvSpPr>
        <p:spPr/>
        <p:txBody>
          <a:bodyPr>
            <a:normAutofit fontScale="70000" lnSpcReduction="20000"/>
          </a:bodyPr>
          <a:lstStyle/>
          <a:p>
            <a:endParaRPr lang="en-US" dirty="0" smtClean="0"/>
          </a:p>
          <a:p>
            <a:r>
              <a:rPr lang="en-US" b="1" dirty="0" smtClean="0"/>
              <a:t> Transformational leaders </a:t>
            </a:r>
          </a:p>
          <a:p>
            <a:pPr>
              <a:buNone/>
            </a:pPr>
            <a:r>
              <a:rPr lang="en-US" dirty="0" smtClean="0"/>
              <a:t>Leading -- changing the organization to fit the environment – Develop, communicate, enact a vision </a:t>
            </a:r>
            <a:endParaRPr lang="en-US" b="1" dirty="0" smtClean="0"/>
          </a:p>
          <a:p>
            <a:r>
              <a:rPr lang="en-US" b="1" dirty="0" smtClean="0"/>
              <a:t>Transactional leaders </a:t>
            </a:r>
            <a:endParaRPr lang="en-US" dirty="0" smtClean="0"/>
          </a:p>
          <a:p>
            <a:pPr>
              <a:buNone/>
            </a:pPr>
            <a:r>
              <a:rPr lang="en-US" dirty="0" smtClean="0"/>
              <a:t>Managing -- linking job performance to rewards – Ensure employees have necessary resources – Apply contingency leadership theories </a:t>
            </a:r>
          </a:p>
          <a:p>
            <a:r>
              <a:rPr lang="en-US" b="1" dirty="0" smtClean="0"/>
              <a:t>Transformational leadership</a:t>
            </a:r>
          </a:p>
          <a:p>
            <a:pPr>
              <a:buNone/>
            </a:pPr>
            <a:r>
              <a:rPr lang="en-US" dirty="0" smtClean="0"/>
              <a:t>occurs when a leader changes followers in ways that lead to trust and motivation towards organizational goals. Transformational leaders increase subordinates’ awareness of task significance and high performance levels. Transformational leaders make subordinates aware of their needs for personal growth, development, and accomplishment. They motivate subordinates to work for the good of the organization, not personal gain.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7. Basic Approaches to Leadership</a:t>
            </a:r>
            <a:r>
              <a:rPr lang="en-US" dirty="0"/>
              <a:t/>
            </a:r>
            <a:br>
              <a:rPr lang="en-US" dirty="0"/>
            </a:br>
            <a:endParaRPr lang="en-US" dirty="0"/>
          </a:p>
        </p:txBody>
      </p:sp>
      <p:sp>
        <p:nvSpPr>
          <p:cNvPr id="3" name="Content Placeholder 2"/>
          <p:cNvSpPr>
            <a:spLocks noGrp="1"/>
          </p:cNvSpPr>
          <p:nvPr>
            <p:ph idx="1"/>
          </p:nvPr>
        </p:nvSpPr>
        <p:spPr>
          <a:xfrm>
            <a:off x="457200" y="1600200"/>
            <a:ext cx="8229600" cy="4829196"/>
          </a:xfrm>
        </p:spPr>
        <p:txBody>
          <a:bodyPr>
            <a:normAutofit fontScale="70000" lnSpcReduction="20000"/>
          </a:bodyPr>
          <a:lstStyle/>
          <a:p>
            <a:pPr algn="just">
              <a:buNone/>
            </a:pPr>
            <a:r>
              <a:rPr lang="en-US" b="1" dirty="0" smtClean="0"/>
              <a:t>7.1 What </a:t>
            </a:r>
            <a:r>
              <a:rPr lang="en-US" b="1" dirty="0"/>
              <a:t>is leadership</a:t>
            </a:r>
            <a:r>
              <a:rPr lang="en-US" b="1" dirty="0" smtClean="0"/>
              <a:t>?</a:t>
            </a:r>
          </a:p>
          <a:p>
            <a:pPr algn="just">
              <a:buNone/>
            </a:pPr>
            <a:r>
              <a:rPr lang="en-US" dirty="0" smtClean="0"/>
              <a:t>Leadership is an interpersonal process in which influence is exercised in a social system for the achievement of organizational goals by others”.</a:t>
            </a:r>
          </a:p>
          <a:p>
            <a:pPr algn="just">
              <a:buNone/>
            </a:pPr>
            <a:r>
              <a:rPr lang="en-US" dirty="0" smtClean="0"/>
              <a:t>Researchers agree on two characteristics of leadership. First, leadership involves exerting influence over other members of a group or organization. Second, leadership involves helping a group or organization achieve its goals. Leaders of a group or organization are the individuals who exert such influence.  </a:t>
            </a:r>
          </a:p>
          <a:p>
            <a:pPr algn="just">
              <a:buNone/>
            </a:pPr>
            <a:r>
              <a:rPr lang="en-US" dirty="0" smtClean="0"/>
              <a:t> </a:t>
            </a:r>
          </a:p>
          <a:p>
            <a:pPr algn="just">
              <a:buNone/>
            </a:pPr>
            <a:r>
              <a:rPr lang="en-US" dirty="0" smtClean="0"/>
              <a:t>A Leader helps others achieve organizational goals and influences perceptions and behaviors, including attitudes, learning, motivation, stress, performance, decision-making quality, turnover, and absenteeism.  </a:t>
            </a:r>
          </a:p>
          <a:p>
            <a:pPr algn="just">
              <a:buNone/>
            </a:pPr>
            <a:endParaRPr lang="en-US" dirty="0"/>
          </a:p>
          <a:p>
            <a:pPr algn="just">
              <a:buNone/>
            </a:pPr>
            <a:endParaRPr lang="en-US" dirty="0" smtClean="0"/>
          </a:p>
          <a:p>
            <a:pPr algn="just">
              <a:buNone/>
            </a:pPr>
            <a:endParaRPr lang="en-US" dirty="0"/>
          </a:p>
          <a:p>
            <a:pPr>
              <a:buNone/>
            </a:pPr>
            <a:endParaRPr lang="en-US" dirty="0" smtClean="0"/>
          </a:p>
          <a:p>
            <a:pPr>
              <a:buNone/>
            </a:pPr>
            <a:endParaRPr lang="en-US"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7.5.1.4 Basic </a:t>
            </a:r>
            <a:r>
              <a:rPr lang="en-US"/>
              <a:t>principles of trust</a:t>
            </a:r>
          </a:p>
        </p:txBody>
      </p:sp>
      <p:pic>
        <p:nvPicPr>
          <p:cNvPr id="2050" name="Picture 2"/>
          <p:cNvPicPr>
            <a:picLocks noGrp="1" noChangeAspect="1" noChangeArrowheads="1"/>
          </p:cNvPicPr>
          <p:nvPr>
            <p:ph idx="1"/>
          </p:nvPr>
        </p:nvPicPr>
        <p:blipFill>
          <a:blip r:embed="rId2"/>
          <a:srcRect/>
          <a:stretch>
            <a:fillRect/>
          </a:stretch>
        </p:blipFill>
        <p:spPr bwMode="auto">
          <a:xfrm>
            <a:off x="571472" y="1600200"/>
            <a:ext cx="8001055" cy="4525963"/>
          </a:xfrm>
          <a:prstGeom prst="rect">
            <a:avLst/>
          </a:prstGeom>
          <a:no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srcRect/>
          <a:stretch>
            <a:fillRect/>
          </a:stretch>
        </p:blipFill>
        <p:spPr bwMode="auto">
          <a:xfrm>
            <a:off x="714348" y="857232"/>
            <a:ext cx="7858180" cy="4929222"/>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7.2</a:t>
            </a:r>
            <a:r>
              <a:rPr lang="en-US" dirty="0"/>
              <a:t>. Trait theories</a:t>
            </a:r>
          </a:p>
        </p:txBody>
      </p:sp>
      <p:sp>
        <p:nvSpPr>
          <p:cNvPr id="3" name="Content Placeholder 2"/>
          <p:cNvSpPr>
            <a:spLocks noGrp="1"/>
          </p:cNvSpPr>
          <p:nvPr>
            <p:ph idx="1"/>
          </p:nvPr>
        </p:nvSpPr>
        <p:spPr>
          <a:xfrm>
            <a:off x="457200" y="1357298"/>
            <a:ext cx="8472518" cy="4768865"/>
          </a:xfrm>
        </p:spPr>
        <p:txBody>
          <a:bodyPr>
            <a:normAutofit fontScale="70000" lnSpcReduction="20000"/>
          </a:bodyPr>
          <a:lstStyle/>
          <a:p>
            <a:pPr algn="just">
              <a:buNone/>
            </a:pPr>
            <a:r>
              <a:rPr lang="en-US" dirty="0" smtClean="0"/>
              <a:t> Early studies identified during personal characteristics and traits that distinguish leaders from followers and effective from ineffective leaders. They were concerned with leaders’ traits, the particular tendencies a person has to feel, think, and act in certain ways. Results from nearly 300 studies suggested that the following traits have the strongest relationship to effective leadership: </a:t>
            </a:r>
          </a:p>
          <a:p>
            <a:pPr algn="just"/>
            <a:r>
              <a:rPr lang="en-US" dirty="0" smtClean="0"/>
              <a:t>  Intelligence   </a:t>
            </a:r>
          </a:p>
          <a:p>
            <a:pPr algn="just"/>
            <a:r>
              <a:rPr lang="en-US" dirty="0" smtClean="0"/>
              <a:t>Task-relevant knowledge   </a:t>
            </a:r>
          </a:p>
          <a:p>
            <a:pPr algn="just"/>
            <a:r>
              <a:rPr lang="en-US" dirty="0" smtClean="0"/>
              <a:t>Dominance (the need to exert influence and control over others)   </a:t>
            </a:r>
          </a:p>
          <a:p>
            <a:pPr algn="just"/>
            <a:r>
              <a:rPr lang="en-US" dirty="0" smtClean="0"/>
              <a:t>Self-confidence   </a:t>
            </a:r>
          </a:p>
          <a:p>
            <a:pPr algn="just"/>
            <a:r>
              <a:rPr lang="en-US" dirty="0" smtClean="0"/>
              <a:t>Energy/activity levels   </a:t>
            </a:r>
          </a:p>
          <a:p>
            <a:pPr algn="just"/>
            <a:r>
              <a:rPr lang="en-US" dirty="0" smtClean="0"/>
              <a:t>Tolerance for stress   </a:t>
            </a:r>
          </a:p>
          <a:p>
            <a:pPr algn="just"/>
            <a:r>
              <a:rPr lang="en-US" dirty="0" smtClean="0"/>
              <a:t>Integrity and honesty   </a:t>
            </a:r>
          </a:p>
          <a:p>
            <a:pPr algn="just"/>
            <a:r>
              <a:rPr lang="en-US" dirty="0" smtClean="0"/>
              <a:t>Emotional maturity</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a:srcRect/>
          <a:stretch>
            <a:fillRect/>
          </a:stretch>
        </p:blipFill>
        <p:spPr bwMode="auto">
          <a:xfrm>
            <a:off x="714348" y="928670"/>
            <a:ext cx="7358114" cy="5143536"/>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85000" lnSpcReduction="10000"/>
          </a:bodyPr>
          <a:lstStyle/>
          <a:p>
            <a:pPr algn="just"/>
            <a:r>
              <a:rPr lang="en-US" dirty="0" smtClean="0"/>
              <a:t>Although understanding leader characteristics is helpful, the trait approach is limited. Whether these traits are key for becoming a leader or result from being a leader is unclear. The trait approach provides little guidance as to how to train or help leaders. Because traits are stable, individuals cannot change traits associated with leadership. </a:t>
            </a:r>
          </a:p>
          <a:p>
            <a:pPr algn="just"/>
            <a:r>
              <a:rPr lang="en-US" dirty="0" smtClean="0"/>
              <a:t>The trait approach fails to explain why or how effective leadership occurs. Many individuals who possess these traits never become leaders, and many leaders who possess them are ineffective.</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dirty="0" smtClean="0"/>
              <a:t>Six traits on which leaders tend to differ from non-leaders are: </a:t>
            </a:r>
          </a:p>
          <a:p>
            <a:pPr>
              <a:buNone/>
            </a:pPr>
            <a:r>
              <a:rPr lang="en-US" dirty="0" smtClean="0"/>
              <a:t>• Ambition and energy </a:t>
            </a:r>
          </a:p>
          <a:p>
            <a:pPr>
              <a:buNone/>
            </a:pPr>
            <a:r>
              <a:rPr lang="en-US" dirty="0" smtClean="0"/>
              <a:t>• Desire to lead </a:t>
            </a:r>
          </a:p>
          <a:p>
            <a:pPr>
              <a:buNone/>
            </a:pPr>
            <a:r>
              <a:rPr lang="en-US" dirty="0" smtClean="0"/>
              <a:t>• Honesty and integrity </a:t>
            </a:r>
          </a:p>
          <a:p>
            <a:pPr>
              <a:buNone/>
            </a:pPr>
            <a:r>
              <a:rPr lang="en-US" dirty="0" smtClean="0"/>
              <a:t>• Self-confidence </a:t>
            </a:r>
          </a:p>
          <a:p>
            <a:pPr>
              <a:buNone/>
            </a:pPr>
            <a:r>
              <a:rPr lang="en-US" dirty="0" smtClean="0"/>
              <a:t>• Intelligence </a:t>
            </a:r>
          </a:p>
          <a:p>
            <a:pPr>
              <a:buNone/>
            </a:pPr>
            <a:r>
              <a:rPr lang="en-US" dirty="0" smtClean="0"/>
              <a:t>• Job-relevant knowledge.  </a:t>
            </a:r>
          </a:p>
          <a:p>
            <a:r>
              <a:rPr lang="en-US" dirty="0" smtClean="0"/>
              <a:t>Recent research provides strong evidence that people who are high self-monitors are much more likely to emerge as leaders in groups than low self-monitors.</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Grp="1" noChangeAspect="1" noChangeArrowheads="1"/>
          </p:cNvPicPr>
          <p:nvPr>
            <p:ph idx="1"/>
          </p:nvPr>
        </p:nvPicPr>
        <p:blipFill>
          <a:blip r:embed="rId2"/>
          <a:srcRect/>
          <a:stretch>
            <a:fillRect/>
          </a:stretch>
        </p:blipFill>
        <p:spPr bwMode="auto">
          <a:xfrm>
            <a:off x="642910" y="928670"/>
            <a:ext cx="7643866" cy="5429288"/>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7.3. </a:t>
            </a:r>
            <a:r>
              <a:rPr lang="en-US" dirty="0"/>
              <a:t>Behavioral theories</a:t>
            </a:r>
          </a:p>
        </p:txBody>
      </p:sp>
      <p:sp>
        <p:nvSpPr>
          <p:cNvPr id="3" name="Content Placeholder 2"/>
          <p:cNvSpPr>
            <a:spLocks noGrp="1"/>
          </p:cNvSpPr>
          <p:nvPr>
            <p:ph idx="1"/>
          </p:nvPr>
        </p:nvSpPr>
        <p:spPr/>
        <p:txBody>
          <a:bodyPr>
            <a:normAutofit fontScale="77500" lnSpcReduction="20000"/>
          </a:bodyPr>
          <a:lstStyle/>
          <a:p>
            <a:pPr algn="just"/>
            <a:r>
              <a:rPr lang="en-US" dirty="0" smtClean="0"/>
              <a:t>Researchers using the behavior approach identified specific behaviors that contribute to leaders’ effectiveness at helping individuals, groups, and or organizations achieve goals.  </a:t>
            </a:r>
          </a:p>
          <a:p>
            <a:pPr algn="just"/>
            <a:r>
              <a:rPr lang="en-US" dirty="0" smtClean="0"/>
              <a:t>The Ohio State researchers developed scales to measure over 1800 leader behaviors and asked workers to indicate how much their leaders engaged in them. Researchers found that leader behaviors involved either consideration or initiating structure. Consideration is a behavior indicating that a leader trusts, respects, and values good relationships with followers. A considerate leader might be friendly, treat others as equals, give explanations, and show concern for workers’ well-being and their opinions.  </a:t>
            </a:r>
          </a:p>
          <a:p>
            <a:pPr>
              <a:buNone/>
            </a:pPr>
            <a:endParaRPr lang="en-US" dirty="0" smtClean="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145</TotalTime>
  <Words>1376</Words>
  <Application>Microsoft Office PowerPoint</Application>
  <PresentationFormat>On-screen Show (4:3)</PresentationFormat>
  <Paragraphs>91</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Organizational Behavior       </vt:lpstr>
      <vt:lpstr>7. Basic Approaches to Leadership </vt:lpstr>
      <vt:lpstr>Slide 3</vt:lpstr>
      <vt:lpstr>7.2. Trait theories</vt:lpstr>
      <vt:lpstr>Slide 5</vt:lpstr>
      <vt:lpstr>Cont…</vt:lpstr>
      <vt:lpstr>Cont…</vt:lpstr>
      <vt:lpstr>Slide 8</vt:lpstr>
      <vt:lpstr>7.3. Behavioral theories</vt:lpstr>
      <vt:lpstr>Slide 10</vt:lpstr>
      <vt:lpstr>Cont…</vt:lpstr>
      <vt:lpstr>Cont…</vt:lpstr>
      <vt:lpstr> 7.4. Contingency theories: Fiedler modal </vt:lpstr>
      <vt:lpstr>Cont…</vt:lpstr>
      <vt:lpstr>Cont…</vt:lpstr>
      <vt:lpstr>7.5 Contemporary issues in leadership  </vt:lpstr>
      <vt:lpstr>7.5.1 Trust: the foundation of leadership </vt:lpstr>
      <vt:lpstr>7.5.1.2 Trust and leadership </vt:lpstr>
      <vt:lpstr>7.5.1.3 Three types of leadership  </vt:lpstr>
      <vt:lpstr>7.5.1.4 Basic principles of trust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Organizational Behavior </dc:title>
  <dc:creator>Ahmad laptops</dc:creator>
  <cp:lastModifiedBy>KHAKWANI</cp:lastModifiedBy>
  <cp:revision>65</cp:revision>
  <dcterms:created xsi:type="dcterms:W3CDTF">2020-05-02T17:58:42Z</dcterms:created>
  <dcterms:modified xsi:type="dcterms:W3CDTF">2020-05-17T23:34:54Z</dcterms:modified>
</cp:coreProperties>
</file>