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1"/>
  </p:notesMasterIdLst>
  <p:sldIdLst>
    <p:sldId id="256" r:id="rId2"/>
    <p:sldId id="266" r:id="rId3"/>
    <p:sldId id="268" r:id="rId4"/>
    <p:sldId id="280" r:id="rId5"/>
    <p:sldId id="281" r:id="rId6"/>
    <p:sldId id="282" r:id="rId7"/>
    <p:sldId id="283" r:id="rId8"/>
    <p:sldId id="284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7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1FFA-2752-46F3-8058-333CBED62F2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3AEF-E46F-4079-BD36-04EB13E85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4664DBD3-534A-4B4D-BF47-52F463A37F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CA5ECF7-60AF-4013-B76C-7210E315072B}" type="slidenum">
              <a:rPr lang="en-US" altLang="en-US" smtClean="0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1AD73C50-0CBB-468F-A510-12A97463D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1D7A7D2-8FCA-4322-AE19-B43B81556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652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>
            <a:extLst>
              <a:ext uri="{FF2B5EF4-FFF2-40B4-BE49-F238E27FC236}">
                <a16:creationId xmlns:a16="http://schemas.microsoft.com/office/drawing/2014/main" id="{9FDA0858-E9C4-4DC2-9826-F92D872582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EF9A8F4-F1D6-4272-AED5-590EF7CE35C7}" type="slidenum">
              <a:rPr lang="en-US" altLang="en-US" smtClean="0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4D8923D2-A2C3-46C7-9836-D36B1C9F6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6F36617B-142F-4377-AE4D-6B921EFEF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265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>
            <a:extLst>
              <a:ext uri="{FF2B5EF4-FFF2-40B4-BE49-F238E27FC236}">
                <a16:creationId xmlns:a16="http://schemas.microsoft.com/office/drawing/2014/main" id="{9FDA0858-E9C4-4DC2-9826-F92D872582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EF9A8F4-F1D6-4272-AED5-590EF7CE35C7}" type="slidenum">
              <a:rPr lang="en-US" altLang="en-US" smtClean="0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4D8923D2-A2C3-46C7-9836-D36B1C9F6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6F36617B-142F-4377-AE4D-6B921EFEF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196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>
            <a:extLst>
              <a:ext uri="{FF2B5EF4-FFF2-40B4-BE49-F238E27FC236}">
                <a16:creationId xmlns:a16="http://schemas.microsoft.com/office/drawing/2014/main" id="{0BC3FEF9-C8F7-4699-8523-4135C0D582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D5B653E-C24A-4F9F-9ED4-52FDB2A09115}" type="slidenum">
              <a:rPr lang="en-US" altLang="en-US" smtClean="0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99D82252-23EB-4A7A-BAFD-57F96077D9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985C9D0-DDF5-4203-A2BB-0A86572CA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616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9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4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72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3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x.cs.yale.edu/avi/os-book/OS10/slide-dir/index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6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280720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en-US" altLang="en-US" dirty="0" smtClean="0"/>
          </a:p>
          <a:p>
            <a:pPr>
              <a:lnSpc>
                <a:spcPct val="80000"/>
              </a:lnSpc>
              <a:defRPr/>
            </a:pPr>
            <a:r>
              <a:rPr lang="en-US" altLang="en-US" dirty="0" err="1"/>
              <a:t>Mutex</a:t>
            </a:r>
            <a:r>
              <a:rPr lang="en-US" altLang="en-US" dirty="0"/>
              <a:t> Locks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Busy Waiting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Semaphores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Implementation of Semaphores</a:t>
            </a:r>
            <a:endParaRPr lang="en-US" altLang="en-US" dirty="0"/>
          </a:p>
          <a:p>
            <a:pPr>
              <a:lnSpc>
                <a:spcPct val="80000"/>
              </a:lnSpc>
              <a:defRPr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3474719"/>
          </a:xfrm>
        </p:spPr>
        <p:txBody>
          <a:bodyPr>
            <a:normAutofit/>
          </a:bodyPr>
          <a:lstStyle/>
          <a:p>
            <a:r>
              <a:rPr lang="en-US" altLang="en-US" dirty="0"/>
              <a:t>Demonstrate how </a:t>
            </a:r>
            <a:r>
              <a:rPr lang="en-US" altLang="en-US" dirty="0" err="1"/>
              <a:t>mutex</a:t>
            </a:r>
            <a:r>
              <a:rPr lang="en-US" altLang="en-US" dirty="0"/>
              <a:t> locks, </a:t>
            </a:r>
            <a:r>
              <a:rPr lang="en-US" altLang="en-US" dirty="0" smtClean="0"/>
              <a:t>semaphores can </a:t>
            </a:r>
            <a:r>
              <a:rPr lang="en-US" altLang="en-US" dirty="0"/>
              <a:t>be used to solve the critical section problem</a:t>
            </a: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636776" y="274321"/>
            <a:ext cx="8193024" cy="850391"/>
          </a:xfrm>
          <a:prstGeom prst="rect">
            <a:avLst/>
          </a:prstGeom>
        </p:spPr>
        <p:txBody>
          <a:bodyPr wrap="square" lIns="0" tIns="27558" rIns="0" bIns="0" rtlCol="0">
            <a:noAutofit/>
          </a:bodyPr>
          <a:lstStyle/>
          <a:p>
            <a:pPr marL="11506" algn="ctr">
              <a:lnSpc>
                <a:spcPts val="4340"/>
              </a:lnSpc>
            </a:pPr>
            <a:r>
              <a:rPr lang="en-US" sz="4394" spc="-14" dirty="0" smtClean="0">
                <a:latin typeface="Times New Roman"/>
                <a:cs typeface="Times New Roman"/>
              </a:rPr>
              <a:t>Types of Semaphores</a:t>
            </a:r>
            <a:endParaRPr sz="4394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5388" y="1389888"/>
            <a:ext cx="5976030" cy="2194560"/>
          </a:xfrm>
          <a:prstGeom prst="rect">
            <a:avLst/>
          </a:prstGeom>
        </p:spPr>
        <p:txBody>
          <a:bodyPr wrap="square" lIns="0" tIns="35843" rIns="0" bIns="0" rtlCol="0">
            <a:noAutofit/>
          </a:bodyPr>
          <a:lstStyle/>
          <a:p>
            <a:pPr marL="11506" marR="36125">
              <a:lnSpc>
                <a:spcPct val="95825"/>
              </a:lnSpc>
              <a:spcBef>
                <a:spcPts val="57"/>
              </a:spcBef>
            </a:pPr>
            <a:r>
              <a:rPr sz="2492" dirty="0" smtClean="0">
                <a:latin typeface="Arial"/>
                <a:cs typeface="Arial"/>
              </a:rPr>
              <a:t>•</a:t>
            </a:r>
            <a:r>
              <a:rPr lang="en-US" sz="2492" dirty="0" smtClean="0">
                <a:latin typeface="Arial"/>
                <a:cs typeface="Arial"/>
              </a:rPr>
              <a:t>  Binary Semaphores</a:t>
            </a:r>
          </a:p>
          <a:p>
            <a:pPr marL="11506" marR="36125">
              <a:lnSpc>
                <a:spcPct val="95825"/>
              </a:lnSpc>
              <a:spcBef>
                <a:spcPts val="57"/>
              </a:spcBef>
            </a:pPr>
            <a:endParaRPr lang="en-US" sz="2492" dirty="0" smtClean="0">
              <a:latin typeface="Arial"/>
              <a:cs typeface="Arial"/>
            </a:endParaRPr>
          </a:p>
          <a:p>
            <a:pPr marL="11506" marR="36125">
              <a:lnSpc>
                <a:spcPct val="95825"/>
              </a:lnSpc>
              <a:spcBef>
                <a:spcPts val="118"/>
              </a:spcBef>
            </a:pPr>
            <a:r>
              <a:rPr sz="2492" dirty="0" smtClean="0">
                <a:latin typeface="Arial"/>
                <a:cs typeface="Arial"/>
              </a:rPr>
              <a:t>•</a:t>
            </a:r>
            <a:r>
              <a:rPr lang="en-US" sz="2492" dirty="0" smtClean="0">
                <a:latin typeface="Arial"/>
                <a:cs typeface="Arial"/>
              </a:rPr>
              <a:t>  </a:t>
            </a:r>
            <a:r>
              <a:rPr lang="en-US" sz="2492" dirty="0">
                <a:latin typeface="Arial"/>
                <a:cs typeface="Arial"/>
              </a:rPr>
              <a:t>Counting Semaphores</a:t>
            </a:r>
            <a:endParaRPr sz="2492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53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59D88480-37BD-4D9D-86CD-602E8D713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07983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Semaphore Implementation</a:t>
            </a:r>
            <a:endParaRPr lang="en-US" altLang="en-US" dirty="0"/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D8E7E59E-3E80-43DF-9BC3-B07A6DD915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51088" y="932688"/>
            <a:ext cx="9152063" cy="52014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1600" dirty="0" smtClean="0"/>
              <a:t>Semaphore </a:t>
            </a:r>
            <a:r>
              <a:rPr lang="en-US" altLang="en-US" sz="1600" dirty="0"/>
              <a:t>S – integer variable</a:t>
            </a:r>
          </a:p>
          <a:p>
            <a:pPr>
              <a:lnSpc>
                <a:spcPct val="90000"/>
              </a:lnSpc>
            </a:pPr>
            <a:r>
              <a:rPr lang="en-US" altLang="en-US" sz="1600" dirty="0"/>
              <a:t>Can only be accessed via two indivisible (atomic) operations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wait()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sz="1600" dirty="0">
                <a:solidFill>
                  <a:srgbClr val="000000"/>
                </a:solidFill>
              </a:rPr>
              <a:t>and 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signal()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/>
              <a:t>Originally called 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P()</a:t>
            </a:r>
            <a:r>
              <a:rPr lang="en-US" altLang="en-US" dirty="0"/>
              <a:t> </a:t>
            </a:r>
            <a:r>
              <a:rPr lang="en-US" altLang="en-US" sz="1600" dirty="0"/>
              <a:t>and 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V()</a:t>
            </a:r>
          </a:p>
          <a:p>
            <a:pPr>
              <a:lnSpc>
                <a:spcPct val="90000"/>
              </a:lnSpc>
            </a:pPr>
            <a:r>
              <a:rPr lang="en-US" altLang="en-US" sz="1600" dirty="0"/>
              <a:t>Definition of  the 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wait() operation</a:t>
            </a: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r>
              <a:rPr lang="en-US" altLang="en-US" b="1" dirty="0">
                <a:latin typeface="Courier New" panose="02070309020205020404" pitchFamily="49" charset="0"/>
                <a:sym typeface="Symbol" panose="05050102010706020507" pitchFamily="18" charset="2"/>
              </a:rPr>
              <a:t>wait(S)</a:t>
            </a:r>
            <a:r>
              <a:rPr lang="en-US" altLang="en-US" sz="1600" b="1" dirty="0">
                <a:latin typeface="Courier New" panose="02070309020205020404" pitchFamily="49" charset="0"/>
                <a:sym typeface="Symbol" panose="05050102010706020507" pitchFamily="18" charset="2"/>
              </a:rPr>
              <a:t> { </a:t>
            </a: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  <a:sym typeface="Symbol" panose="05050102010706020507" pitchFamily="18" charset="2"/>
              </a:rPr>
              <a:t>    while (S &lt;= 0)</a:t>
            </a: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; // busy wait</a:t>
            </a: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  <a:sym typeface="Symbol" panose="05050102010706020507" pitchFamily="18" charset="2"/>
              </a:rPr>
              <a:t>    S--;</a:t>
            </a: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  <a:sym typeface="Symbol" panose="05050102010706020507" pitchFamily="18" charset="2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altLang="en-US" sz="1600" dirty="0"/>
              <a:t>Definition of  the 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signal() operation</a:t>
            </a:r>
            <a:endParaRPr lang="en-US" altLang="en-US" sz="16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r>
              <a:rPr lang="en-US" altLang="en-US" b="1" dirty="0">
                <a:latin typeface="Courier New" panose="02070309020205020404" pitchFamily="49" charset="0"/>
                <a:sym typeface="Symbol" panose="05050102010706020507" pitchFamily="18" charset="2"/>
              </a:rPr>
              <a:t>signal(S)</a:t>
            </a:r>
            <a:r>
              <a:rPr lang="en-US" altLang="en-US" sz="1600" b="1" dirty="0">
                <a:latin typeface="Courier New" panose="02070309020205020404" pitchFamily="49" charset="0"/>
                <a:sym typeface="Symbol" panose="05050102010706020507" pitchFamily="18" charset="2"/>
              </a:rPr>
              <a:t> { </a:t>
            </a: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  <a:sym typeface="Symbol" panose="05050102010706020507" pitchFamily="18" charset="2"/>
              </a:rPr>
              <a:t>    S++;</a:t>
            </a: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  <a:sym typeface="Symbol" panose="05050102010706020507" pitchFamily="18" charset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31725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8B51BAA0-23D1-44B6-B0D9-250F64A57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25799" y="52295"/>
            <a:ext cx="8779199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Semaphore Implementation with no Busy waiting </a:t>
            </a:r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9D87702A-689B-4A72-8F7D-2FB6350A3F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85981" y="1078706"/>
            <a:ext cx="7035111" cy="474020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With each semaphore there is an associated waiting queue</a:t>
            </a:r>
          </a:p>
          <a:p>
            <a:r>
              <a:rPr lang="en-US" altLang="en-US" dirty="0"/>
              <a:t>Each entry in a waiting queue has two data items:</a:t>
            </a:r>
          </a:p>
          <a:p>
            <a:pPr lvl="1"/>
            <a:r>
              <a:rPr lang="en-US" altLang="en-US" dirty="0"/>
              <a:t> Value (of type integer)</a:t>
            </a:r>
          </a:p>
          <a:p>
            <a:pPr lvl="1"/>
            <a:r>
              <a:rPr lang="en-US" altLang="en-US" dirty="0"/>
              <a:t> Pointer to next record in the list</a:t>
            </a:r>
          </a:p>
          <a:p>
            <a:r>
              <a:rPr lang="en-US" altLang="en-US" dirty="0"/>
              <a:t>Two operations:</a:t>
            </a:r>
          </a:p>
          <a:p>
            <a:pPr lvl="1"/>
            <a:r>
              <a:rPr lang="en-US" altLang="en-US" b="1" dirty="0">
                <a:solidFill>
                  <a:srgbClr val="006699"/>
                </a:solidFill>
                <a:latin typeface="+mj-lt"/>
              </a:rPr>
              <a:t>block </a:t>
            </a:r>
            <a:r>
              <a:rPr lang="en-US" altLang="en-US" dirty="0"/>
              <a:t>– place the process invoking the operation on the appropriate waiting queue</a:t>
            </a:r>
          </a:p>
          <a:p>
            <a:pPr lvl="1"/>
            <a:r>
              <a:rPr lang="en-US" altLang="en-US" b="1" dirty="0">
                <a:solidFill>
                  <a:srgbClr val="006699"/>
                </a:solidFill>
                <a:latin typeface="+mj-lt"/>
              </a:rPr>
              <a:t>wakeup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– remove one of processes in the waiting queue and place it in the ready queue</a:t>
            </a:r>
          </a:p>
          <a:p>
            <a:pPr marL="0" indent="0"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>
              <a:buFont typeface="Monotype Sorts" pitchFamily="-84" charset="2"/>
              <a:buNone/>
            </a:pPr>
            <a:r>
              <a:rPr lang="en-US" altLang="en-US" dirty="0">
                <a:solidFill>
                  <a:srgbClr val="0000FF"/>
                </a:solidFill>
              </a:rPr>
              <a:t>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8368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8B51BAA0-23D1-44B6-B0D9-250F64A57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25799" y="135423"/>
            <a:ext cx="8779199" cy="6096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Implementation with no Busy waiting (Cont.)</a:t>
            </a:r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9D87702A-689B-4A72-8F7D-2FB6350A3F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85980" y="1078706"/>
            <a:ext cx="7582224" cy="4700588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Waiting queue</a:t>
            </a:r>
          </a:p>
          <a:p>
            <a:pPr marL="0" indent="0"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struct</a:t>
            </a:r>
            <a:r>
              <a:rPr lang="en-US" altLang="en-US" b="1" dirty="0" smtClean="0">
                <a:latin typeface="Courier New" panose="02070309020205020404" pitchFamily="49" charset="0"/>
              </a:rPr>
              <a:t> semaphore{ </a:t>
            </a:r>
            <a:endParaRPr lang="en-US" altLang="en-US" b="1" dirty="0">
              <a:latin typeface="Courier New" panose="02070309020205020404" pitchFamily="49" charset="0"/>
            </a:endParaRPr>
          </a:p>
          <a:p>
            <a:pPr>
              <a:buFont typeface="Monotype Sorts" pitchFamily="-84" charset="2"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   	</a:t>
            </a:r>
            <a:r>
              <a:rPr lang="en-US" altLang="en-US" b="1" dirty="0" err="1">
                <a:latin typeface="Courier New" panose="02070309020205020404" pitchFamily="49" charset="0"/>
              </a:rPr>
              <a:t>int</a:t>
            </a:r>
            <a:r>
              <a:rPr lang="en-US" altLang="en-US" b="1" dirty="0">
                <a:latin typeface="Courier New" panose="02070309020205020404" pitchFamily="49" charset="0"/>
              </a:rPr>
              <a:t> value; </a:t>
            </a:r>
          </a:p>
          <a:p>
            <a:pPr>
              <a:buFont typeface="Monotype Sorts" pitchFamily="-84" charset="2"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   	</a:t>
            </a:r>
            <a:r>
              <a:rPr lang="en-US" altLang="en-US" b="1" dirty="0" smtClean="0">
                <a:latin typeface="Courier New" panose="02070309020205020404" pitchFamily="49" charset="0"/>
              </a:rPr>
              <a:t>process </a:t>
            </a:r>
            <a:r>
              <a:rPr lang="en-US" altLang="en-US" b="1" dirty="0">
                <a:latin typeface="Courier New" panose="02070309020205020404" pitchFamily="49" charset="0"/>
              </a:rPr>
              <a:t>*list; </a:t>
            </a:r>
          </a:p>
          <a:p>
            <a:pPr>
              <a:buFont typeface="Monotype Sorts" pitchFamily="-84" charset="2"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 smtClean="0">
                <a:latin typeface="Courier New" panose="02070309020205020404" pitchFamily="49" charset="0"/>
              </a:rPr>
              <a:t>}; </a:t>
            </a:r>
            <a:endParaRPr lang="en-US" altLang="en-US" b="1" dirty="0">
              <a:latin typeface="Courier New" panose="02070309020205020404" pitchFamily="49" charset="0"/>
            </a:endParaRPr>
          </a:p>
          <a:p>
            <a:endParaRPr lang="en-US" altLang="en-US" dirty="0"/>
          </a:p>
          <a:p>
            <a:pPr lvl="1"/>
            <a:endParaRPr lang="en-US" altLang="en-US" dirty="0"/>
          </a:p>
          <a:p>
            <a:pPr>
              <a:buFont typeface="Monotype Sorts" pitchFamily="-84" charset="2"/>
              <a:buNone/>
            </a:pPr>
            <a:r>
              <a:rPr lang="en-US" altLang="en-US" dirty="0">
                <a:solidFill>
                  <a:srgbClr val="0000FF"/>
                </a:solidFill>
              </a:rPr>
              <a:t>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498142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669F922E-D0FD-4876-8B89-C6C21A7E37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4528" y="104811"/>
            <a:ext cx="8356600" cy="581025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Implementation with no Busy waiting (Cont.)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E98F4248-9756-4C5B-BA54-44B5C18025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78114" y="901700"/>
            <a:ext cx="6122987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altLang="en-US" sz="1400" b="1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wait(semaphore *S) { </a:t>
            </a: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S-&gt;value--; </a:t>
            </a: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if (S-&gt;value &lt; 0) {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</a:rPr>
              <a:t>      add this process to S-&gt;list; </a:t>
            </a: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  block(); </a:t>
            </a: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} </a:t>
            </a: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signal(semaphore *S) { </a:t>
            </a: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S-&gt;value++; </a:t>
            </a: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if (S-&gt;value &lt;= 0) {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</a:rPr>
              <a:t>      remove a process P from S-&gt;list; </a:t>
            </a: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  wakeup(P); </a:t>
            </a: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} </a:t>
            </a:r>
          </a:p>
          <a:p>
            <a:pPr marL="0" indent="0"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354742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034338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Lecture Material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Slides of chapter 6 can be found from the given link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https://codex.cs.yale.edu/avi/os-book/OS10/slide-dir/index.html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73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143</TotalTime>
  <Words>239</Words>
  <Application>Microsoft Office PowerPoint</Application>
  <PresentationFormat>Widescreen</PresentationFormat>
  <Paragraphs>72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PGothic</vt:lpstr>
      <vt:lpstr>Arial</vt:lpstr>
      <vt:lpstr>Calibri</vt:lpstr>
      <vt:lpstr>Corbel</vt:lpstr>
      <vt:lpstr>Courier New</vt:lpstr>
      <vt:lpstr>Monotype Sorts</vt:lpstr>
      <vt:lpstr>Symbol</vt:lpstr>
      <vt:lpstr>Times New Roman</vt:lpstr>
      <vt:lpstr>Parallax</vt:lpstr>
      <vt:lpstr>Week 6</vt:lpstr>
      <vt:lpstr>Lecture Contents</vt:lpstr>
      <vt:lpstr>Lecture Objectives</vt:lpstr>
      <vt:lpstr>PowerPoint Presentation</vt:lpstr>
      <vt:lpstr>Semaphore Implementation</vt:lpstr>
      <vt:lpstr>Semaphore Implementation with no Busy waiting </vt:lpstr>
      <vt:lpstr>Implementation with no Busy waiting (Cont.)</vt:lpstr>
      <vt:lpstr>Implementation with no Busy waiting (Cont.)</vt:lpstr>
      <vt:lpstr>Lecture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1</dc:title>
  <dc:creator>HP</dc:creator>
  <cp:lastModifiedBy>HP</cp:lastModifiedBy>
  <cp:revision>14</cp:revision>
  <dcterms:created xsi:type="dcterms:W3CDTF">2020-04-19T14:49:46Z</dcterms:created>
  <dcterms:modified xsi:type="dcterms:W3CDTF">2020-04-19T17:17:44Z</dcterms:modified>
</cp:coreProperties>
</file>