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3" autoAdjust="0"/>
    <p:restoredTop sz="94624" autoAdjust="0"/>
  </p:normalViewPr>
  <p:slideViewPr>
    <p:cSldViewPr>
      <p:cViewPr varScale="1">
        <p:scale>
          <a:sx n="69" d="100"/>
          <a:sy n="69" d="100"/>
        </p:scale>
        <p:origin x="-141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emathzone.com/tutorials/basic-statistics/components-of-time-series.html"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Time </a:t>
            </a:r>
            <a:r>
              <a:rPr lang="en-US" dirty="0" err="1" smtClean="0"/>
              <a:t>Series,its</a:t>
            </a:r>
            <a:r>
              <a:rPr lang="en-US" dirty="0" smtClean="0"/>
              <a:t> types, </a:t>
            </a:r>
            <a:r>
              <a:rPr lang="en-US" dirty="0" smtClean="0"/>
              <a:t>Objectives and Components</a:t>
            </a: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pPr algn="r"/>
            <a:r>
              <a:rPr lang="en-US" dirty="0" err="1" smtClean="0"/>
              <a:t>Sadia</a:t>
            </a:r>
            <a:r>
              <a:rPr lang="en-US" dirty="0" smtClean="0"/>
              <a:t> </a:t>
            </a:r>
            <a:r>
              <a:rPr lang="en-US" dirty="0" err="1" smtClean="0"/>
              <a:t>Qamar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pPr algn="l"/>
            <a:r>
              <a:rPr lang="en-US" b="1" u="sng" dirty="0" smtClean="0"/>
              <a:t>Irregular Fluctuations</a:t>
            </a:r>
            <a:endParaRPr lang="en-US" dirty="0"/>
          </a:p>
        </p:txBody>
      </p:sp>
      <p:sp>
        <p:nvSpPr>
          <p:cNvPr id="3" name="Subtitle 2"/>
          <p:cNvSpPr>
            <a:spLocks noGrp="1"/>
          </p:cNvSpPr>
          <p:nvPr>
            <p:ph type="subTitle" idx="1"/>
          </p:nvPr>
        </p:nvSpPr>
        <p:spPr>
          <a:xfrm>
            <a:off x="838200" y="1828800"/>
            <a:ext cx="7848600" cy="4572000"/>
          </a:xfrm>
        </p:spPr>
        <p:txBody>
          <a:bodyPr>
            <a:noAutofit/>
          </a:bodyPr>
          <a:lstStyle/>
          <a:p>
            <a:pPr algn="just"/>
            <a:r>
              <a:rPr lang="en-US" sz="2400" dirty="0" smtClean="0"/>
              <a:t> These are sudden changes occurring in a time series which are unlikely to be repeated. They are components of a time series which cannot be explained by trends, seasonal or cyclic movements. These variations are sometimes called residual or random components. These variations, though accidental in nature, can cause a continual change in the trends, seasonal and cyclical oscillations during the forthcoming period. Floods, fires, earthquakes, revolutions, epidemics, strikes etc., are the root causes of such irregularities.</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anose="02020603050405020304" pitchFamily="18" charset="0"/>
                <a:cs typeface="Times New Roman" panose="02020603050405020304" pitchFamily="18" charset="0"/>
              </a:rPr>
              <a:t>Mathematical models of time series:</a:t>
            </a:r>
          </a:p>
        </p:txBody>
      </p:sp>
      <p:sp>
        <p:nvSpPr>
          <p:cNvPr id="3" name="Content Placeholder 2"/>
          <p:cNvSpPr>
            <a:spLocks noGrp="1"/>
          </p:cNvSpPr>
          <p:nvPr>
            <p:ph idx="1"/>
          </p:nvPr>
        </p:nvSpPr>
        <p:spPr>
          <a:xfrm>
            <a:off x="628650" y="1825625"/>
            <a:ext cx="7886700" cy="4820835"/>
          </a:xfrm>
        </p:spPr>
        <p:txBody>
          <a:bodyPr numCol="2">
            <a:normAutofit/>
          </a:bodyPr>
          <a:lstStyle/>
          <a:p>
            <a:pPr marL="0" indent="0">
              <a:buNone/>
            </a:pPr>
            <a:r>
              <a:rPr lang="en-US" sz="2400" b="1" dirty="0">
                <a:latin typeface="Times New Roman" panose="02020603050405020304" pitchFamily="18" charset="0"/>
                <a:cs typeface="Times New Roman" panose="02020603050405020304" pitchFamily="18" charset="0"/>
              </a:rPr>
              <a:t>Additive model:</a:t>
            </a:r>
          </a:p>
          <a:p>
            <a:pPr marL="0" indent="0">
              <a:buNone/>
            </a:pPr>
            <a:r>
              <a:rPr lang="en-US" sz="2400" dirty="0">
                <a:latin typeface="Times New Roman" panose="02020603050405020304" pitchFamily="18" charset="0"/>
                <a:cs typeface="Times New Roman" panose="02020603050405020304" pitchFamily="18" charset="0"/>
              </a:rPr>
              <a:t>1.  We assume that the data is the sum of the time series components. </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t>
            </a:r>
            <a:r>
              <a:rPr lang="en-US" sz="2400" baseline="-25000" dirty="0" err="1">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 T+ S+ C+ I   </a:t>
            </a:r>
          </a:p>
          <a:p>
            <a:pPr marL="0" indent="0">
              <a:buNone/>
            </a:pPr>
            <a:r>
              <a:rPr lang="en-US" sz="2400" dirty="0">
                <a:latin typeface="Times New Roman" panose="02020603050405020304" pitchFamily="18" charset="0"/>
                <a:cs typeface="Times New Roman" panose="02020603050405020304" pitchFamily="18" charset="0"/>
              </a:rPr>
              <a:t>2.  If the data no contain one of the components (</a:t>
            </a:r>
            <a:r>
              <a:rPr lang="en-US" sz="2400" dirty="0" err="1">
                <a:latin typeface="Times New Roman" panose="02020603050405020304" pitchFamily="18" charset="0"/>
                <a:cs typeface="Times New Roman" panose="02020603050405020304" pitchFamily="18" charset="0"/>
              </a:rPr>
              <a:t>e.g</a:t>
            </a:r>
            <a:r>
              <a:rPr lang="en-US" sz="2400" dirty="0">
                <a:latin typeface="Times New Roman" panose="02020603050405020304" pitchFamily="18" charset="0"/>
                <a:cs typeface="Times New Roman" panose="02020603050405020304" pitchFamily="18" charset="0"/>
              </a:rPr>
              <a:t>,    cyclic) the value of that missing component is zero. Suppose there is no cyclic, then</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t>
            </a:r>
            <a:r>
              <a:rPr lang="en-US" sz="2400" baseline="-25000" dirty="0" err="1">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 T+ S+ I</a:t>
            </a:r>
          </a:p>
          <a:p>
            <a:pPr marL="0" indent="0">
              <a:buNone/>
            </a:pPr>
            <a:endParaRPr lang="en-US" sz="2400" dirty="0">
              <a:latin typeface="Times New Roman" panose="02020603050405020304" pitchFamily="18" charset="0"/>
              <a:cs typeface="Times New Roman" panose="02020603050405020304" pitchFamily="18" charset="0"/>
            </a:endParaRPr>
          </a:p>
          <a:p>
            <a:pPr marL="0" indent="0">
              <a:buNone/>
            </a:pPr>
            <a:r>
              <a:rPr lang="en-US" sz="2400" b="1" dirty="0">
                <a:latin typeface="Times New Roman" panose="02020603050405020304" pitchFamily="18" charset="0"/>
                <a:cs typeface="Times New Roman" panose="02020603050405020304" pitchFamily="18" charset="0"/>
              </a:rPr>
              <a:t>      multiplicative model</a:t>
            </a:r>
          </a:p>
          <a:p>
            <a:pPr marL="0" indent="0">
              <a:buNone/>
            </a:pPr>
            <a:r>
              <a:rPr lang="en-US" sz="2400" dirty="0">
                <a:latin typeface="Times New Roman" panose="02020603050405020304" pitchFamily="18" charset="0"/>
                <a:cs typeface="Times New Roman" panose="02020603050405020304" pitchFamily="18" charset="0"/>
              </a:rPr>
              <a:t>    1. we assume that the data is the product of various components;</a:t>
            </a:r>
          </a:p>
          <a:p>
            <a:pPr marL="0" indent="0">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a:t>
            </a:r>
            <a:r>
              <a:rPr lang="en-US" sz="2400" baseline="-25000" dirty="0" err="1">
                <a:latin typeface="Times New Roman" panose="02020603050405020304" pitchFamily="18" charset="0"/>
                <a:cs typeface="Times New Roman" panose="02020603050405020304" pitchFamily="18" charset="0"/>
              </a:rPr>
              <a:t>t</a:t>
            </a:r>
            <a:r>
              <a:rPr lang="en-US" sz="2400" dirty="0">
                <a:latin typeface="Times New Roman" panose="02020603050405020304" pitchFamily="18" charset="0"/>
                <a:cs typeface="Times New Roman" panose="02020603050405020304" pitchFamily="18" charset="0"/>
              </a:rPr>
              <a:t> = T* S* C* I</a:t>
            </a:r>
          </a:p>
          <a:p>
            <a:pPr marL="0" indent="0">
              <a:buNone/>
            </a:pPr>
            <a:r>
              <a:rPr lang="en-US" sz="2400" dirty="0">
                <a:latin typeface="Times New Roman" panose="02020603050405020304" pitchFamily="18" charset="0"/>
                <a:cs typeface="Times New Roman" panose="02020603050405020304" pitchFamily="18" charset="0"/>
              </a:rPr>
              <a:t>2. If trend, seasonal or cycle are missing then, </a:t>
            </a:r>
          </a:p>
          <a:p>
            <a:pPr marL="0" indent="0">
              <a:buNone/>
            </a:pPr>
            <a:r>
              <a:rPr lang="en-US" sz="2400" dirty="0">
                <a:latin typeface="Times New Roman" panose="02020603050405020304" pitchFamily="18" charset="0"/>
                <a:cs typeface="Times New Roman" panose="02020603050405020304" pitchFamily="18" charset="0"/>
              </a:rPr>
              <a:t>We suppose there is no cyclic,</a:t>
            </a:r>
          </a:p>
          <a:p>
            <a:pPr marL="0" indent="0">
              <a:buNone/>
            </a:pPr>
            <a:r>
              <a:rPr lang="en-US" sz="2400" dirty="0" err="1">
                <a:latin typeface="Times New Roman" panose="02020603050405020304" pitchFamily="18" charset="0"/>
                <a:cs typeface="Times New Roman" panose="02020603050405020304" pitchFamily="18" charset="0"/>
              </a:rPr>
              <a:t>Y</a:t>
            </a:r>
            <a:r>
              <a:rPr lang="en-US" sz="2400" baseline="-25000" dirty="0" err="1">
                <a:latin typeface="Times New Roman" panose="02020603050405020304" pitchFamily="18" charset="0"/>
                <a:cs typeface="Times New Roman" panose="02020603050405020304" pitchFamily="18" charset="0"/>
              </a:rPr>
              <a:t>t</a:t>
            </a:r>
            <a:r>
              <a:rPr lang="en-US" sz="2400" baseline="-25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 T* S* I</a:t>
            </a: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579467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5" name="Rectangle 7"/>
          <p:cNvSpPr>
            <a:spLocks noGrp="1" noChangeArrowheads="1"/>
          </p:cNvSpPr>
          <p:nvPr>
            <p:ph type="title"/>
          </p:nvPr>
        </p:nvSpPr>
        <p:spPr>
          <a:xfrm>
            <a:off x="304800" y="228600"/>
            <a:ext cx="8229600" cy="715963"/>
          </a:xfrm>
          <a:ln>
            <a:solidFill>
              <a:schemeClr val="accent2"/>
            </a:solidFill>
          </a:ln>
        </p:spPr>
        <p:txBody>
          <a:bodyPr/>
          <a:lstStyle/>
          <a:p>
            <a:pPr eaLnBrk="1" hangingPunct="1"/>
            <a:r>
              <a:rPr lang="en-US" sz="2400" b="1" smtClean="0">
                <a:solidFill>
                  <a:srgbClr val="CC3300"/>
                </a:solidFill>
              </a:rPr>
              <a:t>Time Series</a:t>
            </a:r>
          </a:p>
        </p:txBody>
      </p:sp>
      <p:sp>
        <p:nvSpPr>
          <p:cNvPr id="53251" name="Rectangle 3"/>
          <p:cNvSpPr>
            <a:spLocks noGrp="1" noChangeArrowheads="1"/>
          </p:cNvSpPr>
          <p:nvPr>
            <p:ph type="subTitle" idx="4294967295"/>
          </p:nvPr>
        </p:nvSpPr>
        <p:spPr>
          <a:xfrm>
            <a:off x="228600" y="2514600"/>
            <a:ext cx="8534400" cy="3505200"/>
          </a:xfrm>
          <a:solidFill>
            <a:srgbClr val="FFCCFF"/>
          </a:solidFill>
        </p:spPr>
        <p:txBody>
          <a:bodyPr/>
          <a:lstStyle/>
          <a:p>
            <a:pPr marL="609600" indent="-609600" algn="ctr" eaLnBrk="1" hangingPunct="1">
              <a:lnSpc>
                <a:spcPct val="80000"/>
              </a:lnSpc>
              <a:buFontTx/>
              <a:buNone/>
            </a:pPr>
            <a:r>
              <a:rPr lang="en-US" sz="2800" b="1" smtClean="0">
                <a:solidFill>
                  <a:schemeClr val="accent2"/>
                </a:solidFill>
              </a:rPr>
              <a:t>Types Of Time Series</a:t>
            </a:r>
          </a:p>
          <a:p>
            <a:pPr marL="609600" indent="-609600" eaLnBrk="1" hangingPunct="1">
              <a:lnSpc>
                <a:spcPct val="80000"/>
              </a:lnSpc>
              <a:buClr>
                <a:schemeClr val="accent2"/>
              </a:buClr>
              <a:buFontTx/>
              <a:buAutoNum type="arabicPeriod"/>
            </a:pPr>
            <a:r>
              <a:rPr lang="en-US" sz="2400" smtClean="0">
                <a:hlinkClick r:id="" action="ppaction://noaction"/>
              </a:rPr>
              <a:t>Economic Time Series</a:t>
            </a:r>
            <a:endParaRPr lang="en-US" sz="2400" smtClean="0"/>
          </a:p>
          <a:p>
            <a:pPr marL="609600" indent="-609600" eaLnBrk="1" hangingPunct="1">
              <a:lnSpc>
                <a:spcPct val="80000"/>
              </a:lnSpc>
              <a:buClr>
                <a:schemeClr val="accent2"/>
              </a:buClr>
              <a:buFontTx/>
              <a:buAutoNum type="arabicPeriod"/>
            </a:pPr>
            <a:r>
              <a:rPr lang="en-US" sz="2400" smtClean="0">
                <a:hlinkClick r:id="" action="ppaction://noaction"/>
              </a:rPr>
              <a:t>Physical time Series</a:t>
            </a:r>
            <a:endParaRPr lang="en-US" sz="2400" smtClean="0"/>
          </a:p>
          <a:p>
            <a:pPr marL="609600" indent="-609600" eaLnBrk="1" hangingPunct="1">
              <a:lnSpc>
                <a:spcPct val="80000"/>
              </a:lnSpc>
              <a:buClr>
                <a:schemeClr val="accent2"/>
              </a:buClr>
              <a:buFontTx/>
              <a:buAutoNum type="arabicPeriod"/>
            </a:pPr>
            <a:r>
              <a:rPr lang="en-US" sz="2400" smtClean="0">
                <a:hlinkClick r:id="" action="ppaction://noaction"/>
              </a:rPr>
              <a:t>Marketing Time Series</a:t>
            </a:r>
            <a:endParaRPr lang="en-US" sz="2400" smtClean="0"/>
          </a:p>
          <a:p>
            <a:pPr marL="609600" indent="-609600" eaLnBrk="1" hangingPunct="1">
              <a:lnSpc>
                <a:spcPct val="80000"/>
              </a:lnSpc>
              <a:buClr>
                <a:schemeClr val="accent2"/>
              </a:buClr>
              <a:buFontTx/>
              <a:buAutoNum type="arabicPeriod"/>
            </a:pPr>
            <a:r>
              <a:rPr lang="en-US" sz="2400" smtClean="0">
                <a:hlinkClick r:id="" action="ppaction://noaction"/>
              </a:rPr>
              <a:t>Demographic Time Series</a:t>
            </a:r>
            <a:endParaRPr lang="en-US" sz="2400" smtClean="0"/>
          </a:p>
          <a:p>
            <a:pPr marL="609600" indent="-609600" eaLnBrk="1" hangingPunct="1">
              <a:lnSpc>
                <a:spcPct val="80000"/>
              </a:lnSpc>
              <a:buClr>
                <a:schemeClr val="accent2"/>
              </a:buClr>
              <a:buFontTx/>
              <a:buAutoNum type="arabicPeriod"/>
            </a:pPr>
            <a:r>
              <a:rPr lang="en-US" sz="2400" smtClean="0">
                <a:hlinkClick r:id="" action="ppaction://noaction"/>
              </a:rPr>
              <a:t>Process Control Time Series</a:t>
            </a:r>
            <a:endParaRPr lang="en-US" sz="2400" smtClean="0"/>
          </a:p>
          <a:p>
            <a:pPr marL="609600" indent="-609600" eaLnBrk="1" hangingPunct="1">
              <a:lnSpc>
                <a:spcPct val="80000"/>
              </a:lnSpc>
              <a:buClr>
                <a:schemeClr val="accent2"/>
              </a:buClr>
              <a:buFontTx/>
              <a:buAutoNum type="arabicPeriod"/>
            </a:pPr>
            <a:r>
              <a:rPr lang="en-US" sz="2400" smtClean="0">
                <a:hlinkClick r:id="" action="ppaction://noaction"/>
              </a:rPr>
              <a:t>Binary Time Series</a:t>
            </a:r>
            <a:endParaRPr lang="en-US" sz="2400" smtClean="0"/>
          </a:p>
          <a:p>
            <a:pPr marL="609600" indent="-609600" eaLnBrk="1" hangingPunct="1">
              <a:lnSpc>
                <a:spcPct val="80000"/>
              </a:lnSpc>
              <a:buClr>
                <a:schemeClr val="accent2"/>
              </a:buClr>
              <a:buFontTx/>
              <a:buAutoNum type="arabicPeriod"/>
            </a:pPr>
            <a:r>
              <a:rPr lang="en-US" sz="2400" smtClean="0">
                <a:hlinkClick r:id="" action="ppaction://noaction"/>
              </a:rPr>
              <a:t>Point Process Time Series</a:t>
            </a:r>
            <a:r>
              <a:rPr lang="en-US" sz="2000" smtClean="0">
                <a:hlinkClick r:id="" action="ppaction://noaction"/>
              </a:rPr>
              <a:t> </a:t>
            </a:r>
            <a:endParaRPr lang="en-US" sz="2000" smtClean="0"/>
          </a:p>
          <a:p>
            <a:pPr marL="609600" indent="-609600" eaLnBrk="1" hangingPunct="1">
              <a:lnSpc>
                <a:spcPct val="80000"/>
              </a:lnSpc>
              <a:buFontTx/>
              <a:buNone/>
            </a:pPr>
            <a:r>
              <a:rPr lang="en-US" sz="1600" b="1" smtClean="0"/>
              <a:t>                               </a:t>
            </a:r>
            <a:endParaRPr lang="en-US" sz="2000" b="1" smtClean="0"/>
          </a:p>
        </p:txBody>
      </p:sp>
      <p:sp>
        <p:nvSpPr>
          <p:cNvPr id="53254" name="Rectangle 6"/>
          <p:cNvSpPr>
            <a:spLocks noChangeArrowheads="1"/>
          </p:cNvSpPr>
          <p:nvPr/>
        </p:nvSpPr>
        <p:spPr bwMode="auto">
          <a:xfrm>
            <a:off x="381000" y="1143000"/>
            <a:ext cx="8382000" cy="1219200"/>
          </a:xfrm>
          <a:prstGeom prst="rect">
            <a:avLst/>
          </a:prstGeom>
          <a:solidFill>
            <a:srgbClr val="FFFFCC"/>
          </a:solidFill>
          <a:ln w="9525">
            <a:solidFill>
              <a:srgbClr val="FF0000"/>
            </a:solidFill>
            <a:miter lim="800000"/>
            <a:headEnd/>
            <a:tailEnd/>
          </a:ln>
        </p:spPr>
        <p:txBody>
          <a:bodyPr wrap="none" anchor="ctr"/>
          <a:lstStyle/>
          <a:p>
            <a:pPr algn="ctr"/>
            <a:r>
              <a:rPr lang="en-US" sz="2000" b="1">
                <a:solidFill>
                  <a:schemeClr val="tx2"/>
                </a:solidFill>
              </a:rPr>
              <a:t>Numerical data that are calculated, measured, or observed</a:t>
            </a:r>
          </a:p>
          <a:p>
            <a:pPr algn="ctr"/>
            <a:r>
              <a:rPr lang="en-US" sz="2000" b="1">
                <a:solidFill>
                  <a:schemeClr val="tx2"/>
                </a:solidFill>
              </a:rPr>
              <a:t> sequentially on a regular chronological basis are called time series.</a:t>
            </a:r>
          </a:p>
        </p:txBody>
      </p:sp>
      <p:sp>
        <p:nvSpPr>
          <p:cNvPr id="7174" name="Line 8"/>
          <p:cNvSpPr>
            <a:spLocks noChangeShapeType="1"/>
          </p:cNvSpPr>
          <p:nvPr/>
        </p:nvSpPr>
        <p:spPr bwMode="auto">
          <a:xfrm>
            <a:off x="381000" y="5486400"/>
            <a:ext cx="5410200" cy="0"/>
          </a:xfrm>
          <a:prstGeom prst="line">
            <a:avLst/>
          </a:prstGeom>
          <a:noFill/>
          <a:ln w="9525">
            <a:solidFill>
              <a:schemeClr val="tx1"/>
            </a:solidFill>
            <a:round/>
            <a:headEnd type="triangle" w="med" len="med"/>
            <a:tailEnd type="triangle" w="med" len="med"/>
          </a:ln>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3255">
                                            <p:txEl>
                                              <p:charRg st="4294967295" end="4294967295"/>
                                            </p:txEl>
                                          </p:spTgt>
                                        </p:tgtEl>
                                        <p:attrNameLst>
                                          <p:attrName>style.visibility</p:attrName>
                                        </p:attrNameLst>
                                      </p:cBhvr>
                                      <p:to>
                                        <p:strVal val="visible"/>
                                      </p:to>
                                    </p:set>
                                    <p:anim calcmode="lin" valueType="num">
                                      <p:cBhvr>
                                        <p:cTn id="7" dur="500" fill="hold"/>
                                        <p:tgtEl>
                                          <p:spTgt spid="53255">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53255">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32" fill="hold" grpId="0" nodeType="clickEffect">
                                  <p:stCondLst>
                                    <p:cond delay="0"/>
                                  </p:stCondLst>
                                  <p:childTnLst>
                                    <p:set>
                                      <p:cBhvr>
                                        <p:cTn id="12" dur="1" fill="hold">
                                          <p:stCondLst>
                                            <p:cond delay="0"/>
                                          </p:stCondLst>
                                        </p:cTn>
                                        <p:tgtEl>
                                          <p:spTgt spid="53254"/>
                                        </p:tgtEl>
                                        <p:attrNameLst>
                                          <p:attrName>style.visibility</p:attrName>
                                        </p:attrNameLst>
                                      </p:cBhvr>
                                      <p:to>
                                        <p:strVal val="visible"/>
                                      </p:to>
                                    </p:set>
                                    <p:animEffect transition="in" filter="diamond(out)">
                                      <p:cBhvr>
                                        <p:cTn id="13" dur="1000"/>
                                        <p:tgtEl>
                                          <p:spTgt spid="5325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53251">
                                            <p:txEl>
                                              <p:pRg st="0" end="0"/>
                                            </p:txEl>
                                          </p:spTgt>
                                        </p:tgtEl>
                                        <p:attrNameLst>
                                          <p:attrName>style.visibility</p:attrName>
                                        </p:attrNameLst>
                                      </p:cBhvr>
                                      <p:to>
                                        <p:strVal val="visible"/>
                                      </p:to>
                                    </p:set>
                                    <p:anim calcmode="lin" valueType="num">
                                      <p:cBhvr>
                                        <p:cTn id="18" dur="500" fill="hold"/>
                                        <p:tgtEl>
                                          <p:spTgt spid="5325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3251">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53251">
                                            <p:txEl>
                                              <p:pRg st="1" end="1"/>
                                            </p:txEl>
                                          </p:spTgt>
                                        </p:tgtEl>
                                        <p:attrNameLst>
                                          <p:attrName>style.visibility</p:attrName>
                                        </p:attrNameLst>
                                      </p:cBhvr>
                                      <p:to>
                                        <p:strVal val="visible"/>
                                      </p:to>
                                    </p:set>
                                    <p:anim calcmode="lin" valueType="num">
                                      <p:cBhvr>
                                        <p:cTn id="24" dur="500" fill="hold"/>
                                        <p:tgtEl>
                                          <p:spTgt spid="53251">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53251">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53251">
                                            <p:txEl>
                                              <p:pRg st="2" end="2"/>
                                            </p:txEl>
                                          </p:spTgt>
                                        </p:tgtEl>
                                        <p:attrNameLst>
                                          <p:attrName>style.visibility</p:attrName>
                                        </p:attrNameLst>
                                      </p:cBhvr>
                                      <p:to>
                                        <p:strVal val="visible"/>
                                      </p:to>
                                    </p:set>
                                    <p:anim calcmode="lin" valueType="num">
                                      <p:cBhvr>
                                        <p:cTn id="30" dur="500" fill="hold"/>
                                        <p:tgtEl>
                                          <p:spTgt spid="53251">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53251">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53251">
                                            <p:txEl>
                                              <p:pRg st="3" end="3"/>
                                            </p:txEl>
                                          </p:spTgt>
                                        </p:tgtEl>
                                        <p:attrNameLst>
                                          <p:attrName>style.visibility</p:attrName>
                                        </p:attrNameLst>
                                      </p:cBhvr>
                                      <p:to>
                                        <p:strVal val="visible"/>
                                      </p:to>
                                    </p:set>
                                    <p:anim calcmode="lin" valueType="num">
                                      <p:cBhvr>
                                        <p:cTn id="36" dur="500" fill="hold"/>
                                        <p:tgtEl>
                                          <p:spTgt spid="53251">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53251">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53251">
                                            <p:txEl>
                                              <p:pRg st="4" end="4"/>
                                            </p:txEl>
                                          </p:spTgt>
                                        </p:tgtEl>
                                        <p:attrNameLst>
                                          <p:attrName>style.visibility</p:attrName>
                                        </p:attrNameLst>
                                      </p:cBhvr>
                                      <p:to>
                                        <p:strVal val="visible"/>
                                      </p:to>
                                    </p:set>
                                    <p:anim calcmode="lin" valueType="num">
                                      <p:cBhvr>
                                        <p:cTn id="42" dur="500" fill="hold"/>
                                        <p:tgtEl>
                                          <p:spTgt spid="53251">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53251">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53251">
                                            <p:txEl>
                                              <p:pRg st="5" end="5"/>
                                            </p:txEl>
                                          </p:spTgt>
                                        </p:tgtEl>
                                        <p:attrNameLst>
                                          <p:attrName>style.visibility</p:attrName>
                                        </p:attrNameLst>
                                      </p:cBhvr>
                                      <p:to>
                                        <p:strVal val="visible"/>
                                      </p:to>
                                    </p:set>
                                    <p:anim calcmode="lin" valueType="num">
                                      <p:cBhvr>
                                        <p:cTn id="48" dur="500" fill="hold"/>
                                        <p:tgtEl>
                                          <p:spTgt spid="53251">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53251">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53251">
                                            <p:txEl>
                                              <p:pRg st="6" end="6"/>
                                            </p:txEl>
                                          </p:spTgt>
                                        </p:tgtEl>
                                        <p:attrNameLst>
                                          <p:attrName>style.visibility</p:attrName>
                                        </p:attrNameLst>
                                      </p:cBhvr>
                                      <p:to>
                                        <p:strVal val="visible"/>
                                      </p:to>
                                    </p:set>
                                    <p:anim calcmode="lin" valueType="num">
                                      <p:cBhvr>
                                        <p:cTn id="54" dur="500" fill="hold"/>
                                        <p:tgtEl>
                                          <p:spTgt spid="53251">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53251">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3" presetClass="entr" presetSubtype="16" fill="hold" grpId="0" nodeType="clickEffect">
                                  <p:stCondLst>
                                    <p:cond delay="0"/>
                                  </p:stCondLst>
                                  <p:childTnLst>
                                    <p:set>
                                      <p:cBhvr>
                                        <p:cTn id="59" dur="1" fill="hold">
                                          <p:stCondLst>
                                            <p:cond delay="0"/>
                                          </p:stCondLst>
                                        </p:cTn>
                                        <p:tgtEl>
                                          <p:spTgt spid="53251">
                                            <p:txEl>
                                              <p:pRg st="7" end="7"/>
                                            </p:txEl>
                                          </p:spTgt>
                                        </p:tgtEl>
                                        <p:attrNameLst>
                                          <p:attrName>style.visibility</p:attrName>
                                        </p:attrNameLst>
                                      </p:cBhvr>
                                      <p:to>
                                        <p:strVal val="visible"/>
                                      </p:to>
                                    </p:set>
                                    <p:anim calcmode="lin" valueType="num">
                                      <p:cBhvr>
                                        <p:cTn id="60" dur="500" fill="hold"/>
                                        <p:tgtEl>
                                          <p:spTgt spid="53251">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53251">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5" grpId="0"/>
      <p:bldP spid="53251" grpId="0" build="p"/>
      <p:bldP spid="5325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ln>
            <a:solidFill>
              <a:srgbClr val="FF0000"/>
            </a:solidFill>
          </a:ln>
        </p:spPr>
        <p:txBody>
          <a:bodyPr/>
          <a:lstStyle/>
          <a:p>
            <a:pPr eaLnBrk="1" hangingPunct="1"/>
            <a:r>
              <a:rPr lang="en-US" sz="3200" b="1" smtClean="0">
                <a:solidFill>
                  <a:schemeClr val="accent2"/>
                </a:solidFill>
              </a:rPr>
              <a:t>Objectives</a:t>
            </a:r>
            <a:br>
              <a:rPr lang="en-US" sz="3200" b="1" smtClean="0">
                <a:solidFill>
                  <a:schemeClr val="accent2"/>
                </a:solidFill>
              </a:rPr>
            </a:br>
            <a:r>
              <a:rPr lang="en-US" sz="3200" b="1" smtClean="0">
                <a:solidFill>
                  <a:schemeClr val="accent2"/>
                </a:solidFill>
              </a:rPr>
              <a:t> Of Time Series Analysis</a:t>
            </a:r>
          </a:p>
        </p:txBody>
      </p:sp>
      <p:sp>
        <p:nvSpPr>
          <p:cNvPr id="54275" name="Rectangle 3"/>
          <p:cNvSpPr>
            <a:spLocks noGrp="1" noChangeArrowheads="1"/>
          </p:cNvSpPr>
          <p:nvPr>
            <p:ph type="body" idx="1"/>
          </p:nvPr>
        </p:nvSpPr>
        <p:spPr>
          <a:solidFill>
            <a:srgbClr val="A1FBFD"/>
          </a:solidFill>
          <a:ln>
            <a:solidFill>
              <a:srgbClr val="FF0000"/>
            </a:solidFill>
          </a:ln>
        </p:spPr>
        <p:txBody>
          <a:bodyPr>
            <a:normAutofit fontScale="85000" lnSpcReduction="10000"/>
          </a:bodyPr>
          <a:lstStyle/>
          <a:p>
            <a:pPr marL="609600" indent="-609600" eaLnBrk="1" hangingPunct="1">
              <a:buFontTx/>
              <a:buNone/>
            </a:pPr>
            <a:endParaRPr lang="en-US" sz="4000" b="1" dirty="0" smtClean="0"/>
          </a:p>
          <a:p>
            <a:r>
              <a:rPr lang="en-US" dirty="0" smtClean="0"/>
              <a:t> Descriptive: Identify patterns in correlated data—trends and seasonal variation</a:t>
            </a:r>
          </a:p>
          <a:p>
            <a:r>
              <a:rPr lang="en-US" dirty="0" smtClean="0"/>
              <a:t> Explanation: understanding and modeling the data</a:t>
            </a:r>
          </a:p>
          <a:p>
            <a:r>
              <a:rPr lang="en-US" dirty="0" smtClean="0"/>
              <a:t> Forecasting: prediction of short-term trends from previous patterns</a:t>
            </a:r>
          </a:p>
          <a:p>
            <a:r>
              <a:rPr lang="en-US" dirty="0" smtClean="0"/>
              <a:t> Intervention analysis: how does a single event change the time series?</a:t>
            </a:r>
          </a:p>
          <a:p>
            <a:r>
              <a:rPr lang="en-US" dirty="0" smtClean="0"/>
              <a:t> Quality control: deviations of a specified size indicate a problem</a:t>
            </a:r>
          </a:p>
          <a:p>
            <a:pPr marL="609600" indent="-609600" eaLnBrk="1" hangingPunct="1">
              <a:buClr>
                <a:schemeClr val="accent2"/>
              </a:buClr>
              <a:buFont typeface="Wingdings" pitchFamily="2" charset="2"/>
              <a:buChar char="Ø"/>
            </a:pPr>
            <a:endParaRPr lang="en-US" dirty="0" smtClean="0">
              <a:solidFill>
                <a:srgbClr val="CC3300"/>
              </a:solidFill>
            </a:endParaRPr>
          </a:p>
          <a:p>
            <a:pPr marL="609600" indent="-609600" eaLnBrk="1" hangingPunct="1"/>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4274">
                                            <p:txEl>
                                              <p:charRg st="4294967295" end="4294967295"/>
                                            </p:txEl>
                                          </p:spTgt>
                                        </p:tgtEl>
                                        <p:attrNameLst>
                                          <p:attrName>style.visibility</p:attrName>
                                        </p:attrNameLst>
                                      </p:cBhvr>
                                      <p:to>
                                        <p:strVal val="visible"/>
                                      </p:to>
                                    </p:set>
                                    <p:anim calcmode="lin" valueType="num">
                                      <p:cBhvr>
                                        <p:cTn id="7" dur="500" fill="hold"/>
                                        <p:tgtEl>
                                          <p:spTgt spid="54274">
                                            <p:txEl>
                                              <p:charRg st="4294967295" end="4294967295"/>
                                            </p:txEl>
                                          </p:spTgt>
                                        </p:tgtEl>
                                        <p:attrNameLst>
                                          <p:attrName>ppt_w</p:attrName>
                                        </p:attrNameLst>
                                      </p:cBhvr>
                                      <p:tavLst>
                                        <p:tav tm="0">
                                          <p:val>
                                            <p:fltVal val="0"/>
                                          </p:val>
                                        </p:tav>
                                        <p:tav tm="100000">
                                          <p:val>
                                            <p:strVal val="#ppt_w"/>
                                          </p:val>
                                        </p:tav>
                                      </p:tavLst>
                                    </p:anim>
                                    <p:anim calcmode="lin" valueType="num">
                                      <p:cBhvr>
                                        <p:cTn id="8" dur="500" fill="hold"/>
                                        <p:tgtEl>
                                          <p:spTgt spid="54274">
                                            <p:txEl>
                                              <p:charRg st="4294967295" end="4294967295"/>
                                            </p:txEl>
                                          </p:spTgt>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4275">
                                            <p:bg/>
                                          </p:spTgt>
                                        </p:tgtEl>
                                        <p:attrNameLst>
                                          <p:attrName>style.visibility</p:attrName>
                                        </p:attrNameLst>
                                      </p:cBhvr>
                                      <p:to>
                                        <p:strVal val="visible"/>
                                      </p:to>
                                    </p:set>
                                    <p:anim calcmode="lin" valueType="num">
                                      <p:cBhvr>
                                        <p:cTn id="13" dur="500" fill="hold"/>
                                        <p:tgtEl>
                                          <p:spTgt spid="54275">
                                            <p:bg/>
                                          </p:spTgt>
                                        </p:tgtEl>
                                        <p:attrNameLst>
                                          <p:attrName>ppt_w</p:attrName>
                                        </p:attrNameLst>
                                      </p:cBhvr>
                                      <p:tavLst>
                                        <p:tav tm="0">
                                          <p:val>
                                            <p:fltVal val="0"/>
                                          </p:val>
                                        </p:tav>
                                        <p:tav tm="100000">
                                          <p:val>
                                            <p:strVal val="#ppt_w"/>
                                          </p:val>
                                        </p:tav>
                                      </p:tavLst>
                                    </p:anim>
                                    <p:anim calcmode="lin" valueType="num">
                                      <p:cBhvr>
                                        <p:cTn id="14" dur="500" fill="hold"/>
                                        <p:tgtEl>
                                          <p:spTgt spid="54275">
                                            <p:bg/>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4275">
                                            <p:txEl>
                                              <p:pRg st="1" end="1"/>
                                            </p:txEl>
                                          </p:spTgt>
                                        </p:tgtEl>
                                        <p:attrNameLst>
                                          <p:attrName>style.visibility</p:attrName>
                                        </p:attrNameLst>
                                      </p:cBhvr>
                                      <p:to>
                                        <p:strVal val="visible"/>
                                      </p:to>
                                    </p:set>
                                    <p:anim calcmode="lin" valueType="num">
                                      <p:cBhvr>
                                        <p:cTn id="19" dur="500" fill="hold"/>
                                        <p:tgtEl>
                                          <p:spTgt spid="5427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4275">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4275">
                                            <p:txEl>
                                              <p:pRg st="2" end="2"/>
                                            </p:txEl>
                                          </p:spTgt>
                                        </p:tgtEl>
                                        <p:attrNameLst>
                                          <p:attrName>style.visibility</p:attrName>
                                        </p:attrNameLst>
                                      </p:cBhvr>
                                      <p:to>
                                        <p:strVal val="visible"/>
                                      </p:to>
                                    </p:set>
                                    <p:anim calcmode="lin" valueType="num">
                                      <p:cBhvr>
                                        <p:cTn id="25" dur="500" fill="hold"/>
                                        <p:tgtEl>
                                          <p:spTgt spid="5427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4275">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4275">
                                            <p:txEl>
                                              <p:pRg st="3" end="3"/>
                                            </p:txEl>
                                          </p:spTgt>
                                        </p:tgtEl>
                                        <p:attrNameLst>
                                          <p:attrName>style.visibility</p:attrName>
                                        </p:attrNameLst>
                                      </p:cBhvr>
                                      <p:to>
                                        <p:strVal val="visible"/>
                                      </p:to>
                                    </p:set>
                                    <p:anim calcmode="lin" valueType="num">
                                      <p:cBhvr>
                                        <p:cTn id="31" dur="500" fill="hold"/>
                                        <p:tgtEl>
                                          <p:spTgt spid="5427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4275">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54275">
                                            <p:txEl>
                                              <p:pRg st="4" end="4"/>
                                            </p:txEl>
                                          </p:spTgt>
                                        </p:tgtEl>
                                        <p:attrNameLst>
                                          <p:attrName>style.visibility</p:attrName>
                                        </p:attrNameLst>
                                      </p:cBhvr>
                                      <p:to>
                                        <p:strVal val="visible"/>
                                      </p:to>
                                    </p:set>
                                    <p:anim calcmode="lin" valueType="num">
                                      <p:cBhvr>
                                        <p:cTn id="37" dur="500" fill="hold"/>
                                        <p:tgtEl>
                                          <p:spTgt spid="54275">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54275">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54275">
                                            <p:txEl>
                                              <p:pRg st="5" end="5"/>
                                            </p:txEl>
                                          </p:spTgt>
                                        </p:tgtEl>
                                        <p:attrNameLst>
                                          <p:attrName>style.visibility</p:attrName>
                                        </p:attrNameLst>
                                      </p:cBhvr>
                                      <p:to>
                                        <p:strVal val="visible"/>
                                      </p:to>
                                    </p:set>
                                    <p:anim calcmode="lin" valueType="num">
                                      <p:cBhvr>
                                        <p:cTn id="43" dur="500" fill="hold"/>
                                        <p:tgtEl>
                                          <p:spTgt spid="54275">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54275">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0"/>
            <a:ext cx="7391400" cy="5334000"/>
          </a:xfrm>
        </p:spPr>
        <p:txBody>
          <a:bodyPr>
            <a:normAutofit fontScale="85000" lnSpcReduction="10000"/>
          </a:bodyPr>
          <a:lstStyle/>
          <a:p>
            <a:pPr algn="just"/>
            <a:r>
              <a:rPr lang="en-US" dirty="0" smtClean="0"/>
              <a:t>Time series are analyzed in order to understand the underlying structure and function that produce the observations.  Understanding the mechanisms of a time series allows a mathematical model to be developed that explains the data in such a way that prediction, monitoring, or control can occur.  Examples include prediction/forecasting, which is widely used in economics and business.  Monitoring of ambient conditions, or of an input or an output, is common in science and industry.  Quality control is used in computer science, communications, and industry.</a:t>
            </a:r>
          </a:p>
          <a:p>
            <a:pPr algn="just"/>
            <a:r>
              <a:rPr lang="en-US" dirty="0" smtClean="0"/>
              <a:t> </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66800" y="762000"/>
            <a:ext cx="7391400" cy="5334000"/>
          </a:xfrm>
        </p:spPr>
        <p:txBody>
          <a:bodyPr>
            <a:normAutofit fontScale="85000" lnSpcReduction="10000"/>
          </a:bodyPr>
          <a:lstStyle/>
          <a:p>
            <a:pPr algn="just"/>
            <a:r>
              <a:rPr lang="en-US" dirty="0" smtClean="0"/>
              <a:t> It is assumed that a time series data set has at least one systematic pattern.  The most common patterns are trends and seasonality.  Trends are generally linear or quadratic.  To find trends, moving averages or regression analysis is often used.  Seasonality is a trend that repeats itself systematically over time.  A second assumption is that the data exhibits enough of a random process so that it is hard to identify the systematic patterns within the data.  Time series analysis techniques often employ some type of filter to the data in order to dampen the error.  Other potential patterns have to do with lingering effects of earlier observations or earlier random errors.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r>
              <a:rPr lang="en-US" b="1" dirty="0" smtClean="0">
                <a:hlinkClick r:id="rId2"/>
              </a:rPr>
              <a:t>The Components of Time Series</a:t>
            </a:r>
            <a:r>
              <a:rPr lang="en-US" b="1" dirty="0" smtClean="0"/>
              <a:t/>
            </a:r>
            <a:br>
              <a:rPr lang="en-US" b="1" dirty="0" smtClean="0"/>
            </a:br>
            <a:endParaRPr lang="en-US" dirty="0"/>
          </a:p>
        </p:txBody>
      </p:sp>
      <p:sp>
        <p:nvSpPr>
          <p:cNvPr id="3" name="Subtitle 2"/>
          <p:cNvSpPr>
            <a:spLocks noGrp="1"/>
          </p:cNvSpPr>
          <p:nvPr>
            <p:ph type="subTitle" idx="1"/>
          </p:nvPr>
        </p:nvSpPr>
        <p:spPr>
          <a:xfrm>
            <a:off x="990600" y="2057400"/>
            <a:ext cx="6400800" cy="1752600"/>
          </a:xfrm>
        </p:spPr>
        <p:txBody>
          <a:bodyPr>
            <a:noAutofit/>
          </a:bodyPr>
          <a:lstStyle/>
          <a:p>
            <a:pPr algn="just"/>
            <a:r>
              <a:rPr lang="en-US" sz="2400" dirty="0" smtClean="0"/>
              <a:t>The factors that are responsible for bringing about changes in a time series, also called the components of time series, are as follows:</a:t>
            </a:r>
          </a:p>
          <a:p>
            <a:pPr algn="just">
              <a:buFont typeface="Arial" pitchFamily="34" charset="0"/>
              <a:buChar char="•"/>
            </a:pPr>
            <a:r>
              <a:rPr lang="en-US" sz="2400" dirty="0" smtClean="0"/>
              <a:t>Secular Trends (or General Trends)</a:t>
            </a:r>
          </a:p>
          <a:p>
            <a:pPr algn="just">
              <a:buFont typeface="Arial" pitchFamily="34" charset="0"/>
              <a:buChar char="•"/>
            </a:pPr>
            <a:r>
              <a:rPr lang="en-US" sz="2400" dirty="0" smtClean="0"/>
              <a:t>Seasonal Movements</a:t>
            </a:r>
          </a:p>
          <a:p>
            <a:pPr algn="just">
              <a:buFont typeface="Arial" pitchFamily="34" charset="0"/>
              <a:buChar char="•"/>
            </a:pPr>
            <a:r>
              <a:rPr lang="en-US" sz="2400" dirty="0" smtClean="0"/>
              <a:t>Cyclical Movements</a:t>
            </a:r>
          </a:p>
          <a:p>
            <a:pPr algn="just">
              <a:buFont typeface="Arial" pitchFamily="34" charset="0"/>
              <a:buChar char="•"/>
            </a:pPr>
            <a:r>
              <a:rPr lang="en-US" sz="2400" dirty="0" smtClean="0"/>
              <a:t>Irregular Fluctuations</a:t>
            </a:r>
          </a:p>
          <a:p>
            <a:r>
              <a:rPr lang="en-US" sz="2400" dirty="0" smtClean="0"/>
              <a:t/>
            </a:r>
            <a:br>
              <a:rPr lang="en-US" sz="2400" dirty="0" smtClean="0"/>
            </a:b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pPr algn="l"/>
            <a:r>
              <a:rPr lang="en-US" b="1" u="sng" dirty="0" smtClean="0"/>
              <a:t>Secular Trends</a:t>
            </a:r>
            <a:endParaRPr lang="en-US" dirty="0"/>
          </a:p>
        </p:txBody>
      </p:sp>
      <p:sp>
        <p:nvSpPr>
          <p:cNvPr id="3" name="Subtitle 2"/>
          <p:cNvSpPr>
            <a:spLocks noGrp="1"/>
          </p:cNvSpPr>
          <p:nvPr>
            <p:ph type="subTitle" idx="1"/>
          </p:nvPr>
        </p:nvSpPr>
        <p:spPr>
          <a:xfrm>
            <a:off x="990600" y="2057400"/>
            <a:ext cx="6400800" cy="1752600"/>
          </a:xfrm>
        </p:spPr>
        <p:txBody>
          <a:bodyPr>
            <a:noAutofit/>
          </a:bodyPr>
          <a:lstStyle/>
          <a:p>
            <a:pPr algn="just"/>
            <a:r>
              <a:rPr lang="en-US" sz="2400" dirty="0" smtClean="0"/>
              <a:t>The secular trend is the main component of a time series which results from long term effects of socio-economic and political factors. This trend may show the growth or decline in a time series over a long period. This is the type of tendency which continues to persist for a very long period. Prices and export and import data, for example, reflect obviously increasing tendencies over time.</a:t>
            </a:r>
            <a:br>
              <a:rPr lang="en-US" sz="2400" dirty="0" smtClean="0"/>
            </a:br>
            <a:r>
              <a:rPr lang="en-US" sz="2400" dirty="0" smtClean="0"/>
              <a:t/>
            </a:r>
            <a:br>
              <a:rPr lang="en-US" sz="2400" dirty="0" smtClean="0"/>
            </a:b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1"/>
            <a:ext cx="7772400" cy="685800"/>
          </a:xfrm>
        </p:spPr>
        <p:txBody>
          <a:bodyPr>
            <a:normAutofit fontScale="90000"/>
          </a:bodyPr>
          <a:lstStyle/>
          <a:p>
            <a:pPr algn="l"/>
            <a:r>
              <a:rPr lang="en-US" b="1" u="sng" dirty="0" smtClean="0"/>
              <a:t>Seasonal Trends</a:t>
            </a:r>
            <a:endParaRPr lang="en-US" dirty="0"/>
          </a:p>
        </p:txBody>
      </p:sp>
      <p:sp>
        <p:nvSpPr>
          <p:cNvPr id="3" name="Subtitle 2"/>
          <p:cNvSpPr>
            <a:spLocks noGrp="1"/>
          </p:cNvSpPr>
          <p:nvPr>
            <p:ph type="subTitle" idx="1"/>
          </p:nvPr>
        </p:nvSpPr>
        <p:spPr>
          <a:xfrm>
            <a:off x="762000" y="1524000"/>
            <a:ext cx="7848600" cy="5105400"/>
          </a:xfrm>
        </p:spPr>
        <p:txBody>
          <a:bodyPr>
            <a:noAutofit/>
          </a:bodyPr>
          <a:lstStyle/>
          <a:p>
            <a:pPr algn="just"/>
            <a:r>
              <a:rPr lang="en-US" sz="2400" dirty="0" smtClean="0"/>
              <a:t>These are short term movements occurring in data due to seasonal factors. The short term is generally considered as a period in which changes occur in a time series with variations in weather or festivities. For example,  it is commonly observed that the consumption of ice-cream during summer is generally high and hence an ice-cream dealer’s sales would be higher in some months of the year while relatively lower during winter months. Employment, output, exports, etc., are subject to change due to variations in weather. Similarly, the sale of garments, umbrellas, greeting cards and fire-works are subject to large variations during festivals like Valentine’s Day, </a:t>
            </a:r>
            <a:r>
              <a:rPr lang="en-US" sz="2400" dirty="0" err="1" smtClean="0"/>
              <a:t>Eid</a:t>
            </a:r>
            <a:r>
              <a:rPr lang="en-US" sz="2400" dirty="0" smtClean="0"/>
              <a:t>, Christmas, New Year’s, etc. </a:t>
            </a:r>
          </a:p>
          <a:p>
            <a:pPr algn="just"/>
            <a:r>
              <a:rPr lang="en-US" sz="2400" dirty="0" smtClean="0"/>
              <a:t/>
            </a:r>
            <a:br>
              <a:rPr lang="en-US" sz="2400" dirty="0" smtClean="0"/>
            </a:b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685800"/>
            <a:ext cx="7772400" cy="1470025"/>
          </a:xfrm>
        </p:spPr>
        <p:txBody>
          <a:bodyPr/>
          <a:lstStyle/>
          <a:p>
            <a:pPr algn="l"/>
            <a:r>
              <a:rPr lang="en-US" b="1" u="sng" dirty="0" smtClean="0"/>
              <a:t>Cyclic Movements</a:t>
            </a:r>
            <a:endParaRPr lang="en-US" dirty="0"/>
          </a:p>
        </p:txBody>
      </p:sp>
      <p:sp>
        <p:nvSpPr>
          <p:cNvPr id="3" name="Subtitle 2"/>
          <p:cNvSpPr>
            <a:spLocks noGrp="1"/>
          </p:cNvSpPr>
          <p:nvPr>
            <p:ph type="subTitle" idx="1"/>
          </p:nvPr>
        </p:nvSpPr>
        <p:spPr>
          <a:xfrm>
            <a:off x="990600" y="2057400"/>
            <a:ext cx="7620000" cy="4419600"/>
          </a:xfrm>
        </p:spPr>
        <p:txBody>
          <a:bodyPr>
            <a:noAutofit/>
          </a:bodyPr>
          <a:lstStyle/>
          <a:p>
            <a:pPr algn="just"/>
            <a:r>
              <a:rPr lang="en-US" sz="2400" dirty="0" smtClean="0"/>
              <a:t>These are long term oscillations occurring in a time series. These oscillations are mostly observed in economics data and the periods of such oscillations are generally extended from five to twelve years or more. These oscillations are associated with the well known business cycles. These cyclic movements can be studied provided a long series of measurements, free from irregular fluctuations, is available.</a:t>
            </a:r>
            <a:br>
              <a:rPr lang="en-US" sz="2400" dirty="0" smtClean="0"/>
            </a:br>
            <a:r>
              <a:rPr lang="en-US" sz="2400" dirty="0" smtClean="0"/>
              <a:t/>
            </a:r>
            <a:br>
              <a:rPr lang="en-US" sz="2400" dirty="0" smtClean="0"/>
            </a:b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607</Words>
  <Application>Microsoft Office PowerPoint</Application>
  <PresentationFormat>On-screen Show (4:3)</PresentationFormat>
  <Paragraphs>55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Time Series,its types, Objectives and Components</vt:lpstr>
      <vt:lpstr>Time Series</vt:lpstr>
      <vt:lpstr>Objectives  Of Time Series Analysis</vt:lpstr>
      <vt:lpstr>Slide 4</vt:lpstr>
      <vt:lpstr>Slide 5</vt:lpstr>
      <vt:lpstr>The Components of Time Series </vt:lpstr>
      <vt:lpstr>Secular Trends</vt:lpstr>
      <vt:lpstr>Seasonal Trends</vt:lpstr>
      <vt:lpstr>Cyclic Movements</vt:lpstr>
      <vt:lpstr>Irregular Fluctuations</vt:lpstr>
      <vt:lpstr>Mathematical models of time series: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Naseer Mehar</dc:creator>
  <cp:lastModifiedBy>Sadia</cp:lastModifiedBy>
  <cp:revision>16</cp:revision>
  <dcterms:created xsi:type="dcterms:W3CDTF">2006-08-16T00:00:00Z</dcterms:created>
  <dcterms:modified xsi:type="dcterms:W3CDTF">2020-05-02T16:13:08Z</dcterms:modified>
</cp:coreProperties>
</file>