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DE39-6B37-462C-83C6-83669B8A7564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FAF41-B81E-482F-BE51-082D0E4D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FAF41-B81E-482F-BE51-082D0E4D40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9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58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7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9B6A-67B3-4C87-996D-5B76E909983F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3D0B83-C797-4E9D-9C18-5F9C4F29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7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Documentation Styles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Identify the difference between the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Hartnett, C. G. (2004). English Nominalization?. </a:t>
            </a:r>
            <a:r>
              <a:rPr lang="en-US" sz="2400" i="1" dirty="0"/>
              <a:t>Language, education and discourse: Functional </a:t>
            </a:r>
            <a:r>
              <a:rPr lang="en-US" sz="2400" i="1" dirty="0" smtClean="0"/>
              <a:t>approaches</a:t>
            </a:r>
            <a:r>
              <a:rPr lang="en-US" sz="2400" dirty="0"/>
              <a:t>, 174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Bennett, J. O. (2002). </a:t>
            </a:r>
            <a:r>
              <a:rPr lang="en-US" sz="2400" i="1" dirty="0"/>
              <a:t>The Solar System: Selected Chapters from the Cosmic Perspective</a:t>
            </a:r>
            <a:r>
              <a:rPr lang="en-US" sz="2400" dirty="0"/>
              <a:t>. Addison Wesley.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70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Mentioning a volume and issue number along with pages: </a:t>
            </a:r>
          </a:p>
          <a:p>
            <a:pPr marL="0" indent="0">
              <a:buNone/>
            </a:pPr>
            <a:r>
              <a:rPr lang="en-US" dirty="0" err="1"/>
              <a:t>Scruton</a:t>
            </a:r>
            <a:r>
              <a:rPr lang="en-US" dirty="0"/>
              <a:t>, R. (1996). The eclipse of listening. </a:t>
            </a:r>
            <a:r>
              <a:rPr lang="en-US" i="1" dirty="0"/>
              <a:t>The New Criterion, 15</a:t>
            </a:r>
            <a:r>
              <a:rPr lang="en-US" dirty="0"/>
              <a:t>(3), 5–13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Mentioning from electronic journal</a:t>
            </a:r>
          </a:p>
          <a:p>
            <a:r>
              <a:rPr lang="en-US" dirty="0" smtClean="0"/>
              <a:t>Mention URL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Mentioning an article from magazine </a:t>
            </a:r>
          </a:p>
          <a:p>
            <a:r>
              <a:rPr lang="en-US" dirty="0" err="1"/>
              <a:t>Peterzell</a:t>
            </a:r>
            <a:r>
              <a:rPr lang="en-US" dirty="0"/>
              <a:t>, J. (1990, April). Better late than never. </a:t>
            </a:r>
            <a:r>
              <a:rPr lang="en-US" i="1" dirty="0"/>
              <a:t>Time, 135</a:t>
            </a:r>
            <a:r>
              <a:rPr lang="en-US" dirty="0"/>
              <a:t>(17), 20–21.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98" r="8847" b="89040"/>
          <a:stretch/>
        </p:blipFill>
        <p:spPr>
          <a:xfrm>
            <a:off x="1096228" y="3875965"/>
            <a:ext cx="10913802" cy="9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Mentioning article from newspaper</a:t>
            </a:r>
          </a:p>
          <a:p>
            <a:pPr marL="0" indent="0">
              <a:buNone/>
            </a:pPr>
            <a:r>
              <a:rPr lang="en-US" dirty="0"/>
              <a:t>Mitchell, T. (2009, June 5). Men's health.</a:t>
            </a:r>
            <a:r>
              <a:rPr lang="en-US" i="1" dirty="0"/>
              <a:t> USA Today, </a:t>
            </a:r>
            <a:r>
              <a:rPr lang="en-US" dirty="0"/>
              <a:t>pp. B1, B3.</a:t>
            </a:r>
          </a:p>
        </p:txBody>
      </p:sp>
    </p:spTree>
    <p:extLst>
      <p:ext uri="{BB962C8B-B14F-4D97-AF65-F5344CB8AC3E}">
        <p14:creationId xmlns:p14="http://schemas.microsoft.com/office/powerpoint/2010/main" val="420227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3: form references from the following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Authors’ name: David </a:t>
            </a:r>
            <a:r>
              <a:rPr lang="en-US" dirty="0" err="1" smtClean="0"/>
              <a:t>Kipnis</a:t>
            </a:r>
            <a:r>
              <a:rPr lang="en-US" dirty="0"/>
              <a:t> </a:t>
            </a:r>
            <a:r>
              <a:rPr lang="en-US" dirty="0" smtClean="0"/>
              <a:t>and William Paul Lane</a:t>
            </a:r>
          </a:p>
          <a:p>
            <a:pPr marL="0" indent="0">
              <a:buNone/>
            </a:pPr>
            <a:r>
              <a:rPr lang="en-US" dirty="0" smtClean="0"/>
              <a:t>Year: 1962</a:t>
            </a:r>
          </a:p>
          <a:p>
            <a:pPr marL="0" indent="0">
              <a:buNone/>
            </a:pPr>
            <a:r>
              <a:rPr lang="en-US" dirty="0" smtClean="0"/>
              <a:t>Article’s name: Self-Confidence and Leadership</a:t>
            </a:r>
          </a:p>
          <a:p>
            <a:pPr marL="0" indent="0">
              <a:buNone/>
            </a:pPr>
            <a:r>
              <a:rPr lang="en-US" dirty="0" smtClean="0"/>
              <a:t>Journal name: Journal of Applied Psychology</a:t>
            </a:r>
          </a:p>
          <a:p>
            <a:pPr marL="0" indent="0">
              <a:buNone/>
            </a:pPr>
            <a:r>
              <a:rPr lang="en-US" dirty="0" smtClean="0"/>
              <a:t>Volume: 46 , issue: 4, Page no: 291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Author’s name: Pat </a:t>
            </a:r>
            <a:r>
              <a:rPr lang="en-US" dirty="0" err="1" smtClean="0"/>
              <a:t>Weiskittel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Year: 1999</a:t>
            </a:r>
          </a:p>
          <a:p>
            <a:pPr marL="0" indent="0">
              <a:buNone/>
            </a:pPr>
            <a:r>
              <a:rPr lang="en-US" dirty="0" smtClean="0"/>
              <a:t>Article’s name: The Concept of Leadership</a:t>
            </a:r>
          </a:p>
          <a:p>
            <a:pPr marL="0" indent="0">
              <a:buNone/>
            </a:pPr>
            <a:r>
              <a:rPr lang="en-US" dirty="0" smtClean="0"/>
              <a:t>Journal’s name: Nephrology Nursing Journal</a:t>
            </a:r>
          </a:p>
          <a:p>
            <a:pPr marL="0" indent="0">
              <a:buNone/>
            </a:pPr>
            <a:r>
              <a:rPr lang="en-US" dirty="0" smtClean="0"/>
              <a:t>Volume: 26, Issue: 5, page number 467.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Language Association (MLA)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Citing sources majorly in arts, cultural studies and humanities</a:t>
            </a:r>
          </a:p>
          <a:p>
            <a:r>
              <a:rPr lang="en-US" dirty="0" smtClean="0"/>
              <a:t>In 1883 found by teachers and scholars </a:t>
            </a:r>
          </a:p>
          <a:p>
            <a:r>
              <a:rPr lang="en-US" dirty="0" smtClean="0"/>
              <a:t>It promotes the comprehension of language and critical study of this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</p:txBody>
      </p:sp>
    </p:spTree>
    <p:extLst>
      <p:ext uri="{BB962C8B-B14F-4D97-AF65-F5344CB8AC3E}">
        <p14:creationId xmlns:p14="http://schemas.microsoft.com/office/powerpoint/2010/main" val="24849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Formatting </a:t>
            </a:r>
          </a:p>
          <a:p>
            <a:r>
              <a:rPr lang="en-US" dirty="0" smtClean="0"/>
              <a:t>Double spaced</a:t>
            </a:r>
          </a:p>
          <a:p>
            <a:r>
              <a:rPr lang="en-US" dirty="0" smtClean="0"/>
              <a:t>12 font size</a:t>
            </a:r>
          </a:p>
          <a:p>
            <a:r>
              <a:rPr lang="en-US" dirty="0" smtClean="0"/>
              <a:t>in Times new Roman and regular and italics type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28" t="5924" r="49965" b="80643"/>
          <a:stretch/>
        </p:blipFill>
        <p:spPr>
          <a:xfrm>
            <a:off x="2743200" y="4145240"/>
            <a:ext cx="6605516" cy="18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 essay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Arabic number and a period in order to mention the sections</a:t>
            </a:r>
          </a:p>
          <a:p>
            <a:pPr marL="0" indent="0">
              <a:buNone/>
            </a:pPr>
            <a:r>
              <a:rPr lang="en-US" dirty="0" smtClean="0"/>
              <a:t>For example</a:t>
            </a:r>
          </a:p>
          <a:p>
            <a:pPr>
              <a:buAutoNum type="arabicPeriod"/>
            </a:pPr>
            <a:r>
              <a:rPr lang="en-US" dirty="0" smtClean="0"/>
              <a:t>Introduction</a:t>
            </a:r>
          </a:p>
          <a:p>
            <a:pPr>
              <a:buAutoNum type="arabicPeriod"/>
            </a:pPr>
            <a:r>
              <a:rPr lang="en-US" dirty="0" smtClean="0"/>
              <a:t>Functional problems</a:t>
            </a:r>
          </a:p>
          <a:p>
            <a:pPr>
              <a:buAutoNum type="arabicPeriod"/>
            </a:pPr>
            <a:r>
              <a:rPr lang="en-US" dirty="0" smtClean="0"/>
              <a:t>Solutions</a:t>
            </a:r>
          </a:p>
          <a:p>
            <a:pPr>
              <a:buAutoNum type="arabicPeriod"/>
            </a:pPr>
            <a:r>
              <a:rPr lang="en-US" dirty="0" smtClean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In-text citation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 with page:</a:t>
            </a:r>
          </a:p>
          <a:p>
            <a:pPr marL="0" indent="0">
              <a:buNone/>
            </a:pPr>
            <a:r>
              <a:rPr lang="en-US" dirty="0" smtClean="0"/>
              <a:t>Add last name and page number in parentheses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</a:p>
          <a:p>
            <a:pPr marL="0" indent="0">
              <a:buNone/>
            </a:pPr>
            <a:r>
              <a:rPr lang="en-US" dirty="0"/>
              <a:t>Wordsworth stated that Romantic poetry was marked by a "spontaneous overflow of powerful feelings" (263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Romantic </a:t>
            </a:r>
            <a:r>
              <a:rPr lang="en-US" dirty="0"/>
              <a:t>poetry is characterized by the "spontaneous overflow of powerful feelings" (Wordsworth 263).</a:t>
            </a:r>
          </a:p>
          <a:p>
            <a:pPr marL="0" indent="0">
              <a:buNone/>
            </a:pPr>
            <a:r>
              <a:rPr lang="en-US" dirty="0"/>
              <a:t>Wordsworth extensively explored the role of emotion in the creative process (263).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6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Mentioning chapters, paras or books</a:t>
            </a:r>
          </a:p>
          <a:p>
            <a:pPr marL="0" indent="0">
              <a:buNone/>
            </a:pPr>
            <a:r>
              <a:rPr lang="en-US" dirty="0" smtClean="0"/>
              <a:t>Use abbreviations : </a:t>
            </a:r>
            <a:r>
              <a:rPr lang="en-US" dirty="0"/>
              <a:t> volume (vol.), book (bk.), part (pt.), chapter (</a:t>
            </a:r>
            <a:r>
              <a:rPr lang="en-US" dirty="0" err="1"/>
              <a:t>ch.</a:t>
            </a:r>
            <a:r>
              <a:rPr lang="en-US" dirty="0"/>
              <a:t>), section (sec.), or paragraph (par</a:t>
            </a:r>
            <a:r>
              <a:rPr lang="en-US" dirty="0" smtClean="0"/>
              <a:t>.)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example: </a:t>
            </a:r>
            <a:r>
              <a:rPr lang="en-US" dirty="0"/>
              <a:t>Marx and Engels described human history as marked by class struggles (79; </a:t>
            </a:r>
            <a:r>
              <a:rPr lang="en-US" dirty="0" err="1"/>
              <a:t>ch.</a:t>
            </a:r>
            <a:r>
              <a:rPr lang="en-US" dirty="0"/>
              <a:t> 1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r>
              <a:rPr lang="en-US" b="1" dirty="0" smtClean="0"/>
              <a:t>Mentioning more than one author </a:t>
            </a:r>
          </a:p>
          <a:p>
            <a:pPr marL="0" indent="0">
              <a:buNone/>
            </a:pPr>
            <a:r>
              <a:rPr lang="en-US" dirty="0" smtClean="0"/>
              <a:t>Use “and” 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</a:p>
          <a:p>
            <a:r>
              <a:rPr lang="en-US" dirty="0"/>
              <a:t>Best and Marcus argue that one should read a text for what it says on its surface, rather than looking for some hidden meaning (9).</a:t>
            </a:r>
          </a:p>
          <a:p>
            <a:r>
              <a:rPr lang="en-US" dirty="0"/>
              <a:t>The authors claim that surface reading looks at what is “evident, perceptible, apprehensible in texts” (Best and Marcus 9).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4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Mentioning more than two authors </a:t>
            </a:r>
          </a:p>
          <a:p>
            <a:pPr marL="0" indent="0">
              <a:buNone/>
            </a:pPr>
            <a:r>
              <a:rPr lang="en-US" dirty="0" smtClean="0"/>
              <a:t>Replace names of the other authors by et al. 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</a:p>
          <a:p>
            <a:pPr marL="0" indent="0">
              <a:buNone/>
            </a:pPr>
            <a:r>
              <a:rPr lang="en-US" dirty="0"/>
              <a:t>The authors claim that one cause of obesity in the United States is government-funded farm subsidies (Franck et al</a:t>
            </a:r>
            <a:r>
              <a:rPr lang="en-US" dirty="0" smtClean="0"/>
              <a:t>. 327).</a:t>
            </a:r>
          </a:p>
          <a:p>
            <a:pPr marL="0" indent="0">
              <a:buNone/>
            </a:pPr>
            <a:r>
              <a:rPr lang="en-US" dirty="0" smtClean="0"/>
              <a:t>Citing from the two books of the same author</a:t>
            </a:r>
          </a:p>
          <a:p>
            <a:pPr marL="0" indent="0">
              <a:buNone/>
            </a:pPr>
            <a:r>
              <a:rPr lang="en-US" dirty="0" smtClean="0"/>
              <a:t>Mention the book name with page no. </a:t>
            </a:r>
          </a:p>
          <a:p>
            <a:pPr marL="0" indent="0">
              <a:buNone/>
            </a:pPr>
            <a:r>
              <a:rPr lang="en-US" dirty="0" smtClean="0"/>
              <a:t>For example</a:t>
            </a:r>
          </a:p>
          <a:p>
            <a:pPr marL="0" indent="0">
              <a:buNone/>
            </a:pPr>
            <a:r>
              <a:rPr lang="en-US" dirty="0"/>
              <a:t>Murray states that writing is "a process" that "varies with our thinking style" (</a:t>
            </a:r>
            <a:r>
              <a:rPr lang="en-US" i="1" dirty="0"/>
              <a:t>Write to Learn </a:t>
            </a:r>
            <a:r>
              <a:rPr lang="en-US" dirty="0"/>
              <a:t>6). Additionally, Murray argues that the purpose of writing is to "carry ideas and information from the mind of one person into the mind of another" (</a:t>
            </a:r>
            <a:r>
              <a:rPr lang="en-US" i="1" dirty="0"/>
              <a:t>A Writer Teaches Writing</a:t>
            </a:r>
            <a:r>
              <a:rPr lang="en-US" dirty="0"/>
              <a:t> 3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Visual studies, because it is such a new discipline, may be "too easy" (Elkins, "Visual Studies" 63).</a:t>
            </a:r>
          </a:p>
        </p:txBody>
      </p:sp>
    </p:spTree>
    <p:extLst>
      <p:ext uri="{BB962C8B-B14F-4D97-AF65-F5344CB8AC3E}">
        <p14:creationId xmlns:p14="http://schemas.microsoft.com/office/powerpoint/2010/main" val="354326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/>
              <a:t>Questioning Session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453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4: in-text cite the following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name: 9 things Successful people do differently</a:t>
            </a:r>
          </a:p>
          <a:p>
            <a:r>
              <a:rPr lang="en-US" dirty="0" smtClean="0"/>
              <a:t>Author’s name: Heidi Grant Halvorson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no: 10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02" t="42863" r="19546" b="22249"/>
          <a:stretch/>
        </p:blipFill>
        <p:spPr>
          <a:xfrm>
            <a:off x="4012442" y="3587691"/>
            <a:ext cx="5445457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6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References and Work Cited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Fetch the following information and fed that with the prescribed punctuation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Author.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Title </a:t>
            </a:r>
            <a:r>
              <a:rPr lang="en-US" dirty="0"/>
              <a:t>of </a:t>
            </a:r>
            <a:r>
              <a:rPr lang="en-US" dirty="0" smtClean="0"/>
              <a:t>source.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Title </a:t>
            </a:r>
            <a:r>
              <a:rPr lang="en-US" dirty="0"/>
              <a:t>of </a:t>
            </a:r>
            <a:r>
              <a:rPr lang="en-US" dirty="0" smtClean="0"/>
              <a:t>container,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Other contributors,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Version,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Number,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Publisher,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Publication date,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Location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8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Mentioning the name of author</a:t>
            </a:r>
          </a:p>
          <a:p>
            <a:r>
              <a:rPr lang="en-US" dirty="0" smtClean="0"/>
              <a:t>Invert the name and mention the full initial name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  <a:r>
              <a:rPr lang="en-US" dirty="0" err="1" smtClean="0"/>
              <a:t>Homi</a:t>
            </a:r>
            <a:r>
              <a:rPr lang="en-US" dirty="0"/>
              <a:t> </a:t>
            </a:r>
            <a:r>
              <a:rPr lang="en-US" dirty="0" err="1" smtClean="0"/>
              <a:t>Bhabha</a:t>
            </a:r>
            <a:r>
              <a:rPr lang="en-US" dirty="0" smtClean="0"/>
              <a:t> is inverted to </a:t>
            </a:r>
            <a:r>
              <a:rPr lang="en-US" dirty="0" err="1" smtClean="0"/>
              <a:t>Bhabha</a:t>
            </a:r>
            <a:r>
              <a:rPr lang="en-US" dirty="0" smtClean="0"/>
              <a:t>, </a:t>
            </a:r>
            <a:r>
              <a:rPr lang="en-US" dirty="0" err="1" smtClean="0"/>
              <a:t>Homi</a:t>
            </a:r>
            <a:endParaRPr lang="en-US" dirty="0" smtClean="0"/>
          </a:p>
          <a:p>
            <a:r>
              <a:rPr lang="en-US" dirty="0" smtClean="0"/>
              <a:t>Mention the initial of middle name for example Smith, John P. </a:t>
            </a:r>
          </a:p>
          <a:p>
            <a:pPr marL="0" indent="0">
              <a:buNone/>
            </a:pPr>
            <a:r>
              <a:rPr lang="en-US" b="1" dirty="0" smtClean="0"/>
              <a:t>Mentioning the Title of source</a:t>
            </a:r>
          </a:p>
          <a:p>
            <a:r>
              <a:rPr lang="en-US" dirty="0" smtClean="0"/>
              <a:t>Written in title case</a:t>
            </a:r>
          </a:p>
          <a:p>
            <a:r>
              <a:rPr lang="en-US" dirty="0" smtClean="0"/>
              <a:t>Italicize it (for book)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  <a:r>
              <a:rPr lang="en-US" dirty="0"/>
              <a:t>Henley, Patricia. </a:t>
            </a:r>
            <a:r>
              <a:rPr lang="en-US" i="1" dirty="0"/>
              <a:t>The Hummingbird House</a:t>
            </a:r>
            <a:r>
              <a:rPr lang="en-US" dirty="0"/>
              <a:t>. </a:t>
            </a:r>
            <a:r>
              <a:rPr lang="en-US" dirty="0" err="1"/>
              <a:t>MacMurray</a:t>
            </a:r>
            <a:r>
              <a:rPr lang="en-US" dirty="0"/>
              <a:t>, 1999.</a:t>
            </a:r>
            <a:endParaRPr lang="en-US" dirty="0" smtClean="0"/>
          </a:p>
          <a:p>
            <a:r>
              <a:rPr lang="en-US" dirty="0" smtClean="0"/>
              <a:t> or put quotation marks for periodical articles (i.e. web sources for journal magazine and newspaper)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7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Mentioning more than one author</a:t>
            </a:r>
          </a:p>
          <a:p>
            <a:pPr marL="0" indent="0">
              <a:buNone/>
            </a:pPr>
            <a:r>
              <a:rPr lang="en-US" dirty="0" smtClean="0"/>
              <a:t>Use ‘and’ for conjoining the names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  <a:r>
              <a:rPr lang="en-US" dirty="0"/>
              <a:t>Heller, Steven, and Karen Pomeroy. </a:t>
            </a:r>
            <a:r>
              <a:rPr lang="en-US" i="1" dirty="0"/>
              <a:t>Design Literacy: Understanding Graphic Design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Mentioning authors more than two: </a:t>
            </a:r>
          </a:p>
          <a:p>
            <a:pPr marL="0" indent="0">
              <a:buNone/>
            </a:pPr>
            <a:r>
              <a:rPr lang="en-US" dirty="0" smtClean="0"/>
              <a:t>Mention et al after the name of first author</a:t>
            </a:r>
          </a:p>
          <a:p>
            <a:pPr marL="0" indent="0">
              <a:buNone/>
            </a:pPr>
            <a:r>
              <a:rPr lang="en-US" i="1" dirty="0" smtClean="0"/>
              <a:t>For example : </a:t>
            </a:r>
            <a:r>
              <a:rPr lang="en-US" dirty="0" err="1"/>
              <a:t>Wysocki</a:t>
            </a:r>
            <a:r>
              <a:rPr lang="en-US" dirty="0"/>
              <a:t>, Anne Frances, et al. </a:t>
            </a:r>
            <a:r>
              <a:rPr lang="en-US" i="1" dirty="0"/>
              <a:t>Writing New Media: Theory and Applications for Expanding the Teaching of Composition</a:t>
            </a:r>
            <a:r>
              <a:rPr lang="en-US" dirty="0"/>
              <a:t>. Utah State UP, 2004.</a:t>
            </a: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Mentioning publishers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i="1" dirty="0" smtClean="0"/>
              <a:t>: </a:t>
            </a:r>
            <a:r>
              <a:rPr lang="en-US" dirty="0"/>
              <a:t>Gillespie, Paula, and Neal Lerner. </a:t>
            </a:r>
            <a:r>
              <a:rPr lang="en-US" i="1" dirty="0"/>
              <a:t>The Allyn and Bacon Guide to Peer Tutoring</a:t>
            </a:r>
            <a:r>
              <a:rPr lang="en-US" dirty="0"/>
              <a:t>. Allyn and Bacon, 2000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54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Mentioning books by the same authors</a:t>
            </a:r>
          </a:p>
          <a:p>
            <a:pPr marL="0" indent="0">
              <a:buNone/>
            </a:pPr>
            <a:r>
              <a:rPr lang="en-US" dirty="0" smtClean="0"/>
              <a:t>Replace the name in the second reference by three hyphens ‘----’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</a:p>
          <a:p>
            <a:pPr marL="0" indent="0">
              <a:buNone/>
            </a:pPr>
            <a:r>
              <a:rPr lang="en-US" dirty="0"/>
              <a:t>Palmer, William J. </a:t>
            </a:r>
            <a:r>
              <a:rPr lang="en-US" i="1" dirty="0"/>
              <a:t>Dickens and New Historicism</a:t>
            </a:r>
            <a:r>
              <a:rPr lang="en-US" dirty="0"/>
              <a:t>. St. Martin's, 1997.</a:t>
            </a:r>
          </a:p>
          <a:p>
            <a:pPr marL="0" indent="0">
              <a:buNone/>
            </a:pPr>
            <a:r>
              <a:rPr lang="en-US" dirty="0"/>
              <a:t>---. </a:t>
            </a:r>
            <a:r>
              <a:rPr lang="en-US" i="1" dirty="0"/>
              <a:t>The Films of the Eighties: A Social History</a:t>
            </a:r>
            <a:r>
              <a:rPr lang="en-US" dirty="0"/>
              <a:t>. Southern Illinois UP, 1993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Mentioning sources from magazine</a:t>
            </a:r>
          </a:p>
          <a:p>
            <a:pPr marL="0" indent="0">
              <a:buNone/>
            </a:pPr>
            <a:r>
              <a:rPr lang="en-US" dirty="0" err="1"/>
              <a:t>Poniewozik</a:t>
            </a:r>
            <a:r>
              <a:rPr lang="en-US" dirty="0"/>
              <a:t>, James. "TV Makes a Too-Close Call." </a:t>
            </a:r>
            <a:r>
              <a:rPr lang="en-US" i="1" dirty="0"/>
              <a:t>Time,</a:t>
            </a:r>
            <a:r>
              <a:rPr lang="en-US" dirty="0"/>
              <a:t> 20 Nov. 2000, pp. 70-71.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Mentioning sources from newspaper</a:t>
            </a:r>
          </a:p>
          <a:p>
            <a:pPr marL="0" indent="0">
              <a:buNone/>
            </a:pPr>
            <a:r>
              <a:rPr lang="en-US" dirty="0"/>
              <a:t>Brubaker, Bill. "New Health Center Targets County's Uninsured Patients." </a:t>
            </a:r>
            <a:r>
              <a:rPr lang="en-US" i="1" dirty="0"/>
              <a:t>Washington Post,</a:t>
            </a:r>
            <a:r>
              <a:rPr lang="en-US" dirty="0"/>
              <a:t> 24 May 2007, p. LZ01.</a:t>
            </a:r>
          </a:p>
        </p:txBody>
      </p:sp>
    </p:spTree>
    <p:extLst>
      <p:ext uri="{BB962C8B-B14F-4D97-AF65-F5344CB8AC3E}">
        <p14:creationId xmlns:p14="http://schemas.microsoft.com/office/powerpoint/2010/main" val="104213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Mentioning from journal</a:t>
            </a:r>
          </a:p>
          <a:p>
            <a:r>
              <a:rPr lang="en-US" dirty="0" smtClean="0"/>
              <a:t>Source name in quotation marks</a:t>
            </a:r>
          </a:p>
          <a:p>
            <a:r>
              <a:rPr lang="en-US" dirty="0" smtClean="0"/>
              <a:t>Title name in italics 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  <a:r>
              <a:rPr lang="en-US" dirty="0" err="1"/>
              <a:t>Bagchi</a:t>
            </a:r>
            <a:r>
              <a:rPr lang="en-US" dirty="0"/>
              <a:t>, </a:t>
            </a:r>
            <a:r>
              <a:rPr lang="en-US" dirty="0" err="1"/>
              <a:t>Alaknanda</a:t>
            </a:r>
            <a:r>
              <a:rPr lang="en-US" dirty="0"/>
              <a:t>. "Conflicting Nationalisms: The Voice of the Subaltern in </a:t>
            </a:r>
            <a:r>
              <a:rPr lang="en-US" dirty="0" err="1"/>
              <a:t>Mahasweta</a:t>
            </a:r>
            <a:r>
              <a:rPr lang="en-US" dirty="0"/>
              <a:t> Devi's </a:t>
            </a:r>
            <a:r>
              <a:rPr lang="en-US" i="1" dirty="0" err="1"/>
              <a:t>Bashai</a:t>
            </a:r>
            <a:r>
              <a:rPr lang="en-US" i="1" dirty="0"/>
              <a:t> </a:t>
            </a:r>
            <a:r>
              <a:rPr lang="en-US" i="1" dirty="0" err="1"/>
              <a:t>Tudu</a:t>
            </a:r>
            <a:r>
              <a:rPr lang="en-US" dirty="0"/>
              <a:t>." </a:t>
            </a:r>
            <a:r>
              <a:rPr lang="en-US" i="1" dirty="0"/>
              <a:t>Tulsa Studies in Women's Literature,</a:t>
            </a:r>
            <a:r>
              <a:rPr lang="en-US" dirty="0"/>
              <a:t> vol. 15, no. 1, 1996, pp. 41-50.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4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Mention </a:t>
            </a:r>
            <a:r>
              <a:rPr lang="en-US" b="1" dirty="0" smtClean="0"/>
              <a:t>the name of the source at the end of the name of article </a:t>
            </a:r>
          </a:p>
          <a:p>
            <a:r>
              <a:rPr lang="en-US" dirty="0" smtClean="0"/>
              <a:t>Mentioning the sources from webpage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  <a:r>
              <a:rPr lang="en-US" dirty="0" err="1"/>
              <a:t>Lundman</a:t>
            </a:r>
            <a:r>
              <a:rPr lang="en-US" dirty="0"/>
              <a:t>, Susan. "How to Make Vegetarian Chili." </a:t>
            </a:r>
            <a:r>
              <a:rPr lang="en-US" i="1" dirty="0" err="1"/>
              <a:t>eHow</a:t>
            </a:r>
            <a:r>
              <a:rPr lang="en-US" i="1" dirty="0"/>
              <a:t>,</a:t>
            </a:r>
            <a:r>
              <a:rPr lang="en-US" dirty="0"/>
              <a:t> www.ehow.com/how_10727_make-vegetarian-chili.html</a:t>
            </a:r>
            <a:r>
              <a:rPr lang="en-US" dirty="0" smtClean="0"/>
              <a:t>.*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45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Analyze these pictures critically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84"/>
          <a:stretch/>
        </p:blipFill>
        <p:spPr>
          <a:xfrm>
            <a:off x="1241946" y="1904999"/>
            <a:ext cx="5486399" cy="422284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14" y="1905000"/>
            <a:ext cx="4723121" cy="4222844"/>
          </a:xfrm>
        </p:spPr>
      </p:pic>
    </p:spTree>
    <p:extLst>
      <p:ext uri="{BB962C8B-B14F-4D97-AF65-F5344CB8AC3E}">
        <p14:creationId xmlns:p14="http://schemas.microsoft.com/office/powerpoint/2010/main" val="176083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styles and its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acknowledging others</a:t>
            </a:r>
          </a:p>
          <a:p>
            <a:r>
              <a:rPr lang="en-US" dirty="0" smtClean="0"/>
              <a:t>Considered as standard</a:t>
            </a:r>
          </a:p>
          <a:p>
            <a:r>
              <a:rPr lang="en-US" dirty="0"/>
              <a:t>citations, footnotes, endnotes, works cited, references, and </a:t>
            </a:r>
            <a:r>
              <a:rPr lang="en-US" dirty="0" smtClean="0"/>
              <a:t>bibliography</a:t>
            </a:r>
          </a:p>
          <a:p>
            <a:r>
              <a:rPr lang="en-US" dirty="0" smtClean="0"/>
              <a:t>Method according to suitability of subject matter</a:t>
            </a:r>
          </a:p>
          <a:p>
            <a:r>
              <a:rPr lang="en-US" dirty="0" smtClean="0"/>
              <a:t>Format of providing and organization the information for reader</a:t>
            </a:r>
          </a:p>
          <a:p>
            <a:r>
              <a:rPr lang="en-US" dirty="0" smtClean="0"/>
              <a:t>Prescribed by school of styles</a:t>
            </a:r>
          </a:p>
          <a:p>
            <a:r>
              <a:rPr lang="en-US" dirty="0" smtClean="0"/>
              <a:t>Following the expectation and formatting consistencies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(American Psychological Association)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Originated in 1929 by </a:t>
            </a:r>
            <a:r>
              <a:rPr lang="en-US" dirty="0" err="1" smtClean="0"/>
              <a:t>psycgologist</a:t>
            </a:r>
            <a:r>
              <a:rPr lang="en-US" dirty="0" smtClean="0"/>
              <a:t>, anthropologist and business managers</a:t>
            </a:r>
          </a:p>
          <a:p>
            <a:r>
              <a:rPr lang="en-US" dirty="0" smtClean="0"/>
              <a:t>Sample set of guidelines</a:t>
            </a:r>
          </a:p>
          <a:p>
            <a:r>
              <a:rPr lang="en-US" dirty="0" smtClean="0"/>
              <a:t>In order to increase comprehension</a:t>
            </a:r>
          </a:p>
          <a:p>
            <a:r>
              <a:rPr lang="en-US" dirty="0" smtClean="0"/>
              <a:t>Flowing of logical ideas with credited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0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Formatting </a:t>
            </a:r>
          </a:p>
          <a:p>
            <a:r>
              <a:rPr lang="en-US" dirty="0" smtClean="0"/>
              <a:t>Double spaced</a:t>
            </a:r>
          </a:p>
          <a:p>
            <a:r>
              <a:rPr lang="en-US" dirty="0" smtClean="0"/>
              <a:t>12 font size</a:t>
            </a:r>
          </a:p>
          <a:p>
            <a:r>
              <a:rPr lang="en-US" dirty="0" smtClean="0"/>
              <a:t>in Times new Roman and Arial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28" t="5924" r="49965" b="80643"/>
          <a:stretch/>
        </p:blipFill>
        <p:spPr>
          <a:xfrm>
            <a:off x="2743200" y="4145240"/>
            <a:ext cx="6605516" cy="18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In-text citation</a:t>
            </a:r>
          </a:p>
          <a:p>
            <a:r>
              <a:rPr lang="en-US" dirty="0" smtClean="0"/>
              <a:t>Every citation should have a REFERENCE </a:t>
            </a:r>
          </a:p>
          <a:p>
            <a:r>
              <a:rPr lang="en-US" dirty="0" smtClean="0"/>
              <a:t>Mention page no. like this </a:t>
            </a:r>
            <a:r>
              <a:rPr lang="en-US" dirty="0"/>
              <a:t>(Jones, 1998, p. 199) or (Jones, 1998, pp. 199–201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Mention two or more than two works in parenthesis like this: (Smith, </a:t>
            </a:r>
            <a:r>
              <a:rPr lang="en-US" dirty="0"/>
              <a:t>2002; Harlow, 1983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alphabets for the works of the same authors in the same year </a:t>
            </a:r>
            <a:r>
              <a:rPr lang="en-US" dirty="0" err="1" smtClean="0"/>
              <a:t>i.e</a:t>
            </a:r>
            <a:r>
              <a:rPr lang="en-US" dirty="0" smtClean="0"/>
              <a:t> Harlow (1983a) and (1983b). </a:t>
            </a:r>
          </a:p>
          <a:p>
            <a:r>
              <a:rPr lang="en-US" dirty="0" smtClean="0"/>
              <a:t>Year with no date like (Smith, </a:t>
            </a:r>
            <a:r>
              <a:rPr lang="en-US" dirty="0" err="1" smtClean="0"/>
              <a:t>n.d.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9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Reference list</a:t>
            </a:r>
          </a:p>
          <a:p>
            <a:r>
              <a:rPr lang="en-US" dirty="0" smtClean="0"/>
              <a:t>Author names should be inverted (e.g. John Smith is inverted to Smith, J)</a:t>
            </a:r>
          </a:p>
          <a:p>
            <a:r>
              <a:rPr lang="en-US" dirty="0" smtClean="0"/>
              <a:t>If the author has middle name then it should come after first (e.g. John Michael Smith as Smith, J. M.)</a:t>
            </a:r>
          </a:p>
          <a:p>
            <a:r>
              <a:rPr lang="en-US" dirty="0" smtClean="0"/>
              <a:t>Mention two authors as (Smith, J., &amp; </a:t>
            </a:r>
            <a:r>
              <a:rPr lang="en-US" dirty="0" err="1" smtClean="0"/>
              <a:t>Torok</a:t>
            </a:r>
            <a:r>
              <a:rPr lang="en-US" dirty="0" smtClean="0"/>
              <a:t>, A.)</a:t>
            </a:r>
          </a:p>
          <a:p>
            <a:r>
              <a:rPr lang="en-US" dirty="0" smtClean="0"/>
              <a:t>Alphabetical order</a:t>
            </a:r>
          </a:p>
          <a:p>
            <a:r>
              <a:rPr lang="en-US" dirty="0" smtClean="0"/>
              <a:t>Works by same author should be mention from earliest to latest</a:t>
            </a:r>
          </a:p>
          <a:p>
            <a:r>
              <a:rPr lang="en-US" dirty="0"/>
              <a:t>the titles of </a:t>
            </a:r>
            <a:r>
              <a:rPr lang="en-US" b="1" dirty="0"/>
              <a:t>books, chapters, articles, </a:t>
            </a:r>
            <a:r>
              <a:rPr lang="en-US" b="1" dirty="0" smtClean="0"/>
              <a:t>reports and webpages </a:t>
            </a:r>
            <a:r>
              <a:rPr lang="en-US" dirty="0" smtClean="0"/>
              <a:t>have first letter capital</a:t>
            </a:r>
          </a:p>
          <a:p>
            <a:r>
              <a:rPr lang="en-US" dirty="0" smtClean="0"/>
              <a:t>Italicize the words of the title which is longer (for books and newspapers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9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example </a:t>
            </a:r>
          </a:p>
          <a:p>
            <a:pPr marL="0" indent="0">
              <a:buNone/>
            </a:pPr>
            <a:r>
              <a:rPr lang="en-US" dirty="0"/>
              <a:t>Ahmed, S. (2012). </a:t>
            </a:r>
            <a:r>
              <a:rPr lang="en-US" i="1" dirty="0"/>
              <a:t>On being included: Racism and diversity in institutional life</a:t>
            </a:r>
            <a:r>
              <a:rPr lang="en-US" dirty="0"/>
              <a:t>. Duke University Press.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For mentioning the Journal title in references </a:t>
            </a:r>
          </a:p>
          <a:p>
            <a:r>
              <a:rPr lang="en-US" dirty="0"/>
              <a:t>Full titles in italics </a:t>
            </a:r>
          </a:p>
          <a:p>
            <a:r>
              <a:rPr lang="en-US" dirty="0"/>
              <a:t>Capitalize the major words (</a:t>
            </a: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i="1" dirty="0"/>
              <a:t>Review Journal of Social Sciences and Administration</a:t>
            </a:r>
            <a:r>
              <a:rPr lang="en-US" dirty="0"/>
              <a:t>) </a:t>
            </a:r>
          </a:p>
          <a:p>
            <a:r>
              <a:rPr lang="en-US" dirty="0"/>
              <a:t>Capitalize the first words of article of the journal</a:t>
            </a:r>
          </a:p>
          <a:p>
            <a:r>
              <a:rPr lang="en-US" dirty="0"/>
              <a:t>Not italicized or </a:t>
            </a:r>
            <a:r>
              <a:rPr lang="en-US" dirty="0" smtClean="0"/>
              <a:t>underlined</a:t>
            </a:r>
          </a:p>
          <a:p>
            <a:pPr marL="0" indent="0">
              <a:buNone/>
            </a:pPr>
            <a:r>
              <a:rPr lang="en-US" b="1" dirty="0" smtClean="0"/>
              <a:t>For example</a:t>
            </a:r>
          </a:p>
          <a:p>
            <a:pPr marL="0" indent="0">
              <a:buNone/>
            </a:pPr>
            <a:r>
              <a:rPr lang="en-US" dirty="0" err="1"/>
              <a:t>Billig</a:t>
            </a:r>
            <a:r>
              <a:rPr lang="en-US" dirty="0"/>
              <a:t>, M. (2008). The language of critical discourse analysis: The case of nominalization. </a:t>
            </a:r>
            <a:r>
              <a:rPr lang="en-US" i="1" dirty="0"/>
              <a:t>Discourse &amp; Society</a:t>
            </a:r>
            <a:r>
              <a:rPr lang="en-US" dirty="0"/>
              <a:t>, </a:t>
            </a:r>
            <a:r>
              <a:rPr lang="en-US" i="1" dirty="0"/>
              <a:t>19</a:t>
            </a:r>
            <a:r>
              <a:rPr lang="en-US" dirty="0"/>
              <a:t>(6), 783-800.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80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540</TotalTime>
  <Words>882</Words>
  <Application>Microsoft Office PowerPoint</Application>
  <PresentationFormat>Widescreen</PresentationFormat>
  <Paragraphs>177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Wisp</vt:lpstr>
      <vt:lpstr>Documentation Styles</vt:lpstr>
      <vt:lpstr>PowerPoint Presentation</vt:lpstr>
      <vt:lpstr>Activity 1: Analyze these pictures critically </vt:lpstr>
      <vt:lpstr>Documentation styles and its features</vt:lpstr>
      <vt:lpstr>APA (American Psychological Association) Style</vt:lpstr>
      <vt:lpstr>General rules</vt:lpstr>
      <vt:lpstr>Continued… </vt:lpstr>
      <vt:lpstr>Continued…</vt:lpstr>
      <vt:lpstr>Continued… </vt:lpstr>
      <vt:lpstr>Activity: Identify the difference between the both</vt:lpstr>
      <vt:lpstr>Continued…</vt:lpstr>
      <vt:lpstr>Continued… </vt:lpstr>
      <vt:lpstr>Activity 3: form references from the following details</vt:lpstr>
      <vt:lpstr>Modern Language Association (MLA)</vt:lpstr>
      <vt:lpstr>General rules</vt:lpstr>
      <vt:lpstr>Writing an essay </vt:lpstr>
      <vt:lpstr>In-text citation </vt:lpstr>
      <vt:lpstr>Continued… </vt:lpstr>
      <vt:lpstr>Continued…</vt:lpstr>
      <vt:lpstr>Activity 4: in-text cite the following sources</vt:lpstr>
      <vt:lpstr>For References and Work Cited list</vt:lpstr>
      <vt:lpstr>Formulating references</vt:lpstr>
      <vt:lpstr>Continued… </vt:lpstr>
      <vt:lpstr>Continued… </vt:lpstr>
      <vt:lpstr>Continued… </vt:lpstr>
      <vt:lpstr>Continued…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 Styles</dc:title>
  <dc:creator>user</dc:creator>
  <cp:lastModifiedBy>user</cp:lastModifiedBy>
  <cp:revision>25</cp:revision>
  <dcterms:created xsi:type="dcterms:W3CDTF">2021-01-13T14:34:46Z</dcterms:created>
  <dcterms:modified xsi:type="dcterms:W3CDTF">2021-01-24T09:18:31Z</dcterms:modified>
</cp:coreProperties>
</file>