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9EE387F-598E-41F2-AED0-F289A8616D46}" type="datetimeFigureOut">
              <a:rPr lang="en-US" smtClean="0"/>
              <a:t>1/6/2021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125F1B2-3726-4ACE-9BB5-27D228E3C821}"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EE387F-598E-41F2-AED0-F289A8616D46}"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5F1B2-3726-4ACE-9BB5-27D228E3C8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EE387F-598E-41F2-AED0-F289A8616D46}"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5F1B2-3726-4ACE-9BB5-27D228E3C8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EE387F-598E-41F2-AED0-F289A8616D46}"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5F1B2-3726-4ACE-9BB5-27D228E3C82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EE387F-598E-41F2-AED0-F289A8616D46}"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5F1B2-3726-4ACE-9BB5-27D228E3C82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9EE387F-598E-41F2-AED0-F289A8616D46}"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5F1B2-3726-4ACE-9BB5-27D228E3C821}"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EE387F-598E-41F2-AED0-F289A8616D46}" type="datetimeFigureOut">
              <a:rPr lang="en-US" smtClean="0"/>
              <a:t>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25F1B2-3726-4ACE-9BB5-27D228E3C82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EE387F-598E-41F2-AED0-F289A8616D46}" type="datetimeFigureOut">
              <a:rPr lang="en-US" smtClean="0"/>
              <a:t>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25F1B2-3726-4ACE-9BB5-27D228E3C82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EE387F-598E-41F2-AED0-F289A8616D46}" type="datetimeFigureOut">
              <a:rPr lang="en-US" smtClean="0"/>
              <a:t>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25F1B2-3726-4ACE-9BB5-27D228E3C82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9EE387F-598E-41F2-AED0-F289A8616D46}" type="datetimeFigureOut">
              <a:rPr lang="en-US" smtClean="0"/>
              <a:t>1/6/2021</a:t>
            </a:fld>
            <a:endParaRPr lang="en-US"/>
          </a:p>
        </p:txBody>
      </p:sp>
      <p:sp>
        <p:nvSpPr>
          <p:cNvPr id="7" name="Slide Number Placeholder 6"/>
          <p:cNvSpPr>
            <a:spLocks noGrp="1"/>
          </p:cNvSpPr>
          <p:nvPr>
            <p:ph type="sldNum" sz="quarter" idx="12"/>
          </p:nvPr>
        </p:nvSpPr>
        <p:spPr/>
        <p:txBody>
          <a:bodyPr/>
          <a:lstStyle/>
          <a:p>
            <a:fld id="{E125F1B2-3726-4ACE-9BB5-27D228E3C821}"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EE387F-598E-41F2-AED0-F289A8616D46}" type="datetimeFigureOut">
              <a:rPr lang="en-US" smtClean="0"/>
              <a:t>1/6/2021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E125F1B2-3726-4ACE-9BB5-27D228E3C82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9EE387F-598E-41F2-AED0-F289A8616D46}" type="datetimeFigureOut">
              <a:rPr lang="en-US" smtClean="0"/>
              <a:t>1/6/2021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125F1B2-3726-4ACE-9BB5-27D228E3C82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362200"/>
            <a:ext cx="3313355" cy="2048436"/>
          </a:xfrm>
        </p:spPr>
        <p:txBody>
          <a:bodyPr>
            <a:noAutofit/>
          </a:bodyPr>
          <a:lstStyle/>
          <a:p>
            <a:r>
              <a:rPr lang="en-US" b="1" dirty="0" smtClean="0">
                <a:latin typeface="Times New Roman" pitchFamily="18" charset="0"/>
                <a:cs typeface="Times New Roman" pitchFamily="18" charset="0"/>
              </a:rPr>
              <a:t>National </a:t>
            </a:r>
            <a:r>
              <a:rPr lang="en-US" b="1" dirty="0">
                <a:latin typeface="Times New Roman" pitchFamily="18" charset="0"/>
                <a:cs typeface="Times New Roman" pitchFamily="18" charset="0"/>
              </a:rPr>
              <a:t>E</a:t>
            </a:r>
            <a:r>
              <a:rPr lang="en-US" b="1" dirty="0" smtClean="0">
                <a:latin typeface="Times New Roman" pitchFamily="18" charset="0"/>
                <a:cs typeface="Times New Roman" pitchFamily="18" charset="0"/>
              </a:rPr>
              <a:t>ducational policy 1998-2010</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2800" b="1" dirty="0" smtClean="0">
                <a:latin typeface="Times New Roman" pitchFamily="18" charset="0"/>
                <a:cs typeface="Times New Roman" pitchFamily="18" charset="0"/>
              </a:rPr>
              <a:t>Instructor name: Farheen Malik</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3754785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Curriculum for secondary and higher secondary will be revised and multiple textbooks will be introduced.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participation rate will be increased from 31% to 48% by 2002-2003</a:t>
            </a:r>
            <a:r>
              <a:rPr lang="en-US" dirty="0"/>
              <a:t>.</a:t>
            </a:r>
          </a:p>
        </p:txBody>
      </p:sp>
    </p:spTree>
    <p:extLst>
      <p:ext uri="{BB962C8B-B14F-4D97-AF65-F5344CB8AC3E}">
        <p14:creationId xmlns:p14="http://schemas.microsoft.com/office/powerpoint/2010/main" val="3641090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Higher Education</a:t>
            </a: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Access to higher education shall be expended to at least 5% of the age group 17- 23 by the year 2010</a:t>
            </a:r>
            <a:r>
              <a:rPr lang="en-US" dirty="0" smtClean="0">
                <a:latin typeface="Times New Roman" pitchFamily="18" charset="0"/>
                <a:cs typeface="Times New Roman" pitchFamily="18" charset="0"/>
              </a:rPr>
              <a:t>.</a:t>
            </a:r>
          </a:p>
          <a:p>
            <a:pPr marL="68580" indent="0" algn="just">
              <a:buNone/>
            </a:pP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Merit shall be the only criterion for entry into higher education</a:t>
            </a:r>
            <a:r>
              <a:rPr lang="en-US" dirty="0" smtClean="0">
                <a:latin typeface="Times New Roman" pitchFamily="18" charset="0"/>
                <a:cs typeface="Times New Roman" pitchFamily="18" charset="0"/>
              </a:rPr>
              <a:t>.</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Access to higher education , therefore, shall be based on entrance tests.</a:t>
            </a:r>
          </a:p>
        </p:txBody>
      </p:sp>
    </p:spTree>
    <p:extLst>
      <p:ext uri="{BB962C8B-B14F-4D97-AF65-F5344CB8AC3E}">
        <p14:creationId xmlns:p14="http://schemas.microsoft.com/office/powerpoint/2010/main" val="230570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496336"/>
          </a:xfrm>
        </p:spPr>
        <p:txBody>
          <a:bodyPr>
            <a:normAutofit fontScale="90000"/>
          </a:bodyPr>
          <a:lstStyle/>
          <a:p>
            <a:endParaRPr lang="en-US" dirty="0"/>
          </a:p>
        </p:txBody>
      </p:sp>
      <p:sp>
        <p:nvSpPr>
          <p:cNvPr id="3" name="Content Placeholder 2"/>
          <p:cNvSpPr>
            <a:spLocks noGrp="1"/>
          </p:cNvSpPr>
          <p:nvPr>
            <p:ph idx="1"/>
          </p:nvPr>
        </p:nvSpPr>
        <p:spPr>
          <a:xfrm>
            <a:off x="1043492" y="1752600"/>
            <a:ext cx="6777317" cy="4495800"/>
          </a:xfrm>
        </p:spPr>
        <p:txBody>
          <a:bodyPr>
            <a:normAutofit/>
          </a:bodyPr>
          <a:lstStyle/>
          <a:p>
            <a:pPr algn="just"/>
            <a:r>
              <a:rPr lang="en-US" dirty="0">
                <a:latin typeface="Times New Roman" pitchFamily="18" charset="0"/>
                <a:cs typeface="Times New Roman" pitchFamily="18" charset="0"/>
              </a:rPr>
              <a:t>Reputed degree colleges shall be given </a:t>
            </a:r>
            <a:r>
              <a:rPr lang="en-US" dirty="0" smtClean="0">
                <a:latin typeface="Times New Roman" pitchFamily="18" charset="0"/>
                <a:cs typeface="Times New Roman" pitchFamily="18" charset="0"/>
              </a:rPr>
              <a:t>autonomy </a:t>
            </a:r>
            <a:r>
              <a:rPr lang="en-US" dirty="0">
                <a:latin typeface="Times New Roman" pitchFamily="18" charset="0"/>
                <a:cs typeface="Times New Roman" pitchFamily="18" charset="0"/>
              </a:rPr>
              <a:t>and degree awarding status.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Local M.Phil. And PHD programs shall be launched and laboratory and library facilities will be strengthened</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Student </a:t>
            </a:r>
            <a:r>
              <a:rPr lang="en-US" dirty="0">
                <a:latin typeface="Times New Roman" pitchFamily="18" charset="0"/>
                <a:cs typeface="Times New Roman" pitchFamily="18" charset="0"/>
              </a:rPr>
              <a:t>from backward areas , who clear entry tests, would compete amongst themselves.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 order to eliminate violence, all political activities on the campus shall be banned.</a:t>
            </a:r>
          </a:p>
        </p:txBody>
      </p:sp>
    </p:spTree>
    <p:extLst>
      <p:ext uri="{BB962C8B-B14F-4D97-AF65-F5344CB8AC3E}">
        <p14:creationId xmlns:p14="http://schemas.microsoft.com/office/powerpoint/2010/main" val="202997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r>
              <a:rPr lang="en-US" b="1" dirty="0">
                <a:latin typeface="Times New Roman" pitchFamily="18" charset="0"/>
                <a:cs typeface="Times New Roman" pitchFamily="18" charset="0"/>
              </a:rPr>
              <a:t>Teacher Education</a:t>
            </a:r>
          </a:p>
        </p:txBody>
      </p:sp>
      <p:sp>
        <p:nvSpPr>
          <p:cNvPr id="3" name="Content Placeholder 2"/>
          <p:cNvSpPr>
            <a:spLocks noGrp="1"/>
          </p:cNvSpPr>
          <p:nvPr>
            <p:ph idx="1"/>
          </p:nvPr>
        </p:nvSpPr>
        <p:spPr>
          <a:xfrm>
            <a:off x="1143000" y="1752600"/>
            <a:ext cx="6777317" cy="4613429"/>
          </a:xfrm>
        </p:spPr>
        <p:txBody>
          <a:bodyPr>
            <a:normAutofit/>
          </a:bodyPr>
          <a:lstStyle/>
          <a:p>
            <a:pPr algn="just"/>
            <a:r>
              <a:rPr lang="en-US" dirty="0">
                <a:latin typeface="Times New Roman" pitchFamily="18" charset="0"/>
                <a:cs typeface="Times New Roman" pitchFamily="18" charset="0"/>
              </a:rPr>
              <a:t>To increase the effectiveness of the system by institutionalizing in-service training of teachers, teacher trainers and educational administrators through school clustering and other techniques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contents and methodology parts of teacher education curricula will be revised.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Both </a:t>
            </a:r>
            <a:r>
              <a:rPr lang="en-US" dirty="0">
                <a:latin typeface="Times New Roman" pitchFamily="18" charset="0"/>
                <a:cs typeface="Times New Roman" pitchFamily="18" charset="0"/>
              </a:rPr>
              <a:t>formal and non-formal means shall be used to provide increased opportunities of in-service training to the working teachers, preferably at least once in five years</a:t>
            </a:r>
            <a:r>
              <a:rPr lang="en-US" dirty="0"/>
              <a:t>.</a:t>
            </a:r>
          </a:p>
        </p:txBody>
      </p:sp>
    </p:spTree>
    <p:extLst>
      <p:ext uri="{BB962C8B-B14F-4D97-AF65-F5344CB8AC3E}">
        <p14:creationId xmlns:p14="http://schemas.microsoft.com/office/powerpoint/2010/main" val="2702955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72536"/>
          </a:xfrm>
        </p:spPr>
        <p:txBody>
          <a:bodyPr>
            <a:noAutofit/>
          </a:bodyPr>
          <a:lstStyle/>
          <a:p>
            <a:r>
              <a:rPr lang="en-US" sz="3600" dirty="0">
                <a:latin typeface="Times New Roman" pitchFamily="18" charset="0"/>
                <a:cs typeface="Times New Roman" pitchFamily="18" charset="0"/>
              </a:rPr>
              <a:t>Technical and Vocational Education</a:t>
            </a:r>
          </a:p>
        </p:txBody>
      </p:sp>
      <p:sp>
        <p:nvSpPr>
          <p:cNvPr id="3" name="Content Placeholder 2"/>
          <p:cNvSpPr>
            <a:spLocks noGrp="1"/>
          </p:cNvSpPr>
          <p:nvPr>
            <p:ph idx="1"/>
          </p:nvPr>
        </p:nvSpPr>
        <p:spPr>
          <a:xfrm>
            <a:off x="1043492" y="1828800"/>
            <a:ext cx="6777317" cy="4648200"/>
          </a:xfrm>
        </p:spPr>
        <p:txBody>
          <a:bodyPr>
            <a:noAutofit/>
          </a:bodyPr>
          <a:lstStyle/>
          <a:p>
            <a:pPr algn="just"/>
            <a:r>
              <a:rPr lang="en-US" dirty="0">
                <a:latin typeface="Times New Roman" pitchFamily="18" charset="0"/>
                <a:cs typeface="Times New Roman" pitchFamily="18" charset="0"/>
              </a:rPr>
              <a:t>Development of technical competence, communication skills, safety and health measures and entrepreneurial skills etc. shall be reflected in the curricula.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Emerging </a:t>
            </a:r>
            <a:r>
              <a:rPr lang="en-US" dirty="0">
                <a:latin typeface="Times New Roman" pitchFamily="18" charset="0"/>
                <a:cs typeface="Times New Roman" pitchFamily="18" charset="0"/>
              </a:rPr>
              <a:t>technologies e.g. telecommunication, computer, electronic, automation, petroleum, garments, food preservation, printing and graphics, textile, sugar technology, etc. greatly in demand in the job market shall be introduced in selected polytechnics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 </a:t>
            </a:r>
            <a:r>
              <a:rPr lang="en-US" dirty="0">
                <a:latin typeface="Times New Roman" pitchFamily="18" charset="0"/>
                <a:cs typeface="Times New Roman" pitchFamily="18" charset="0"/>
              </a:rPr>
              <a:t>national council for Technical Education shall be established to regulate technical education</a:t>
            </a:r>
          </a:p>
        </p:txBody>
      </p:sp>
    </p:spTree>
    <p:extLst>
      <p:ext uri="{BB962C8B-B14F-4D97-AF65-F5344CB8AC3E}">
        <p14:creationId xmlns:p14="http://schemas.microsoft.com/office/powerpoint/2010/main" val="720518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Information Technology</a:t>
            </a: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Computers shall be introduced in the secondary schools in a phased manner. </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School </a:t>
            </a:r>
            <a:r>
              <a:rPr lang="en-US" dirty="0">
                <a:latin typeface="Times New Roman" pitchFamily="18" charset="0"/>
                <a:cs typeface="Times New Roman" pitchFamily="18" charset="0"/>
              </a:rPr>
              <a:t>curricula shall be revised to include recent developments in information technology, such as software development, the Information Super Highway designing Web pages, etc.</a:t>
            </a:r>
          </a:p>
        </p:txBody>
      </p:sp>
    </p:spTree>
    <p:extLst>
      <p:ext uri="{BB962C8B-B14F-4D97-AF65-F5344CB8AC3E}">
        <p14:creationId xmlns:p14="http://schemas.microsoft.com/office/powerpoint/2010/main" val="2808792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77336"/>
          </a:xfrm>
        </p:spPr>
        <p:txBody>
          <a:bodyPr>
            <a:normAutofit/>
          </a:bodyPr>
          <a:lstStyle/>
          <a:p>
            <a:r>
              <a:rPr lang="en-US" b="1" dirty="0">
                <a:latin typeface="Times New Roman" pitchFamily="18" charset="0"/>
                <a:cs typeface="Times New Roman" pitchFamily="18" charset="0"/>
              </a:rPr>
              <a:t>Private Sector in Education</a:t>
            </a:r>
          </a:p>
        </p:txBody>
      </p:sp>
      <p:sp>
        <p:nvSpPr>
          <p:cNvPr id="3" name="Content Placeholder 2"/>
          <p:cNvSpPr>
            <a:spLocks noGrp="1"/>
          </p:cNvSpPr>
          <p:nvPr>
            <p:ph idx="1"/>
          </p:nvPr>
        </p:nvSpPr>
        <p:spPr>
          <a:xfrm>
            <a:off x="1043492" y="2057400"/>
            <a:ext cx="6777317" cy="3775229"/>
          </a:xfrm>
        </p:spPr>
        <p:txBody>
          <a:bodyPr/>
          <a:lstStyle/>
          <a:p>
            <a:pPr algn="just"/>
            <a:r>
              <a:rPr lang="en-US" dirty="0">
                <a:latin typeface="Times New Roman" pitchFamily="18" charset="0"/>
                <a:cs typeface="Times New Roman" pitchFamily="18" charset="0"/>
              </a:rPr>
              <a:t>Encouraging private investment in education. </a:t>
            </a:r>
            <a:r>
              <a:rPr lang="en-US" dirty="0" smtClean="0">
                <a:latin typeface="Times New Roman" pitchFamily="18" charset="0"/>
                <a:cs typeface="Times New Roman" pitchFamily="18" charset="0"/>
              </a:rPr>
              <a:t>Schools </a:t>
            </a:r>
            <a:r>
              <a:rPr lang="en-US" dirty="0">
                <a:latin typeface="Times New Roman" pitchFamily="18" charset="0"/>
                <a:cs typeface="Times New Roman" pitchFamily="18" charset="0"/>
              </a:rPr>
              <a:t>running on non-profit basis shall be exempted from all taxes.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Curricula </a:t>
            </a:r>
            <a:r>
              <a:rPr lang="en-US" dirty="0">
                <a:latin typeface="Times New Roman" pitchFamily="18" charset="0"/>
                <a:cs typeface="Times New Roman" pitchFamily="18" charset="0"/>
              </a:rPr>
              <a:t>of private institutions must conform to the principles laid down in the Federal Supervision of curricula, textbooks and Maintenance of standards of Education Act, 1976.</a:t>
            </a:r>
          </a:p>
        </p:txBody>
      </p:sp>
    </p:spTree>
    <p:extLst>
      <p:ext uri="{BB962C8B-B14F-4D97-AF65-F5344CB8AC3E}">
        <p14:creationId xmlns:p14="http://schemas.microsoft.com/office/powerpoint/2010/main" val="2364206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The fee structure of the privately managed educational institutions shall be developed in consultation with the government.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Existing </a:t>
            </a:r>
            <a:r>
              <a:rPr lang="en-US" dirty="0">
                <a:latin typeface="Times New Roman" pitchFamily="18" charset="0"/>
                <a:cs typeface="Times New Roman" pitchFamily="18" charset="0"/>
              </a:rPr>
              <a:t>institutions of higher learning shall be allowed to negotiate for financial assistance with donor agencies in collaboration with the Ministry of Education.</a:t>
            </a:r>
          </a:p>
        </p:txBody>
      </p:sp>
    </p:spTree>
    <p:extLst>
      <p:ext uri="{BB962C8B-B14F-4D97-AF65-F5344CB8AC3E}">
        <p14:creationId xmlns:p14="http://schemas.microsoft.com/office/powerpoint/2010/main" val="4073646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Innovative Programs</a:t>
            </a:r>
          </a:p>
        </p:txBody>
      </p:sp>
      <p:sp>
        <p:nvSpPr>
          <p:cNvPr id="3" name="Content Placeholder 2"/>
          <p:cNvSpPr>
            <a:spLocks noGrp="1"/>
          </p:cNvSpPr>
          <p:nvPr>
            <p:ph idx="1"/>
          </p:nvPr>
        </p:nvSpPr>
        <p:spPr>
          <a:xfrm>
            <a:off x="1043492" y="2438400"/>
            <a:ext cx="6777317" cy="3394229"/>
          </a:xfrm>
        </p:spPr>
        <p:txBody>
          <a:bodyPr/>
          <a:lstStyle/>
          <a:p>
            <a:pPr algn="just"/>
            <a:r>
              <a:rPr lang="en-US" dirty="0">
                <a:latin typeface="Times New Roman" pitchFamily="18" charset="0"/>
                <a:cs typeface="Times New Roman" pitchFamily="18" charset="0"/>
              </a:rPr>
              <a:t>The National Education Testing Service will be established to design and administer standardized tests for admission to professional institutions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Qualifying these tests will become a compulsory requirement for entry to professional education.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mechanism is expected to check the incidence of malpractice in examinations.</a:t>
            </a:r>
          </a:p>
        </p:txBody>
      </p:sp>
    </p:spTree>
    <p:extLst>
      <p:ext uri="{BB962C8B-B14F-4D97-AF65-F5344CB8AC3E}">
        <p14:creationId xmlns:p14="http://schemas.microsoft.com/office/powerpoint/2010/main" val="2302557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62000"/>
            <a:ext cx="7024744" cy="1143000"/>
          </a:xfrm>
        </p:spPr>
        <p:txBody>
          <a:bodyPr>
            <a:normAutofit fontScale="90000"/>
          </a:bodyPr>
          <a:lstStyle/>
          <a:p>
            <a:r>
              <a:rPr lang="en-US" dirty="0">
                <a:latin typeface="Times New Roman" pitchFamily="18" charset="0"/>
                <a:cs typeface="Times New Roman" pitchFamily="18" charset="0"/>
              </a:rPr>
              <a:t>Implementation Monitoring and Evaluation</a:t>
            </a:r>
          </a:p>
        </p:txBody>
      </p:sp>
      <p:sp>
        <p:nvSpPr>
          <p:cNvPr id="3" name="Content Placeholder 2"/>
          <p:cNvSpPr>
            <a:spLocks noGrp="1"/>
          </p:cNvSpPr>
          <p:nvPr>
            <p:ph idx="1"/>
          </p:nvPr>
        </p:nvSpPr>
        <p:spPr>
          <a:xfrm>
            <a:off x="1043492" y="2057400"/>
            <a:ext cx="6777317" cy="4267200"/>
          </a:xfrm>
        </p:spPr>
        <p:txBody>
          <a:bodyPr>
            <a:normAutofit/>
          </a:bodyPr>
          <a:lstStyle/>
          <a:p>
            <a:pPr algn="just"/>
            <a:r>
              <a:rPr lang="en-US" dirty="0">
                <a:latin typeface="Times New Roman" pitchFamily="18" charset="0"/>
                <a:cs typeface="Times New Roman" pitchFamily="18" charset="0"/>
              </a:rPr>
              <a:t>A comprehensive monitoring and evaluation system has been envisaged from grass-root to the highest level.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District Education Authority will be established in each district to ensure public participation in monitoring and implementation.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education Ministers at the Federal and provincial levels will oversee monitoring committees, responsible for implementation at their levels</a:t>
            </a:r>
            <a:r>
              <a:rPr lang="en-US" dirty="0"/>
              <a:t>.</a:t>
            </a:r>
          </a:p>
        </p:txBody>
      </p:sp>
    </p:spTree>
    <p:extLst>
      <p:ext uri="{BB962C8B-B14F-4D97-AF65-F5344CB8AC3E}">
        <p14:creationId xmlns:p14="http://schemas.microsoft.com/office/powerpoint/2010/main" val="3633985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normAutofit fontScale="90000"/>
          </a:bodyPr>
          <a:lstStyle/>
          <a:p>
            <a:r>
              <a:rPr lang="en-US" b="1" smtClean="0">
                <a:latin typeface="Times New Roman" pitchFamily="18" charset="0"/>
                <a:cs typeface="Times New Roman" pitchFamily="18" charset="0"/>
              </a:rPr>
              <a:t>The National Educational Policy 1998-2010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043492" y="1981200"/>
            <a:ext cx="6777317" cy="4267200"/>
          </a:xfrm>
        </p:spPr>
        <p:txBody>
          <a:bodyPr>
            <a:noAutofit/>
          </a:bodyPr>
          <a:lstStyle/>
          <a:p>
            <a:pPr algn="just"/>
            <a:r>
              <a:rPr lang="en-US" dirty="0">
                <a:latin typeface="Times New Roman" pitchFamily="18" charset="0"/>
                <a:cs typeface="Times New Roman" pitchFamily="18" charset="0"/>
              </a:rPr>
              <a:t>The prime minister of Pakistan asked the ministry of education in January 1998 to formulate a national education policy that would smoothly lead the nation into the next century the ministry embarked upon a comprehensive process of consultation with scholars, administration leaders of public opinion and representative of NGO,s to design an initial draft. Finally, the prime minister in national educational convention on education, announced the silent features of the policy on march 1998.</a:t>
            </a:r>
          </a:p>
        </p:txBody>
      </p:sp>
    </p:spTree>
    <p:extLst>
      <p:ext uri="{BB962C8B-B14F-4D97-AF65-F5344CB8AC3E}">
        <p14:creationId xmlns:p14="http://schemas.microsoft.com/office/powerpoint/2010/main" val="3257994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Problem in implementation of national educational policy</a:t>
            </a:r>
          </a:p>
        </p:txBody>
      </p:sp>
      <p:sp>
        <p:nvSpPr>
          <p:cNvPr id="3" name="Content Placeholder 2"/>
          <p:cNvSpPr>
            <a:spLocks noGrp="1"/>
          </p:cNvSpPr>
          <p:nvPr>
            <p:ph idx="1"/>
          </p:nvPr>
        </p:nvSpPr>
        <p:spPr>
          <a:xfrm>
            <a:off x="1043492" y="2438401"/>
            <a:ext cx="6777317" cy="2514600"/>
          </a:xfrm>
        </p:spPr>
        <p:txBody>
          <a:bodyPr/>
          <a:lstStyle/>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educational policy could not be implemented due to the poor communication system, weak administration, leadership vacuum and deeply entrenched corruption</a:t>
            </a:r>
            <a:r>
              <a:rPr lang="en-US" dirty="0"/>
              <a:t>.</a:t>
            </a:r>
          </a:p>
        </p:txBody>
      </p:sp>
    </p:spTree>
    <p:extLst>
      <p:ext uri="{BB962C8B-B14F-4D97-AF65-F5344CB8AC3E}">
        <p14:creationId xmlns:p14="http://schemas.microsoft.com/office/powerpoint/2010/main" val="3536847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b="1" dirty="0">
                <a:latin typeface="Times New Roman" pitchFamily="18" charset="0"/>
                <a:cs typeface="Times New Roman" pitchFamily="18" charset="0"/>
              </a:rPr>
              <a:t>Salient Features of National Education Policy 1998-2010</a:t>
            </a:r>
          </a:p>
        </p:txBody>
      </p:sp>
      <p:sp>
        <p:nvSpPr>
          <p:cNvPr id="3" name="Content Placeholder 2"/>
          <p:cNvSpPr>
            <a:spLocks noGrp="1"/>
          </p:cNvSpPr>
          <p:nvPr>
            <p:ph idx="1"/>
          </p:nvPr>
        </p:nvSpPr>
        <p:spPr>
          <a:xfrm>
            <a:off x="1043492" y="2323652"/>
            <a:ext cx="6777317" cy="4000948"/>
          </a:xfrm>
        </p:spPr>
        <p:txBody>
          <a:bodyPr>
            <a:normAutofit lnSpcReduction="10000"/>
          </a:bodyPr>
          <a:lstStyle/>
          <a:p>
            <a:pPr algn="just"/>
            <a:r>
              <a:rPr lang="en-US" dirty="0">
                <a:latin typeface="Times New Roman" pitchFamily="18" charset="0"/>
                <a:cs typeface="Times New Roman" pitchFamily="18" charset="0"/>
              </a:rPr>
              <a:t>Aims and objective of Education and Islamic Education: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Education </a:t>
            </a:r>
            <a:r>
              <a:rPr lang="en-US" dirty="0">
                <a:latin typeface="Times New Roman" pitchFamily="18" charset="0"/>
                <a:cs typeface="Times New Roman" pitchFamily="18" charset="0"/>
              </a:rPr>
              <a:t>and training should enable the citizen of Pakistan to lead their lives according to the teaching of Islam and laid down in the Quran and Sunnah and to educate and train them as a true practicing Muslim. </a:t>
            </a:r>
            <a:endParaRPr lang="en-US" dirty="0" smtClean="0">
              <a:latin typeface="Times New Roman" pitchFamily="18" charset="0"/>
              <a:cs typeface="Times New Roman" pitchFamily="18" charset="0"/>
            </a:endParaRPr>
          </a:p>
          <a:p>
            <a:pPr algn="just"/>
            <a:r>
              <a:rPr lang="en-US" dirty="0">
                <a:latin typeface="Times New Roman" pitchFamily="18" charset="0"/>
                <a:cs typeface="Times New Roman" pitchFamily="18" charset="0"/>
              </a:rPr>
              <a:t>To involve an integrated system of National educational by bringing Deeni Madaris and modern school closer to each stream in curriculum and contents of education</a:t>
            </a:r>
          </a:p>
        </p:txBody>
      </p:sp>
    </p:spTree>
    <p:extLst>
      <p:ext uri="{BB962C8B-B14F-4D97-AF65-F5344CB8AC3E}">
        <p14:creationId xmlns:p14="http://schemas.microsoft.com/office/powerpoint/2010/main" val="3921070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Nazira Quran will be introduced as a compulsory component from grade I-VII. </a:t>
            </a:r>
            <a:endParaRPr lang="en-US" dirty="0" smtClean="0">
              <a:latin typeface="Times New Roman" pitchFamily="18" charset="0"/>
              <a:cs typeface="Times New Roman" pitchFamily="18" charset="0"/>
            </a:endParaRPr>
          </a:p>
          <a:p>
            <a:pPr algn="just">
              <a:buFont typeface="Courier New" pitchFamily="49" charset="0"/>
              <a:buChar char="o"/>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While at secondary level translation of the selected verses from the Holy Quran will be offered..</a:t>
            </a:r>
          </a:p>
        </p:txBody>
      </p:sp>
    </p:spTree>
    <p:extLst>
      <p:ext uri="{BB962C8B-B14F-4D97-AF65-F5344CB8AC3E}">
        <p14:creationId xmlns:p14="http://schemas.microsoft.com/office/powerpoint/2010/main" val="4274246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latin typeface="Times New Roman" pitchFamily="18" charset="0"/>
                <a:cs typeface="Times New Roman" pitchFamily="18" charset="0"/>
              </a:rPr>
              <a:t>Literacy and Non-Formal Education:</a:t>
            </a:r>
          </a:p>
        </p:txBody>
      </p:sp>
      <p:sp>
        <p:nvSpPr>
          <p:cNvPr id="3" name="Content Placeholder 2"/>
          <p:cNvSpPr>
            <a:spLocks noGrp="1"/>
          </p:cNvSpPr>
          <p:nvPr>
            <p:ph idx="1"/>
          </p:nvPr>
        </p:nvSpPr>
        <p:spPr/>
        <p:txBody>
          <a:bodyPr>
            <a:normAutofit/>
          </a:bodyPr>
          <a:lstStyle/>
          <a:p>
            <a:pPr algn="just"/>
            <a:r>
              <a:rPr lang="en-US" dirty="0">
                <a:latin typeface="Times New Roman" pitchFamily="18" charset="0"/>
                <a:cs typeface="Times New Roman" pitchFamily="18" charset="0"/>
              </a:rPr>
              <a:t>The current literacy rate of about 39% will be raised to 55% during the first five years of the policy and 70% by the year 2010</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Functional literacy and income generation skills will be provided to rural women of 15 to 25 age</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Group </a:t>
            </a:r>
            <a:r>
              <a:rPr lang="en-US" dirty="0">
                <a:latin typeface="Times New Roman" pitchFamily="18" charset="0"/>
                <a:cs typeface="Times New Roman" pitchFamily="18" charset="0"/>
              </a:rPr>
              <a:t>and basic educational facilities will be provided to working children.</a:t>
            </a:r>
          </a:p>
        </p:txBody>
      </p:sp>
    </p:spTree>
    <p:extLst>
      <p:ext uri="{BB962C8B-B14F-4D97-AF65-F5344CB8AC3E}">
        <p14:creationId xmlns:p14="http://schemas.microsoft.com/office/powerpoint/2010/main" val="4050860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2667000"/>
            <a:ext cx="6777317" cy="3165629"/>
          </a:xfrm>
        </p:spPr>
        <p:txBody>
          <a:bodyPr/>
          <a:lstStyle/>
          <a:p>
            <a:pPr algn="just"/>
            <a:r>
              <a:rPr lang="en-US" dirty="0">
                <a:latin typeface="Times New Roman" pitchFamily="18" charset="0"/>
                <a:cs typeface="Times New Roman" pitchFamily="18" charset="0"/>
              </a:rPr>
              <a:t>Functional literacy will be imparted to adolescent (10- 14) who missed out the chance of primary education.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existing disparities in the basic education will be reduced to half by the year 2010</a:t>
            </a:r>
          </a:p>
        </p:txBody>
      </p:sp>
    </p:spTree>
    <p:extLst>
      <p:ext uri="{BB962C8B-B14F-4D97-AF65-F5344CB8AC3E}">
        <p14:creationId xmlns:p14="http://schemas.microsoft.com/office/powerpoint/2010/main" val="3638898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r>
              <a:rPr lang="en-US" b="1" dirty="0">
                <a:latin typeface="Times New Roman" pitchFamily="18" charset="0"/>
                <a:cs typeface="Times New Roman" pitchFamily="18" charset="0"/>
              </a:rPr>
              <a:t>Elementary Education</a:t>
            </a:r>
          </a:p>
        </p:txBody>
      </p:sp>
      <p:sp>
        <p:nvSpPr>
          <p:cNvPr id="3" name="Content Placeholder 2"/>
          <p:cNvSpPr>
            <a:spLocks noGrp="1"/>
          </p:cNvSpPr>
          <p:nvPr>
            <p:ph idx="1"/>
          </p:nvPr>
        </p:nvSpPr>
        <p:spPr>
          <a:xfrm>
            <a:off x="1043492" y="2438400"/>
            <a:ext cx="6777317" cy="3394229"/>
          </a:xfrm>
        </p:spPr>
        <p:txBody>
          <a:bodyPr/>
          <a:lstStyle/>
          <a:p>
            <a:pPr algn="just"/>
            <a:r>
              <a:rPr lang="en-US" dirty="0">
                <a:latin typeface="Times New Roman" pitchFamily="18" charset="0"/>
                <a:cs typeface="Times New Roman" pitchFamily="18" charset="0"/>
              </a:rPr>
              <a:t>About 90% of the children in the age group (5-9) will be enrolled in schools by the year 2002-03</a:t>
            </a:r>
            <a:r>
              <a:rPr lang="en-US" dirty="0" smtClean="0">
                <a:latin typeface="Times New Roman" pitchFamily="18" charset="0"/>
                <a:cs typeface="Times New Roman" pitchFamily="18" charset="0"/>
              </a:rPr>
              <a:t>.</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Gross </a:t>
            </a:r>
            <a:r>
              <a:rPr lang="en-US" dirty="0">
                <a:latin typeface="Times New Roman" pitchFamily="18" charset="0"/>
                <a:cs typeface="Times New Roman" pitchFamily="18" charset="0"/>
              </a:rPr>
              <a:t>enrolment ratio at primary level will be increased to 105% by the year 2010 and compulsory primary education Act will be promulgated and enforced in a phased manner.</a:t>
            </a:r>
          </a:p>
        </p:txBody>
      </p:sp>
    </p:spTree>
    <p:extLst>
      <p:ext uri="{BB962C8B-B14F-4D97-AF65-F5344CB8AC3E}">
        <p14:creationId xmlns:p14="http://schemas.microsoft.com/office/powerpoint/2010/main" val="238312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Full utilization of existing capacity at the basic level has been ensured by providing for introduction of double shift in existing school of basics education</a:t>
            </a:r>
            <a:r>
              <a:rPr lang="en-US" dirty="0" smtClean="0">
                <a:latin typeface="Times New Roman" pitchFamily="18" charset="0"/>
                <a:cs typeface="Times New Roman" pitchFamily="18" charset="0"/>
              </a:rPr>
              <a:t>.</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Quality of primary education will be improved through revising curricula</a:t>
            </a:r>
            <a:r>
              <a:rPr lang="en-US" dirty="0"/>
              <a:t>.</a:t>
            </a:r>
          </a:p>
        </p:txBody>
      </p:sp>
    </p:spTree>
    <p:extLst>
      <p:ext uri="{BB962C8B-B14F-4D97-AF65-F5344CB8AC3E}">
        <p14:creationId xmlns:p14="http://schemas.microsoft.com/office/powerpoint/2010/main" val="164485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a:latin typeface="Times New Roman" pitchFamily="18" charset="0"/>
                <a:cs typeface="Times New Roman" pitchFamily="18" charset="0"/>
              </a:rPr>
              <a:t>Secondary Education </a:t>
            </a:r>
          </a:p>
        </p:txBody>
      </p:sp>
      <p:sp>
        <p:nvSpPr>
          <p:cNvPr id="3" name="Content Placeholder 2"/>
          <p:cNvSpPr>
            <a:spLocks noGrp="1"/>
          </p:cNvSpPr>
          <p:nvPr>
            <p:ph idx="1"/>
          </p:nvPr>
        </p:nvSpPr>
        <p:spPr/>
        <p:txBody>
          <a:bodyPr>
            <a:normAutofit lnSpcReduction="10000"/>
          </a:bodyPr>
          <a:lstStyle/>
          <a:p>
            <a:pPr algn="just"/>
            <a:r>
              <a:rPr lang="en-US" dirty="0">
                <a:latin typeface="Times New Roman" pitchFamily="18" charset="0"/>
                <a:cs typeface="Times New Roman" pitchFamily="18" charset="0"/>
              </a:rPr>
              <a:t>One model secondary school will be set up at each district level.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definite vocation or a career will be introduced at secondary level.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would be ensured that all the boys and girls, desirous of entering secondary education, become enrolled in secondary school.</a:t>
            </a:r>
          </a:p>
        </p:txBody>
      </p:sp>
    </p:spTree>
    <p:extLst>
      <p:ext uri="{BB962C8B-B14F-4D97-AF65-F5344CB8AC3E}">
        <p14:creationId xmlns:p14="http://schemas.microsoft.com/office/powerpoint/2010/main" val="5051794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26</TotalTime>
  <Words>1034</Words>
  <Application>Microsoft Office PowerPoint</Application>
  <PresentationFormat>On-screen Show (4:3)</PresentationFormat>
  <Paragraphs>73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Austin</vt:lpstr>
      <vt:lpstr>National Educational policy 1998-2010</vt:lpstr>
      <vt:lpstr>The National Educational Policy 1998-2010 </vt:lpstr>
      <vt:lpstr>Salient Features of National Education Policy 1998-2010</vt:lpstr>
      <vt:lpstr>PowerPoint Presentation</vt:lpstr>
      <vt:lpstr>Literacy and Non-Formal Education:</vt:lpstr>
      <vt:lpstr>PowerPoint Presentation</vt:lpstr>
      <vt:lpstr>Elementary Education</vt:lpstr>
      <vt:lpstr>PowerPoint Presentation</vt:lpstr>
      <vt:lpstr>Secondary Education </vt:lpstr>
      <vt:lpstr>PowerPoint Presentation</vt:lpstr>
      <vt:lpstr>Higher Education</vt:lpstr>
      <vt:lpstr>PowerPoint Presentation</vt:lpstr>
      <vt:lpstr>Teacher Education</vt:lpstr>
      <vt:lpstr>Technical and Vocational Education</vt:lpstr>
      <vt:lpstr>Information Technology</vt:lpstr>
      <vt:lpstr>Private Sector in Education</vt:lpstr>
      <vt:lpstr>PowerPoint Presentation</vt:lpstr>
      <vt:lpstr>Innovative Programs</vt:lpstr>
      <vt:lpstr>Implementation Monitoring and Evaluation</vt:lpstr>
      <vt:lpstr>Problem in implementation of national educational policy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computer fix</dc:creator>
  <cp:lastModifiedBy>computer fix</cp:lastModifiedBy>
  <cp:revision>3</cp:revision>
  <dcterms:created xsi:type="dcterms:W3CDTF">2021-01-07T05:57:16Z</dcterms:created>
  <dcterms:modified xsi:type="dcterms:W3CDTF">2021-01-07T06:24:08Z</dcterms:modified>
</cp:coreProperties>
</file>