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4" r:id="rId2"/>
    <p:sldId id="258" r:id="rId3"/>
    <p:sldId id="259" r:id="rId4"/>
    <p:sldId id="260" r:id="rId5"/>
    <p:sldId id="261" r:id="rId6"/>
    <p:sldId id="262" r:id="rId7"/>
    <p:sldId id="263" r:id="rId8"/>
    <p:sldId id="27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5FEA1-D03E-4146-9C3F-77C36E4B5704}" type="datetimeFigureOut">
              <a:rPr lang="en-US" smtClean="0"/>
              <a:pPr/>
              <a:t>07-May-20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5F6221-F987-48F7-A03D-A35CF27ACA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Selender</a:t>
            </a:r>
            <a:r>
              <a:rPr lang="fr-FR" dirty="0" smtClean="0"/>
              <a:t> </a:t>
            </a:r>
            <a:r>
              <a:rPr lang="fr-FR" dirty="0" err="1" smtClean="0"/>
              <a:t>whitish</a:t>
            </a:r>
            <a:r>
              <a:rPr lang="fr-FR" dirty="0" smtClean="0"/>
              <a:t> </a:t>
            </a:r>
            <a:r>
              <a:rPr lang="fr-FR" dirty="0" err="1" smtClean="0"/>
              <a:t>adult</a:t>
            </a:r>
            <a:r>
              <a:rPr lang="fr-FR" dirty="0" smtClean="0"/>
              <a:t> </a:t>
            </a:r>
            <a:r>
              <a:rPr lang="fr-FR" dirty="0" err="1" smtClean="0"/>
              <a:t>with</a:t>
            </a:r>
            <a:r>
              <a:rPr lang="fr-FR" dirty="0" smtClean="0"/>
              <a:t> black</a:t>
            </a:r>
            <a:r>
              <a:rPr lang="fr-FR" baseline="0" dirty="0" smtClean="0"/>
              <a:t> spot on </a:t>
            </a:r>
            <a:r>
              <a:rPr lang="fr-FR" baseline="0" dirty="0" err="1" smtClean="0"/>
              <a:t>each</a:t>
            </a:r>
            <a:r>
              <a:rPr lang="fr-FR" baseline="0" dirty="0" smtClean="0"/>
              <a:t> fore </a:t>
            </a:r>
            <a:r>
              <a:rPr lang="fr-FR" baseline="0" dirty="0" err="1" smtClean="0"/>
              <a:t>wing</a:t>
            </a:r>
            <a:r>
              <a:rPr lang="fr-FR" baseline="0" dirty="0" smtClean="0"/>
              <a:t>. </a:t>
            </a:r>
            <a:r>
              <a:rPr lang="fr-FR" baseline="0" dirty="0" err="1" smtClean="0"/>
              <a:t>Female</a:t>
            </a:r>
            <a:r>
              <a:rPr lang="fr-FR" baseline="0" dirty="0" smtClean="0"/>
              <a:t> </a:t>
            </a:r>
            <a:r>
              <a:rPr lang="fr-FR" baseline="0" dirty="0" err="1" smtClean="0"/>
              <a:t>with</a:t>
            </a:r>
            <a:r>
              <a:rPr lang="fr-FR" baseline="0" dirty="0" smtClean="0"/>
              <a:t> orange anal </a:t>
            </a:r>
            <a:r>
              <a:rPr lang="fr-FR" baseline="0" dirty="0" err="1" smtClean="0"/>
              <a:t>tuft</a:t>
            </a:r>
            <a:r>
              <a:rPr lang="fr-FR" baseline="0" dirty="0" smtClean="0"/>
              <a:t>. </a:t>
            </a:r>
            <a:r>
              <a:rPr lang="fr-FR" baseline="0" dirty="0" err="1" smtClean="0"/>
              <a:t>Larvae</a:t>
            </a:r>
            <a:r>
              <a:rPr lang="fr-FR" baseline="0" dirty="0" smtClean="0"/>
              <a:t>; Pale or </a:t>
            </a:r>
            <a:r>
              <a:rPr lang="fr-FR" baseline="0" dirty="0" err="1" smtClean="0"/>
              <a:t>yellowish</a:t>
            </a:r>
            <a:r>
              <a:rPr lang="fr-FR" baseline="0" dirty="0" smtClean="0"/>
              <a:t> white. 5-7 </a:t>
            </a:r>
            <a:r>
              <a:rPr lang="fr-FR" baseline="0" dirty="0" err="1" smtClean="0"/>
              <a:t>generations</a:t>
            </a:r>
            <a:r>
              <a:rPr lang="fr-FR" baseline="0" dirty="0" smtClean="0"/>
              <a:t> per y. </a:t>
            </a:r>
          </a:p>
          <a:p>
            <a:r>
              <a:rPr lang="fr-FR" baseline="0" dirty="0" smtClean="0"/>
              <a:t>Damage </a:t>
            </a:r>
            <a:r>
              <a:rPr lang="fr-FR" baseline="0" dirty="0" err="1" smtClean="0"/>
              <a:t>same</a:t>
            </a:r>
            <a:r>
              <a:rPr lang="fr-FR" baseline="0" dirty="0" smtClean="0"/>
              <a:t> as </a:t>
            </a:r>
            <a:r>
              <a:rPr lang="fr-FR" baseline="0" dirty="0" err="1" smtClean="0"/>
              <a:t>yellow</a:t>
            </a:r>
            <a:r>
              <a:rPr lang="fr-FR" baseline="0" dirty="0" smtClean="0"/>
              <a:t> Stem Borer.</a:t>
            </a:r>
            <a:endParaRPr lang="fr-FR"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Adult</a:t>
            </a:r>
            <a:r>
              <a:rPr lang="fr-FR" dirty="0" smtClean="0"/>
              <a:t>: Pale </a:t>
            </a:r>
            <a:r>
              <a:rPr lang="fr-FR" dirty="0" err="1" smtClean="0"/>
              <a:t>brown</a:t>
            </a:r>
            <a:r>
              <a:rPr lang="fr-FR" baseline="0" dirty="0" smtClean="0"/>
              <a:t> </a:t>
            </a:r>
            <a:r>
              <a:rPr lang="fr-FR" baseline="0" dirty="0" err="1" smtClean="0"/>
              <a:t>with</a:t>
            </a:r>
            <a:r>
              <a:rPr lang="fr-FR" baseline="0" dirty="0" smtClean="0"/>
              <a:t> </a:t>
            </a:r>
            <a:r>
              <a:rPr lang="fr-FR" baseline="0" dirty="0" err="1" smtClean="0"/>
              <a:t>reddish</a:t>
            </a:r>
            <a:r>
              <a:rPr lang="fr-FR" baseline="0" dirty="0" smtClean="0"/>
              <a:t> </a:t>
            </a:r>
            <a:r>
              <a:rPr lang="fr-FR" baseline="0" dirty="0" err="1" smtClean="0"/>
              <a:t>brown</a:t>
            </a:r>
            <a:r>
              <a:rPr lang="fr-FR" baseline="0" dirty="0" smtClean="0"/>
              <a:t> dots on </a:t>
            </a:r>
            <a:r>
              <a:rPr lang="fr-FR" baseline="0" dirty="0" err="1" smtClean="0"/>
              <a:t>forewings</a:t>
            </a:r>
            <a:r>
              <a:rPr lang="fr-FR" baseline="0" dirty="0" smtClean="0"/>
              <a:t>, </a:t>
            </a:r>
            <a:r>
              <a:rPr lang="fr-FR" baseline="0" dirty="0" err="1" smtClean="0"/>
              <a:t>hind</a:t>
            </a:r>
            <a:r>
              <a:rPr lang="fr-FR" baseline="0" dirty="0" smtClean="0"/>
              <a:t> </a:t>
            </a:r>
            <a:r>
              <a:rPr lang="fr-FR" baseline="0" dirty="0" err="1" smtClean="0"/>
              <a:t>wings</a:t>
            </a:r>
            <a:r>
              <a:rPr lang="fr-FR" baseline="0" dirty="0" smtClean="0"/>
              <a:t> </a:t>
            </a:r>
            <a:r>
              <a:rPr lang="fr-FR" baseline="0" dirty="0" err="1" smtClean="0"/>
              <a:t>whitish</a:t>
            </a:r>
            <a:r>
              <a:rPr lang="fr-FR" baseline="0" dirty="0" smtClean="0"/>
              <a:t>., </a:t>
            </a:r>
            <a:r>
              <a:rPr lang="fr-FR" baseline="0" dirty="0" err="1" smtClean="0"/>
              <a:t>larva</a:t>
            </a:r>
            <a:r>
              <a:rPr lang="fr-FR" baseline="0" dirty="0" smtClean="0"/>
              <a:t>: </a:t>
            </a:r>
            <a:r>
              <a:rPr lang="fr-FR" baseline="0" dirty="0" err="1" smtClean="0"/>
              <a:t>Pink</a:t>
            </a:r>
            <a:r>
              <a:rPr lang="fr-FR" baseline="0" dirty="0" smtClean="0"/>
              <a:t> in </a:t>
            </a:r>
            <a:r>
              <a:rPr lang="fr-FR" baseline="0" dirty="0" err="1" smtClean="0"/>
              <a:t>color</a:t>
            </a:r>
            <a:r>
              <a:rPr lang="fr-FR" baseline="0" dirty="0" smtClean="0"/>
              <a:t>, 4-6 </a:t>
            </a:r>
            <a:r>
              <a:rPr lang="fr-FR" baseline="0" dirty="0" err="1" smtClean="0"/>
              <a:t>generations</a:t>
            </a:r>
            <a:r>
              <a:rPr lang="fr-FR" baseline="0" dirty="0" smtClean="0"/>
              <a:t> per y. </a:t>
            </a:r>
          </a:p>
          <a:p>
            <a:r>
              <a:rPr lang="fr-FR" baseline="0" dirty="0" err="1" smtClean="0"/>
              <a:t>Larvae</a:t>
            </a:r>
            <a:r>
              <a:rPr lang="fr-FR" baseline="0" dirty="0" smtClean="0"/>
              <a:t> </a:t>
            </a:r>
            <a:r>
              <a:rPr lang="fr-FR" baseline="0" dirty="0" err="1" smtClean="0"/>
              <a:t>feed</a:t>
            </a:r>
            <a:r>
              <a:rPr lang="fr-FR" baseline="0" dirty="0" smtClean="0"/>
              <a:t> on </a:t>
            </a:r>
            <a:r>
              <a:rPr lang="fr-FR" baseline="0" dirty="0" err="1" smtClean="0"/>
              <a:t>leaf</a:t>
            </a:r>
            <a:r>
              <a:rPr lang="fr-FR" baseline="0" dirty="0" smtClean="0"/>
              <a:t> </a:t>
            </a:r>
            <a:r>
              <a:rPr lang="fr-FR" baseline="0" dirty="0" err="1" smtClean="0"/>
              <a:t>sheaths</a:t>
            </a:r>
            <a:r>
              <a:rPr lang="fr-FR" baseline="0" dirty="0" smtClean="0"/>
              <a:t> and </a:t>
            </a:r>
            <a:r>
              <a:rPr lang="fr-FR" baseline="0" dirty="0" err="1" smtClean="0"/>
              <a:t>later</a:t>
            </a:r>
            <a:r>
              <a:rPr lang="fr-FR" baseline="0" dirty="0" smtClean="0"/>
              <a:t> on bores in to central </a:t>
            </a:r>
            <a:r>
              <a:rPr lang="fr-FR" baseline="0" dirty="0" err="1" smtClean="0"/>
              <a:t>core</a:t>
            </a:r>
            <a:r>
              <a:rPr lang="fr-FR" baseline="0" dirty="0" smtClean="0"/>
              <a:t> of plant to </a:t>
            </a:r>
            <a:r>
              <a:rPr lang="fr-FR" baseline="0" dirty="0" err="1" smtClean="0"/>
              <a:t>produce</a:t>
            </a:r>
            <a:r>
              <a:rPr lang="fr-FR" baseline="0" dirty="0" smtClean="0"/>
              <a:t> </a:t>
            </a:r>
            <a:r>
              <a:rPr lang="fr-FR" baseline="0" dirty="0" err="1" smtClean="0"/>
              <a:t>dead-heart</a:t>
            </a:r>
            <a:r>
              <a:rPr lang="fr-FR" baseline="0" dirty="0" smtClean="0"/>
              <a:t> (</a:t>
            </a:r>
            <a:r>
              <a:rPr lang="fr-FR" baseline="0" dirty="0" err="1" smtClean="0"/>
              <a:t>easily</a:t>
            </a:r>
            <a:r>
              <a:rPr lang="fr-FR" baseline="0" dirty="0" smtClean="0"/>
              <a:t> </a:t>
            </a:r>
            <a:r>
              <a:rPr lang="fr-FR" baseline="0" dirty="0" err="1" smtClean="0"/>
              <a:t>pulled</a:t>
            </a:r>
            <a:r>
              <a:rPr lang="fr-FR" baseline="0" dirty="0" smtClean="0"/>
              <a:t> out) </a:t>
            </a:r>
            <a:r>
              <a:rPr lang="fr-FR" baseline="0" dirty="0" err="1" smtClean="0"/>
              <a:t>also</a:t>
            </a:r>
            <a:r>
              <a:rPr lang="fr-FR" baseline="0" dirty="0" smtClean="0"/>
              <a:t> </a:t>
            </a:r>
            <a:r>
              <a:rPr lang="fr-FR" baseline="0" dirty="0" err="1" smtClean="0"/>
              <a:t>feeds</a:t>
            </a:r>
            <a:r>
              <a:rPr lang="fr-FR" baseline="0" dirty="0" smtClean="0"/>
              <a:t> on </a:t>
            </a:r>
            <a:r>
              <a:rPr lang="fr-FR" baseline="0" dirty="0" err="1" smtClean="0"/>
              <a:t>rice</a:t>
            </a:r>
            <a:r>
              <a:rPr lang="fr-FR" baseline="0" dirty="0" smtClean="0"/>
              <a:t> grains in </a:t>
            </a:r>
            <a:r>
              <a:rPr lang="fr-FR" baseline="0" dirty="0" err="1" smtClean="0"/>
              <a:t>ears</a:t>
            </a:r>
            <a:r>
              <a:rPr lang="fr-FR" baseline="0" dirty="0" smtClean="0"/>
              <a:t> as </a:t>
            </a:r>
            <a:r>
              <a:rPr lang="fr-FR" baseline="0" dirty="0" err="1" smtClean="0"/>
              <a:t>well</a:t>
            </a:r>
            <a:r>
              <a:rPr lang="fr-FR" baseline="0" dirty="0" smtClean="0"/>
              <a:t>.</a:t>
            </a:r>
            <a:endParaRPr lang="fr-FR"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Adult</a:t>
            </a:r>
            <a:r>
              <a:rPr lang="fr-FR" dirty="0" smtClean="0"/>
              <a:t>: </a:t>
            </a:r>
            <a:r>
              <a:rPr lang="fr-FR" dirty="0" err="1" smtClean="0"/>
              <a:t>straw</a:t>
            </a:r>
            <a:r>
              <a:rPr lang="fr-FR" dirty="0" smtClean="0"/>
              <a:t>-</a:t>
            </a:r>
            <a:r>
              <a:rPr lang="fr-FR" dirty="0" err="1" smtClean="0"/>
              <a:t>colored</a:t>
            </a:r>
            <a:r>
              <a:rPr lang="fr-FR" dirty="0" smtClean="0"/>
              <a:t>, </a:t>
            </a:r>
            <a:r>
              <a:rPr lang="fr-FR" dirty="0" err="1" smtClean="0"/>
              <a:t>Larva</a:t>
            </a:r>
            <a:r>
              <a:rPr lang="fr-FR" dirty="0" smtClean="0"/>
              <a:t>:</a:t>
            </a:r>
            <a:r>
              <a:rPr lang="fr-FR" baseline="0" dirty="0" smtClean="0"/>
              <a:t> </a:t>
            </a:r>
            <a:r>
              <a:rPr lang="fr-FR" baseline="0" dirty="0" err="1" smtClean="0"/>
              <a:t>Greenish</a:t>
            </a:r>
            <a:r>
              <a:rPr lang="fr-FR" baseline="0" dirty="0" smtClean="0"/>
              <a:t> </a:t>
            </a:r>
            <a:r>
              <a:rPr lang="fr-FR" baseline="0" dirty="0" err="1" smtClean="0"/>
              <a:t>brown</a:t>
            </a:r>
            <a:r>
              <a:rPr lang="fr-FR" baseline="0" dirty="0" smtClean="0"/>
              <a:t> </a:t>
            </a:r>
            <a:r>
              <a:rPr lang="fr-FR" baseline="0" dirty="0" err="1" smtClean="0"/>
              <a:t>with</a:t>
            </a:r>
            <a:r>
              <a:rPr lang="fr-FR" baseline="0" dirty="0" smtClean="0"/>
              <a:t> 5 </a:t>
            </a:r>
            <a:r>
              <a:rPr lang="fr-FR" baseline="0" dirty="0" err="1" smtClean="0"/>
              <a:t>longit</a:t>
            </a:r>
            <a:r>
              <a:rPr lang="fr-FR" baseline="0" dirty="0" smtClean="0"/>
              <a:t>. on dorsal </a:t>
            </a:r>
            <a:r>
              <a:rPr lang="fr-FR" baseline="0" dirty="0" err="1" smtClean="0"/>
              <a:t>side</a:t>
            </a:r>
            <a:r>
              <a:rPr lang="fr-FR" baseline="0" dirty="0" smtClean="0"/>
              <a:t>. Cluster </a:t>
            </a:r>
            <a:r>
              <a:rPr lang="fr-FR" baseline="0" dirty="0" err="1" smtClean="0"/>
              <a:t>egg</a:t>
            </a:r>
            <a:r>
              <a:rPr lang="fr-FR" baseline="0" dirty="0" smtClean="0"/>
              <a:t>-</a:t>
            </a:r>
            <a:r>
              <a:rPr lang="fr-FR" baseline="0" dirty="0" err="1" smtClean="0"/>
              <a:t>laying</a:t>
            </a:r>
            <a:r>
              <a:rPr lang="fr-FR" baseline="0" dirty="0" smtClean="0"/>
              <a:t> (50-70 </a:t>
            </a:r>
            <a:r>
              <a:rPr lang="fr-FR" baseline="0" dirty="0" err="1" smtClean="0"/>
              <a:t>eggs</a:t>
            </a:r>
            <a:r>
              <a:rPr lang="fr-FR" baseline="0" dirty="0" smtClean="0"/>
              <a:t>)</a:t>
            </a:r>
          </a:p>
          <a:p>
            <a:r>
              <a:rPr lang="fr-FR" baseline="0" dirty="0" smtClean="0"/>
              <a:t> Active </a:t>
            </a:r>
            <a:r>
              <a:rPr lang="fr-FR" baseline="0" dirty="0" err="1" smtClean="0"/>
              <a:t>period</a:t>
            </a:r>
            <a:r>
              <a:rPr lang="fr-FR" baseline="0" dirty="0" smtClean="0"/>
              <a:t>: April-Oct., Maxi. </a:t>
            </a:r>
            <a:r>
              <a:rPr lang="fr-FR" baseline="0" dirty="0" err="1" smtClean="0"/>
              <a:t>Activity</a:t>
            </a:r>
            <a:r>
              <a:rPr lang="fr-FR" baseline="0" dirty="0" smtClean="0"/>
              <a:t>; Sept. Oct., 1-4 </a:t>
            </a:r>
            <a:r>
              <a:rPr lang="fr-FR" baseline="0" dirty="0" err="1" smtClean="0"/>
              <a:t>generations</a:t>
            </a:r>
            <a:r>
              <a:rPr lang="fr-FR" baseline="0" dirty="0" smtClean="0"/>
              <a:t> per y.; Maxi. Damage: 3rd and 4th </a:t>
            </a:r>
            <a:r>
              <a:rPr lang="fr-FR" baseline="0" dirty="0" err="1" smtClean="0"/>
              <a:t>generations</a:t>
            </a:r>
            <a:r>
              <a:rPr lang="fr-FR" baseline="0" dirty="0" smtClean="0"/>
              <a:t>.</a:t>
            </a:r>
            <a:endParaRPr lang="fr-FR"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Adults</a:t>
            </a:r>
            <a:r>
              <a:rPr lang="fr-FR" dirty="0" smtClean="0"/>
              <a:t>:</a:t>
            </a:r>
            <a:r>
              <a:rPr lang="fr-FR" baseline="0" dirty="0" smtClean="0"/>
              <a:t> </a:t>
            </a:r>
            <a:r>
              <a:rPr lang="fr-FR" baseline="0" dirty="0" err="1" smtClean="0"/>
              <a:t>spiny</a:t>
            </a:r>
            <a:r>
              <a:rPr lang="fr-FR" baseline="0" dirty="0" smtClean="0"/>
              <a:t> black </a:t>
            </a:r>
            <a:r>
              <a:rPr lang="fr-FR" baseline="0" dirty="0" err="1" smtClean="0"/>
              <a:t>beetles</a:t>
            </a:r>
            <a:r>
              <a:rPr lang="fr-FR" baseline="0" dirty="0" smtClean="0"/>
              <a:t>/ </a:t>
            </a:r>
            <a:r>
              <a:rPr lang="fr-FR" baseline="0" dirty="0" err="1" smtClean="0"/>
              <a:t>Grub</a:t>
            </a:r>
            <a:r>
              <a:rPr lang="fr-FR" baseline="0" dirty="0" smtClean="0"/>
              <a:t>: </a:t>
            </a:r>
            <a:r>
              <a:rPr lang="fr-FR" baseline="0" dirty="0" err="1" smtClean="0"/>
              <a:t>dull</a:t>
            </a:r>
            <a:r>
              <a:rPr lang="fr-FR" baseline="0" dirty="0" smtClean="0"/>
              <a:t> pale or </a:t>
            </a:r>
            <a:r>
              <a:rPr lang="fr-FR" baseline="0" dirty="0" err="1" smtClean="0"/>
              <a:t>yellowish</a:t>
            </a:r>
            <a:r>
              <a:rPr lang="fr-FR" baseline="0" dirty="0" smtClean="0"/>
              <a:t> in </a:t>
            </a:r>
            <a:r>
              <a:rPr lang="fr-FR" baseline="0" dirty="0" err="1" smtClean="0"/>
              <a:t>color</a:t>
            </a:r>
            <a:r>
              <a:rPr lang="fr-FR" baseline="0" dirty="0" smtClean="0"/>
              <a:t> : 2-3 </a:t>
            </a:r>
            <a:r>
              <a:rPr lang="fr-FR" baseline="0" dirty="0" err="1" smtClean="0"/>
              <a:t>generation</a:t>
            </a:r>
            <a:r>
              <a:rPr lang="fr-FR" baseline="0" dirty="0" smtClean="0"/>
              <a:t> per y: 20-100 </a:t>
            </a:r>
            <a:r>
              <a:rPr lang="fr-FR" baseline="0" dirty="0" err="1" smtClean="0"/>
              <a:t>eggs</a:t>
            </a:r>
            <a:r>
              <a:rPr lang="fr-FR" baseline="0" dirty="0" smtClean="0"/>
              <a:t> laid </a:t>
            </a:r>
            <a:r>
              <a:rPr lang="fr-FR" baseline="0" dirty="0" err="1" smtClean="0"/>
              <a:t>singly</a:t>
            </a:r>
            <a:r>
              <a:rPr lang="fr-FR" baseline="0" dirty="0" smtClean="0"/>
              <a:t> on </a:t>
            </a:r>
            <a:r>
              <a:rPr lang="fr-FR" baseline="0" dirty="0" err="1" smtClean="0"/>
              <a:t>leaf</a:t>
            </a:r>
            <a:r>
              <a:rPr lang="fr-FR" baseline="0" dirty="0" smtClean="0"/>
              <a:t> </a:t>
            </a:r>
            <a:r>
              <a:rPr lang="fr-FR" baseline="0" dirty="0" err="1" smtClean="0"/>
              <a:t>upper</a:t>
            </a:r>
            <a:r>
              <a:rPr lang="fr-FR" baseline="0" dirty="0" smtClean="0"/>
              <a:t> </a:t>
            </a:r>
            <a:r>
              <a:rPr lang="fr-FR" baseline="0" dirty="0" err="1" smtClean="0"/>
              <a:t>side</a:t>
            </a:r>
            <a:r>
              <a:rPr lang="fr-FR" baseline="0" dirty="0" smtClean="0"/>
              <a:t>. Maximum </a:t>
            </a:r>
            <a:r>
              <a:rPr lang="fr-FR" baseline="0" dirty="0" err="1" smtClean="0"/>
              <a:t>activiy:June</a:t>
            </a:r>
            <a:r>
              <a:rPr lang="fr-FR" baseline="0" dirty="0" smtClean="0"/>
              <a:t>, July</a:t>
            </a:r>
          </a:p>
          <a:p>
            <a:r>
              <a:rPr lang="fr-FR" dirty="0" err="1" smtClean="0"/>
              <a:t>Feeding</a:t>
            </a:r>
            <a:r>
              <a:rPr lang="fr-FR" dirty="0" smtClean="0"/>
              <a:t> of</a:t>
            </a:r>
            <a:r>
              <a:rPr lang="fr-FR" baseline="0" dirty="0" smtClean="0"/>
              <a:t> </a:t>
            </a:r>
            <a:r>
              <a:rPr lang="fr-FR" baseline="0" dirty="0" err="1" smtClean="0"/>
              <a:t>larvae</a:t>
            </a:r>
            <a:r>
              <a:rPr lang="fr-FR" baseline="0" dirty="0" smtClean="0"/>
              <a:t> in </a:t>
            </a:r>
            <a:r>
              <a:rPr lang="fr-FR" baseline="0" dirty="0" err="1" smtClean="0"/>
              <a:t>between</a:t>
            </a:r>
            <a:r>
              <a:rPr lang="fr-FR" baseline="0" dirty="0" smtClean="0"/>
              <a:t> </a:t>
            </a:r>
            <a:r>
              <a:rPr lang="fr-FR" baseline="0" dirty="0" err="1" smtClean="0"/>
              <a:t>leaf</a:t>
            </a:r>
            <a:r>
              <a:rPr lang="fr-FR" baseline="0" dirty="0" smtClean="0"/>
              <a:t> </a:t>
            </a:r>
            <a:r>
              <a:rPr lang="fr-FR" baseline="0" dirty="0" err="1" smtClean="0"/>
              <a:t>layers</a:t>
            </a:r>
            <a:r>
              <a:rPr lang="fr-FR" baseline="0" dirty="0" smtClean="0"/>
              <a:t> </a:t>
            </a:r>
            <a:r>
              <a:rPr lang="fr-FR" baseline="0" dirty="0" err="1" smtClean="0"/>
              <a:t>like</a:t>
            </a:r>
            <a:r>
              <a:rPr lang="fr-FR" baseline="0" dirty="0" smtClean="0"/>
              <a:t> </a:t>
            </a:r>
            <a:r>
              <a:rPr lang="fr-FR" baseline="0" dirty="0" err="1" smtClean="0"/>
              <a:t>leaf</a:t>
            </a:r>
            <a:r>
              <a:rPr lang="fr-FR" baseline="0" dirty="0" smtClean="0"/>
              <a:t> </a:t>
            </a:r>
            <a:r>
              <a:rPr lang="fr-FR" baseline="0" dirty="0" err="1" smtClean="0"/>
              <a:t>miners</a:t>
            </a:r>
            <a:r>
              <a:rPr lang="fr-FR" baseline="0" dirty="0" smtClean="0"/>
              <a:t>. Green </a:t>
            </a:r>
            <a:r>
              <a:rPr lang="fr-FR" baseline="0" dirty="0" err="1" smtClean="0"/>
              <a:t>matter</a:t>
            </a:r>
            <a:r>
              <a:rPr lang="fr-FR" baseline="0" dirty="0" smtClean="0"/>
              <a:t> </a:t>
            </a:r>
            <a:r>
              <a:rPr lang="fr-FR" baseline="0" dirty="0" err="1" smtClean="0"/>
              <a:t>scrapings</a:t>
            </a:r>
            <a:r>
              <a:rPr lang="fr-FR" baseline="0" dirty="0" smtClean="0"/>
              <a:t> </a:t>
            </a:r>
            <a:r>
              <a:rPr lang="fr-FR" baseline="0" dirty="0" err="1" smtClean="0"/>
              <a:t>leaving</a:t>
            </a:r>
            <a:r>
              <a:rPr lang="fr-FR" baseline="0" dirty="0" smtClean="0"/>
              <a:t> </a:t>
            </a:r>
            <a:r>
              <a:rPr lang="fr-FR" baseline="0" dirty="0" err="1" smtClean="0"/>
              <a:t>whitish</a:t>
            </a:r>
            <a:r>
              <a:rPr lang="fr-FR" baseline="0" dirty="0" smtClean="0"/>
              <a:t> </a:t>
            </a:r>
            <a:r>
              <a:rPr lang="fr-FR" baseline="0" dirty="0" err="1" smtClean="0"/>
              <a:t>parallel</a:t>
            </a:r>
            <a:r>
              <a:rPr lang="fr-FR" baseline="0" dirty="0" smtClean="0"/>
              <a:t> </a:t>
            </a:r>
            <a:r>
              <a:rPr lang="fr-FR" baseline="0" dirty="0" err="1" smtClean="0"/>
              <a:t>streaks</a:t>
            </a:r>
            <a:r>
              <a:rPr lang="fr-FR" baseline="0" dirty="0" smtClean="0"/>
              <a:t> on </a:t>
            </a:r>
            <a:r>
              <a:rPr lang="fr-FR" baseline="0" dirty="0" err="1" smtClean="0"/>
              <a:t>blades</a:t>
            </a:r>
            <a:r>
              <a:rPr lang="fr-FR" baseline="0" dirty="0" smtClean="0"/>
              <a:t>. </a:t>
            </a:r>
          </a:p>
          <a:p>
            <a:r>
              <a:rPr lang="fr-FR" baseline="0" dirty="0" smtClean="0"/>
              <a:t>Control: </a:t>
            </a:r>
            <a:r>
              <a:rPr lang="fr-FR" baseline="0" dirty="0" err="1" smtClean="0"/>
              <a:t>while</a:t>
            </a:r>
            <a:r>
              <a:rPr lang="fr-FR" baseline="0" dirty="0" smtClean="0"/>
              <a:t> </a:t>
            </a:r>
            <a:r>
              <a:rPr lang="fr-FR" baseline="0" dirty="0" err="1" smtClean="0"/>
              <a:t>transplanting</a:t>
            </a:r>
            <a:r>
              <a:rPr lang="fr-FR" baseline="0" dirty="0" smtClean="0"/>
              <a:t> </a:t>
            </a:r>
            <a:r>
              <a:rPr lang="fr-FR" baseline="0" dirty="0" err="1" smtClean="0"/>
              <a:t>remove</a:t>
            </a:r>
            <a:r>
              <a:rPr lang="fr-FR" baseline="0" dirty="0" smtClean="0"/>
              <a:t> </a:t>
            </a:r>
            <a:r>
              <a:rPr lang="fr-FR" baseline="0" dirty="0" err="1" smtClean="0"/>
              <a:t>infested</a:t>
            </a:r>
            <a:r>
              <a:rPr lang="fr-FR" baseline="0" dirty="0" smtClean="0"/>
              <a:t> </a:t>
            </a:r>
            <a:r>
              <a:rPr lang="fr-FR" baseline="0" dirty="0" err="1" smtClean="0"/>
              <a:t>tips</a:t>
            </a:r>
            <a:r>
              <a:rPr lang="fr-FR" baseline="0" dirty="0" smtClean="0"/>
              <a:t> of </a:t>
            </a:r>
            <a:r>
              <a:rPr lang="fr-FR" baseline="0" dirty="0" err="1" smtClean="0"/>
              <a:t>leaves</a:t>
            </a:r>
            <a:r>
              <a:rPr lang="fr-FR" baseline="0" dirty="0" smtClean="0"/>
              <a:t>., </a:t>
            </a:r>
            <a:r>
              <a:rPr lang="fr-FR" baseline="0" dirty="0" err="1" smtClean="0"/>
              <a:t>adult</a:t>
            </a:r>
            <a:r>
              <a:rPr lang="fr-FR" baseline="0" dirty="0" smtClean="0"/>
              <a:t> </a:t>
            </a:r>
            <a:r>
              <a:rPr lang="fr-FR" baseline="0" dirty="0" err="1" smtClean="0"/>
              <a:t>beetles</a:t>
            </a:r>
            <a:r>
              <a:rPr lang="fr-FR" baseline="0" dirty="0" smtClean="0"/>
              <a:t> </a:t>
            </a:r>
            <a:r>
              <a:rPr lang="fr-FR" baseline="0" dirty="0" err="1" smtClean="0"/>
              <a:t>removal</a:t>
            </a:r>
            <a:r>
              <a:rPr lang="fr-FR" baseline="0" dirty="0" smtClean="0"/>
              <a:t> and destruction </a:t>
            </a:r>
            <a:r>
              <a:rPr lang="fr-FR" baseline="0" dirty="0" err="1" smtClean="0"/>
              <a:t>after</a:t>
            </a:r>
            <a:r>
              <a:rPr lang="fr-FR" baseline="0" dirty="0" smtClean="0"/>
              <a:t> flood irrigation of </a:t>
            </a:r>
            <a:r>
              <a:rPr lang="fr-FR" baseline="0" dirty="0" err="1" smtClean="0"/>
              <a:t>field</a:t>
            </a:r>
            <a:r>
              <a:rPr lang="fr-FR" baseline="0" dirty="0" smtClean="0"/>
              <a:t> or nursery.</a:t>
            </a:r>
          </a:p>
          <a:p>
            <a:r>
              <a:rPr lang="fr-FR" baseline="0" dirty="0" err="1" smtClean="0"/>
              <a:t>Chemical</a:t>
            </a:r>
            <a:r>
              <a:rPr lang="fr-FR" baseline="0" dirty="0" smtClean="0"/>
              <a:t>: </a:t>
            </a:r>
            <a:r>
              <a:rPr lang="fr-FR" baseline="0" dirty="0" err="1" smtClean="0"/>
              <a:t>Carbaryl</a:t>
            </a:r>
            <a:r>
              <a:rPr lang="fr-FR" baseline="0" dirty="0" smtClean="0"/>
              <a:t> (</a:t>
            </a:r>
            <a:r>
              <a:rPr lang="fr-FR" baseline="0" dirty="0" err="1" smtClean="0"/>
              <a:t>Sevin</a:t>
            </a:r>
            <a:r>
              <a:rPr lang="fr-FR" baseline="0" dirty="0" smtClean="0"/>
              <a:t> 10D) @ 5kg/acre</a:t>
            </a:r>
          </a:p>
          <a:p>
            <a:r>
              <a:rPr lang="fr-FR" baseline="0" dirty="0" smtClean="0"/>
              <a:t>                </a:t>
            </a:r>
            <a:r>
              <a:rPr lang="fr-FR" baseline="0" dirty="0" err="1" smtClean="0"/>
              <a:t>Cartap</a:t>
            </a:r>
            <a:r>
              <a:rPr lang="fr-FR" baseline="0" dirty="0" smtClean="0"/>
              <a:t> (Padan 4G) @ 10 Kg/acre</a:t>
            </a:r>
          </a:p>
          <a:p>
            <a:r>
              <a:rPr lang="fr-FR" baseline="0" dirty="0" smtClean="0"/>
              <a:t>	</a:t>
            </a:r>
            <a:r>
              <a:rPr lang="fr-FR" baseline="0" dirty="0" err="1" smtClean="0"/>
              <a:t>Methamidophos</a:t>
            </a:r>
            <a:r>
              <a:rPr lang="fr-FR" baseline="0" dirty="0" smtClean="0"/>
              <a:t> @ 500 ml/acre</a:t>
            </a:r>
            <a:endParaRPr lang="fr-FR"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Desaping</a:t>
            </a:r>
            <a:r>
              <a:rPr lang="fr-FR" baseline="0" dirty="0" smtClean="0"/>
              <a:t> </a:t>
            </a:r>
            <a:r>
              <a:rPr lang="fr-FR" baseline="0" dirty="0" err="1" smtClean="0"/>
              <a:t>leads</a:t>
            </a:r>
            <a:r>
              <a:rPr lang="fr-FR" baseline="0" dirty="0" smtClean="0"/>
              <a:t> to </a:t>
            </a:r>
            <a:r>
              <a:rPr lang="fr-FR" baseline="0" dirty="0" err="1" smtClean="0"/>
              <a:t>yellowish</a:t>
            </a:r>
            <a:r>
              <a:rPr lang="fr-FR" baseline="0" dirty="0" smtClean="0"/>
              <a:t> </a:t>
            </a:r>
            <a:r>
              <a:rPr lang="fr-FR" baseline="0" dirty="0" err="1" smtClean="0"/>
              <a:t>leaf</a:t>
            </a:r>
            <a:r>
              <a:rPr lang="fr-FR" baseline="0" dirty="0" smtClean="0"/>
              <a:t> </a:t>
            </a:r>
            <a:r>
              <a:rPr lang="fr-FR" baseline="0" dirty="0" err="1" smtClean="0"/>
              <a:t>color</a:t>
            </a:r>
            <a:r>
              <a:rPr lang="fr-FR" baseline="0" dirty="0" smtClean="0"/>
              <a:t> and </a:t>
            </a:r>
            <a:r>
              <a:rPr lang="fr-FR" baseline="0" dirty="0" err="1" smtClean="0"/>
              <a:t>later</a:t>
            </a:r>
            <a:r>
              <a:rPr lang="fr-FR" baseline="0" dirty="0" smtClean="0"/>
              <a:t> </a:t>
            </a:r>
            <a:r>
              <a:rPr lang="fr-FR" baseline="0" dirty="0" err="1" smtClean="0"/>
              <a:t>turns</a:t>
            </a:r>
            <a:r>
              <a:rPr lang="fr-FR" baseline="0" dirty="0" smtClean="0"/>
              <a:t> </a:t>
            </a:r>
            <a:r>
              <a:rPr lang="fr-FR" baseline="0" dirty="0" err="1" smtClean="0"/>
              <a:t>brown</a:t>
            </a:r>
            <a:r>
              <a:rPr lang="fr-FR" baseline="0" dirty="0" smtClean="0"/>
              <a:t>. Damage </a:t>
            </a:r>
            <a:r>
              <a:rPr lang="fr-FR" baseline="0" dirty="0" err="1" smtClean="0"/>
              <a:t>symptoms</a:t>
            </a:r>
            <a:r>
              <a:rPr lang="fr-FR" baseline="0" dirty="0" smtClean="0"/>
              <a:t> </a:t>
            </a:r>
            <a:r>
              <a:rPr lang="fr-FR" baseline="0" dirty="0" err="1" smtClean="0"/>
              <a:t>start</a:t>
            </a:r>
            <a:r>
              <a:rPr lang="fr-FR" baseline="0" dirty="0" smtClean="0"/>
              <a:t> </a:t>
            </a:r>
            <a:r>
              <a:rPr lang="fr-FR" baseline="0" dirty="0" err="1" smtClean="0"/>
              <a:t>from</a:t>
            </a:r>
            <a:r>
              <a:rPr lang="fr-FR" baseline="0" dirty="0" smtClean="0"/>
              <a:t> </a:t>
            </a:r>
            <a:r>
              <a:rPr lang="fr-FR" baseline="0" dirty="0" err="1" smtClean="0"/>
              <a:t>leaf</a:t>
            </a:r>
            <a:r>
              <a:rPr lang="fr-FR" baseline="0" dirty="0" smtClean="0"/>
              <a:t> </a:t>
            </a:r>
            <a:r>
              <a:rPr lang="fr-FR" baseline="0" dirty="0" err="1" smtClean="0"/>
              <a:t>tips</a:t>
            </a:r>
            <a:r>
              <a:rPr lang="fr-FR" baseline="0" dirty="0" smtClean="0"/>
              <a:t> and </a:t>
            </a:r>
            <a:r>
              <a:rPr lang="fr-FR" baseline="0" dirty="0" err="1" smtClean="0"/>
              <a:t>goes</a:t>
            </a:r>
            <a:r>
              <a:rPr lang="fr-FR" baseline="0" dirty="0" smtClean="0"/>
              <a:t> </a:t>
            </a:r>
            <a:r>
              <a:rPr lang="fr-FR" baseline="0" dirty="0" err="1" smtClean="0"/>
              <a:t>downward</a:t>
            </a:r>
            <a:r>
              <a:rPr lang="fr-FR" baseline="0" dirty="0" smtClean="0"/>
              <a:t> to </a:t>
            </a:r>
            <a:r>
              <a:rPr lang="fr-FR" baseline="0" dirty="0" err="1" smtClean="0"/>
              <a:t>rest</a:t>
            </a:r>
            <a:r>
              <a:rPr lang="fr-FR" baseline="0" dirty="0" smtClean="0"/>
              <a:t> of plant. </a:t>
            </a:r>
            <a:r>
              <a:rPr lang="fr-FR" baseline="0" dirty="0" err="1" smtClean="0"/>
              <a:t>Several</a:t>
            </a:r>
            <a:r>
              <a:rPr lang="fr-FR" baseline="0" dirty="0" smtClean="0"/>
              <a:t> </a:t>
            </a:r>
            <a:r>
              <a:rPr lang="fr-FR" baseline="0" dirty="0" err="1" smtClean="0"/>
              <a:t>brown</a:t>
            </a:r>
            <a:r>
              <a:rPr lang="fr-FR" baseline="0" dirty="0" smtClean="0"/>
              <a:t> spots on </a:t>
            </a:r>
            <a:r>
              <a:rPr lang="fr-FR" baseline="0" dirty="0" err="1" smtClean="0"/>
              <a:t>feeding</a:t>
            </a:r>
            <a:r>
              <a:rPr lang="fr-FR" baseline="0" dirty="0" smtClean="0"/>
              <a:t> sites </a:t>
            </a:r>
            <a:r>
              <a:rPr lang="fr-FR" baseline="0" dirty="0" err="1" smtClean="0"/>
              <a:t>leads</a:t>
            </a:r>
            <a:r>
              <a:rPr lang="fr-FR" baseline="0" dirty="0" smtClean="0"/>
              <a:t> to </a:t>
            </a:r>
            <a:r>
              <a:rPr lang="fr-FR" baseline="0" dirty="0" err="1" smtClean="0"/>
              <a:t>stunted</a:t>
            </a:r>
            <a:r>
              <a:rPr lang="fr-FR" baseline="0" dirty="0" smtClean="0"/>
              <a:t> </a:t>
            </a:r>
            <a:r>
              <a:rPr lang="fr-FR" baseline="0" dirty="0" err="1" smtClean="0"/>
              <a:t>growth</a:t>
            </a:r>
            <a:r>
              <a:rPr lang="fr-FR" baseline="0" dirty="0" smtClean="0"/>
              <a:t> of </a:t>
            </a:r>
            <a:r>
              <a:rPr lang="fr-FR" baseline="0" dirty="0" err="1" smtClean="0"/>
              <a:t>ears</a:t>
            </a:r>
            <a:r>
              <a:rPr lang="fr-FR" baseline="0" dirty="0" smtClean="0"/>
              <a:t> </a:t>
            </a:r>
            <a:r>
              <a:rPr lang="fr-FR" baseline="0" dirty="0" err="1" smtClean="0"/>
              <a:t>without</a:t>
            </a:r>
            <a:r>
              <a:rPr lang="fr-FR" baseline="0" dirty="0" smtClean="0"/>
              <a:t> grain formation.</a:t>
            </a:r>
            <a:endParaRPr lang="fr-FR"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Selender</a:t>
            </a:r>
            <a:r>
              <a:rPr lang="fr-FR" dirty="0" smtClean="0"/>
              <a:t> </a:t>
            </a:r>
            <a:r>
              <a:rPr lang="fr-FR" dirty="0" err="1" smtClean="0"/>
              <a:t>whitish</a:t>
            </a:r>
            <a:r>
              <a:rPr lang="fr-FR" dirty="0" smtClean="0"/>
              <a:t> </a:t>
            </a:r>
            <a:r>
              <a:rPr lang="fr-FR" dirty="0" err="1" smtClean="0"/>
              <a:t>adult</a:t>
            </a:r>
            <a:r>
              <a:rPr lang="fr-FR" dirty="0" smtClean="0"/>
              <a:t> </a:t>
            </a:r>
            <a:r>
              <a:rPr lang="fr-FR" dirty="0" err="1" smtClean="0"/>
              <a:t>with</a:t>
            </a:r>
            <a:r>
              <a:rPr lang="fr-FR" dirty="0" smtClean="0"/>
              <a:t> black</a:t>
            </a:r>
            <a:r>
              <a:rPr lang="fr-FR" baseline="0" dirty="0" smtClean="0"/>
              <a:t> spot on </a:t>
            </a:r>
            <a:r>
              <a:rPr lang="fr-FR" baseline="0" dirty="0" err="1" smtClean="0"/>
              <a:t>each</a:t>
            </a:r>
            <a:r>
              <a:rPr lang="fr-FR" baseline="0" dirty="0" smtClean="0"/>
              <a:t> fore </a:t>
            </a:r>
            <a:r>
              <a:rPr lang="fr-FR" baseline="0" dirty="0" err="1" smtClean="0"/>
              <a:t>wing</a:t>
            </a:r>
            <a:r>
              <a:rPr lang="fr-FR" baseline="0" dirty="0" smtClean="0"/>
              <a:t>. </a:t>
            </a:r>
            <a:r>
              <a:rPr lang="fr-FR" baseline="0" dirty="0" err="1" smtClean="0"/>
              <a:t>Female</a:t>
            </a:r>
            <a:r>
              <a:rPr lang="fr-FR" baseline="0" dirty="0" smtClean="0"/>
              <a:t> </a:t>
            </a:r>
            <a:r>
              <a:rPr lang="fr-FR" baseline="0" dirty="0" err="1" smtClean="0"/>
              <a:t>with</a:t>
            </a:r>
            <a:r>
              <a:rPr lang="fr-FR" baseline="0" dirty="0" smtClean="0"/>
              <a:t> orange anal </a:t>
            </a:r>
            <a:r>
              <a:rPr lang="fr-FR" baseline="0" dirty="0" err="1" smtClean="0"/>
              <a:t>tuft</a:t>
            </a:r>
            <a:r>
              <a:rPr lang="fr-FR" baseline="0" dirty="0" smtClean="0"/>
              <a:t>. </a:t>
            </a:r>
            <a:r>
              <a:rPr lang="fr-FR" baseline="0" dirty="0" err="1" smtClean="0"/>
              <a:t>Larvae</a:t>
            </a:r>
            <a:r>
              <a:rPr lang="fr-FR" baseline="0" dirty="0" smtClean="0"/>
              <a:t>; Pale or </a:t>
            </a:r>
            <a:r>
              <a:rPr lang="fr-FR" baseline="0" dirty="0" err="1" smtClean="0"/>
              <a:t>yellowish</a:t>
            </a:r>
            <a:r>
              <a:rPr lang="fr-FR" baseline="0" dirty="0" smtClean="0"/>
              <a:t> white. 5-7 </a:t>
            </a:r>
            <a:r>
              <a:rPr lang="fr-FR" baseline="0" dirty="0" err="1" smtClean="0"/>
              <a:t>generations</a:t>
            </a:r>
            <a:r>
              <a:rPr lang="fr-FR" baseline="0" dirty="0" smtClean="0"/>
              <a:t> per y. </a:t>
            </a:r>
          </a:p>
          <a:p>
            <a:r>
              <a:rPr lang="fr-FR" baseline="0" dirty="0" smtClean="0"/>
              <a:t>Damage </a:t>
            </a:r>
            <a:r>
              <a:rPr lang="fr-FR" baseline="0" dirty="0" err="1" smtClean="0"/>
              <a:t>same</a:t>
            </a:r>
            <a:r>
              <a:rPr lang="fr-FR" baseline="0" dirty="0" smtClean="0"/>
              <a:t> as </a:t>
            </a:r>
            <a:r>
              <a:rPr lang="fr-FR" baseline="0" dirty="0" err="1" smtClean="0"/>
              <a:t>yellow</a:t>
            </a:r>
            <a:r>
              <a:rPr lang="fr-FR" baseline="0" dirty="0" smtClean="0"/>
              <a:t> Stem Borer.</a:t>
            </a:r>
            <a:endParaRPr lang="fr-FR"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Yellowish</a:t>
            </a:r>
            <a:r>
              <a:rPr lang="fr-FR" baseline="0" dirty="0" smtClean="0"/>
              <a:t> </a:t>
            </a:r>
            <a:r>
              <a:rPr lang="fr-FR" baseline="0" dirty="0" err="1" smtClean="0"/>
              <a:t>straw</a:t>
            </a:r>
            <a:r>
              <a:rPr lang="fr-FR" baseline="0" dirty="0" smtClean="0"/>
              <a:t> </a:t>
            </a:r>
            <a:r>
              <a:rPr lang="fr-FR" baseline="0" dirty="0" err="1" smtClean="0"/>
              <a:t>color</a:t>
            </a:r>
            <a:r>
              <a:rPr lang="fr-FR" baseline="0" dirty="0" smtClean="0"/>
              <a:t> </a:t>
            </a:r>
            <a:r>
              <a:rPr lang="fr-FR" baseline="0" dirty="0" err="1" smtClean="0"/>
              <a:t>adults</a:t>
            </a:r>
            <a:r>
              <a:rPr lang="fr-FR" baseline="0" dirty="0" smtClean="0"/>
              <a:t> </a:t>
            </a:r>
            <a:r>
              <a:rPr lang="fr-FR" baseline="0" dirty="0" err="1" smtClean="0"/>
              <a:t>with</a:t>
            </a:r>
            <a:r>
              <a:rPr lang="fr-FR" baseline="0" dirty="0" smtClean="0"/>
              <a:t> black spots on </a:t>
            </a:r>
            <a:r>
              <a:rPr lang="fr-FR" baseline="0" dirty="0" err="1" smtClean="0"/>
              <a:t>forewings</a:t>
            </a:r>
            <a:r>
              <a:rPr lang="fr-FR" baseline="0" dirty="0" smtClean="0"/>
              <a:t>. </a:t>
            </a:r>
            <a:r>
              <a:rPr lang="fr-FR" baseline="0" dirty="0" err="1" smtClean="0"/>
              <a:t>Larvae</a:t>
            </a:r>
            <a:r>
              <a:rPr lang="fr-FR" baseline="0" dirty="0" smtClean="0"/>
              <a:t>; Pale </a:t>
            </a:r>
            <a:r>
              <a:rPr lang="fr-FR" baseline="0" dirty="0" err="1" smtClean="0"/>
              <a:t>yellow</a:t>
            </a:r>
            <a:r>
              <a:rPr lang="fr-FR" baseline="0" dirty="0" smtClean="0"/>
              <a:t> or </a:t>
            </a:r>
            <a:r>
              <a:rPr lang="fr-FR" baseline="0" dirty="0" err="1" smtClean="0"/>
              <a:t>yellowish</a:t>
            </a:r>
            <a:r>
              <a:rPr lang="fr-FR" baseline="0" dirty="0" smtClean="0"/>
              <a:t> white </a:t>
            </a:r>
            <a:r>
              <a:rPr lang="fr-FR" baseline="0" dirty="0" err="1" smtClean="0"/>
              <a:t>with</a:t>
            </a:r>
            <a:r>
              <a:rPr lang="fr-FR" baseline="0" dirty="0" smtClean="0"/>
              <a:t> </a:t>
            </a:r>
            <a:r>
              <a:rPr lang="fr-FR" baseline="0" dirty="0" err="1" smtClean="0"/>
              <a:t>head</a:t>
            </a:r>
            <a:r>
              <a:rPr lang="fr-FR" baseline="0" dirty="0" smtClean="0"/>
              <a:t>-capsule orange-</a:t>
            </a:r>
            <a:r>
              <a:rPr lang="fr-FR" baseline="0" dirty="0" err="1" smtClean="0"/>
              <a:t>yellow</a:t>
            </a:r>
            <a:r>
              <a:rPr lang="fr-FR" baseline="0" dirty="0" smtClean="0"/>
              <a:t> in </a:t>
            </a:r>
            <a:r>
              <a:rPr lang="fr-FR" baseline="0" dirty="0" err="1" smtClean="0"/>
              <a:t>color</a:t>
            </a:r>
            <a:r>
              <a:rPr lang="fr-FR" baseline="0" dirty="0" smtClean="0"/>
              <a:t>. </a:t>
            </a:r>
            <a:r>
              <a:rPr lang="fr-FR" baseline="0" dirty="0" err="1" smtClean="0"/>
              <a:t>Eggs</a:t>
            </a:r>
            <a:r>
              <a:rPr lang="fr-FR" baseline="0" dirty="0" smtClean="0"/>
              <a:t> laid in clusters of 100s.</a:t>
            </a:r>
          </a:p>
          <a:p>
            <a:r>
              <a:rPr lang="fr-FR" baseline="0" dirty="0" smtClean="0"/>
              <a:t> 4-5 </a:t>
            </a:r>
            <a:r>
              <a:rPr lang="fr-FR" baseline="0" dirty="0" err="1" smtClean="0"/>
              <a:t>generations</a:t>
            </a:r>
            <a:r>
              <a:rPr lang="fr-FR" baseline="0" dirty="0" smtClean="0"/>
              <a:t> per y. </a:t>
            </a:r>
          </a:p>
          <a:p>
            <a:r>
              <a:rPr lang="fr-FR" baseline="0" dirty="0" err="1" smtClean="0"/>
              <a:t>Could</a:t>
            </a:r>
            <a:r>
              <a:rPr lang="fr-FR" baseline="0" dirty="0" smtClean="0"/>
              <a:t> cause 90% of </a:t>
            </a:r>
            <a:r>
              <a:rPr lang="fr-FR" baseline="0" dirty="0" err="1" smtClean="0"/>
              <a:t>crop</a:t>
            </a:r>
            <a:r>
              <a:rPr lang="fr-FR" baseline="0" dirty="0" smtClean="0"/>
              <a:t> </a:t>
            </a:r>
            <a:r>
              <a:rPr lang="fr-FR" baseline="0" dirty="0" err="1" smtClean="0"/>
              <a:t>loss</a:t>
            </a:r>
            <a:r>
              <a:rPr lang="fr-FR" baseline="0" dirty="0" smtClean="0"/>
              <a:t>. </a:t>
            </a:r>
            <a:r>
              <a:rPr lang="fr-FR" baseline="0" dirty="0" err="1" smtClean="0"/>
              <a:t>Growing</a:t>
            </a:r>
            <a:r>
              <a:rPr lang="fr-FR" baseline="0" dirty="0" smtClean="0"/>
              <a:t> shoots </a:t>
            </a:r>
            <a:r>
              <a:rPr lang="fr-FR" baseline="0" dirty="0" err="1" smtClean="0"/>
              <a:t>dries</a:t>
            </a:r>
            <a:r>
              <a:rPr lang="fr-FR" baseline="0" dirty="0" smtClean="0"/>
              <a:t> up (</a:t>
            </a:r>
            <a:r>
              <a:rPr lang="fr-FR" baseline="0" dirty="0" err="1" smtClean="0"/>
              <a:t>dead-heart</a:t>
            </a:r>
            <a:r>
              <a:rPr lang="fr-FR" baseline="0" dirty="0" smtClean="0"/>
              <a:t>). </a:t>
            </a:r>
            <a:r>
              <a:rPr lang="fr-FR" baseline="0" dirty="0" err="1" smtClean="0"/>
              <a:t>Upon</a:t>
            </a:r>
            <a:r>
              <a:rPr lang="fr-FR" baseline="0" dirty="0" smtClean="0"/>
              <a:t> </a:t>
            </a:r>
            <a:r>
              <a:rPr lang="fr-FR" baseline="0" dirty="0" err="1" smtClean="0"/>
              <a:t>attack</a:t>
            </a:r>
            <a:r>
              <a:rPr lang="fr-FR" baseline="0" dirty="0" smtClean="0"/>
              <a:t> </a:t>
            </a:r>
            <a:r>
              <a:rPr lang="fr-FR" baseline="0" dirty="0" err="1" smtClean="0"/>
              <a:t>at</a:t>
            </a:r>
            <a:r>
              <a:rPr lang="fr-FR" baseline="0" dirty="0" smtClean="0"/>
              <a:t> </a:t>
            </a:r>
            <a:r>
              <a:rPr lang="fr-FR" baseline="0" dirty="0" err="1" smtClean="0"/>
              <a:t>flowering</a:t>
            </a:r>
            <a:r>
              <a:rPr lang="fr-FR" baseline="0" dirty="0" smtClean="0"/>
              <a:t> stage, </a:t>
            </a:r>
            <a:r>
              <a:rPr lang="fr-FR" baseline="0" dirty="0" err="1" smtClean="0"/>
              <a:t>whitish</a:t>
            </a:r>
            <a:r>
              <a:rPr lang="fr-FR" baseline="0" dirty="0" smtClean="0"/>
              <a:t> </a:t>
            </a:r>
            <a:r>
              <a:rPr lang="fr-FR" baseline="0" dirty="0" err="1" smtClean="0"/>
              <a:t>ears</a:t>
            </a:r>
            <a:r>
              <a:rPr lang="fr-FR" baseline="0" dirty="0" smtClean="0"/>
              <a:t> stands </a:t>
            </a:r>
            <a:r>
              <a:rPr lang="fr-FR" baseline="0" dirty="0" err="1" smtClean="0"/>
              <a:t>erect</a:t>
            </a:r>
            <a:r>
              <a:rPr lang="fr-FR" baseline="0" dirty="0" smtClean="0"/>
              <a:t> in </a:t>
            </a:r>
            <a:r>
              <a:rPr lang="fr-FR" baseline="0" dirty="0" err="1" smtClean="0"/>
              <a:t>field</a:t>
            </a:r>
            <a:r>
              <a:rPr lang="fr-FR" baseline="0" dirty="0" smtClean="0"/>
              <a:t> </a:t>
            </a:r>
            <a:r>
              <a:rPr lang="fr-FR" baseline="0" dirty="0" err="1" smtClean="0"/>
              <a:t>with</a:t>
            </a:r>
            <a:r>
              <a:rPr lang="fr-FR" baseline="0" dirty="0" smtClean="0"/>
              <a:t> no grain formation </a:t>
            </a:r>
            <a:r>
              <a:rPr lang="fr-FR" baseline="0" dirty="0" err="1" smtClean="0"/>
              <a:t>particularly</a:t>
            </a:r>
            <a:r>
              <a:rPr lang="fr-FR" baseline="0" dirty="0" smtClean="0"/>
              <a:t> in August-</a:t>
            </a:r>
            <a:r>
              <a:rPr lang="fr-FR" baseline="0" dirty="0" err="1" smtClean="0"/>
              <a:t>September</a:t>
            </a:r>
            <a:r>
              <a:rPr lang="fr-FR" baseline="0" dirty="0" smtClean="0"/>
              <a:t>.</a:t>
            </a:r>
          </a:p>
          <a:p>
            <a:endParaRPr lang="fr-FR" baseline="0" dirty="0" smtClean="0"/>
          </a:p>
        </p:txBody>
      </p:sp>
      <p:sp>
        <p:nvSpPr>
          <p:cNvPr id="4" name="Slide Number Placeholder 3"/>
          <p:cNvSpPr>
            <a:spLocks noGrp="1"/>
          </p:cNvSpPr>
          <p:nvPr>
            <p:ph type="sldNum" sz="quarter" idx="10"/>
          </p:nvPr>
        </p:nvSpPr>
        <p:spPr/>
        <p:txBody>
          <a:bodyPr/>
          <a:lstStyle/>
          <a:p>
            <a:fld id="{424EB557-F11F-4B66-9B85-7E297EEFDEE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Selender</a:t>
            </a:r>
            <a:r>
              <a:rPr lang="fr-FR" dirty="0" smtClean="0"/>
              <a:t> </a:t>
            </a:r>
            <a:r>
              <a:rPr lang="fr-FR" dirty="0" err="1" smtClean="0"/>
              <a:t>whitish</a:t>
            </a:r>
            <a:r>
              <a:rPr lang="fr-FR" dirty="0" smtClean="0"/>
              <a:t> </a:t>
            </a:r>
            <a:r>
              <a:rPr lang="fr-FR" dirty="0" err="1" smtClean="0"/>
              <a:t>adult</a:t>
            </a:r>
            <a:r>
              <a:rPr lang="fr-FR" dirty="0" smtClean="0"/>
              <a:t> </a:t>
            </a:r>
            <a:r>
              <a:rPr lang="fr-FR" dirty="0" err="1" smtClean="0"/>
              <a:t>with</a:t>
            </a:r>
            <a:r>
              <a:rPr lang="fr-FR" dirty="0" smtClean="0"/>
              <a:t> black</a:t>
            </a:r>
            <a:r>
              <a:rPr lang="fr-FR" baseline="0" dirty="0" smtClean="0"/>
              <a:t> spot on </a:t>
            </a:r>
            <a:r>
              <a:rPr lang="fr-FR" baseline="0" dirty="0" err="1" smtClean="0"/>
              <a:t>each</a:t>
            </a:r>
            <a:r>
              <a:rPr lang="fr-FR" baseline="0" dirty="0" smtClean="0"/>
              <a:t> fore </a:t>
            </a:r>
            <a:r>
              <a:rPr lang="fr-FR" baseline="0" dirty="0" err="1" smtClean="0"/>
              <a:t>wing</a:t>
            </a:r>
            <a:r>
              <a:rPr lang="fr-FR" baseline="0" dirty="0" smtClean="0"/>
              <a:t>. </a:t>
            </a:r>
            <a:r>
              <a:rPr lang="fr-FR" baseline="0" dirty="0" err="1" smtClean="0"/>
              <a:t>Female</a:t>
            </a:r>
            <a:r>
              <a:rPr lang="fr-FR" baseline="0" dirty="0" smtClean="0"/>
              <a:t> </a:t>
            </a:r>
            <a:r>
              <a:rPr lang="fr-FR" baseline="0" dirty="0" err="1" smtClean="0"/>
              <a:t>with</a:t>
            </a:r>
            <a:r>
              <a:rPr lang="fr-FR" baseline="0" dirty="0" smtClean="0"/>
              <a:t> orange anal </a:t>
            </a:r>
            <a:r>
              <a:rPr lang="fr-FR" baseline="0" dirty="0" err="1" smtClean="0"/>
              <a:t>tuft</a:t>
            </a:r>
            <a:r>
              <a:rPr lang="fr-FR" baseline="0" dirty="0" smtClean="0"/>
              <a:t>. </a:t>
            </a:r>
            <a:r>
              <a:rPr lang="fr-FR" baseline="0" dirty="0" err="1" smtClean="0"/>
              <a:t>Larvae</a:t>
            </a:r>
            <a:r>
              <a:rPr lang="fr-FR" baseline="0" dirty="0" smtClean="0"/>
              <a:t>; Pale or </a:t>
            </a:r>
            <a:r>
              <a:rPr lang="fr-FR" baseline="0" dirty="0" err="1" smtClean="0"/>
              <a:t>yellowish</a:t>
            </a:r>
            <a:r>
              <a:rPr lang="fr-FR" baseline="0" dirty="0" smtClean="0"/>
              <a:t> white. 5-7 </a:t>
            </a:r>
            <a:r>
              <a:rPr lang="fr-FR" baseline="0" dirty="0" err="1" smtClean="0"/>
              <a:t>generations</a:t>
            </a:r>
            <a:r>
              <a:rPr lang="fr-FR" baseline="0" dirty="0" smtClean="0"/>
              <a:t> per y. </a:t>
            </a:r>
          </a:p>
          <a:p>
            <a:r>
              <a:rPr lang="fr-FR" baseline="0" dirty="0" smtClean="0"/>
              <a:t>Damage </a:t>
            </a:r>
            <a:r>
              <a:rPr lang="fr-FR" baseline="0" dirty="0" err="1" smtClean="0"/>
              <a:t>same</a:t>
            </a:r>
            <a:r>
              <a:rPr lang="fr-FR" baseline="0" dirty="0" smtClean="0"/>
              <a:t> as </a:t>
            </a:r>
            <a:r>
              <a:rPr lang="fr-FR" baseline="0" dirty="0" err="1" smtClean="0"/>
              <a:t>yellow</a:t>
            </a:r>
            <a:r>
              <a:rPr lang="fr-FR" baseline="0" dirty="0" smtClean="0"/>
              <a:t> Stem Borer.</a:t>
            </a:r>
            <a:endParaRPr lang="fr-FR"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Cultural Control:</a:t>
            </a:r>
            <a:r>
              <a:rPr lang="fr-FR" baseline="0" dirty="0" smtClean="0"/>
              <a:t> Nursery </a:t>
            </a:r>
            <a:r>
              <a:rPr lang="fr-FR" baseline="0" dirty="0" err="1" smtClean="0"/>
              <a:t>after</a:t>
            </a:r>
            <a:r>
              <a:rPr lang="fr-FR" baseline="0" dirty="0" smtClean="0"/>
              <a:t> 20th May, </a:t>
            </a:r>
            <a:r>
              <a:rPr lang="fr-FR" baseline="0" dirty="0" err="1" smtClean="0"/>
              <a:t>Transplaning</a:t>
            </a:r>
            <a:r>
              <a:rPr lang="fr-FR" baseline="0" dirty="0" smtClean="0"/>
              <a:t> </a:t>
            </a:r>
            <a:r>
              <a:rPr lang="fr-FR" baseline="0" dirty="0" err="1" smtClean="0"/>
              <a:t>essentially</a:t>
            </a:r>
            <a:r>
              <a:rPr lang="fr-FR" baseline="0" dirty="0" smtClean="0"/>
              <a:t> in August Light </a:t>
            </a:r>
            <a:r>
              <a:rPr lang="fr-FR" baseline="0" dirty="0" err="1" smtClean="0"/>
              <a:t>traps</a:t>
            </a:r>
            <a:r>
              <a:rPr lang="fr-FR" baseline="0" dirty="0" smtClean="0"/>
              <a:t>, clean-</a:t>
            </a:r>
            <a:r>
              <a:rPr lang="fr-FR" baseline="0" dirty="0" err="1" smtClean="0"/>
              <a:t>cultivation</a:t>
            </a:r>
            <a:r>
              <a:rPr lang="fr-FR" baseline="0" dirty="0" smtClean="0"/>
              <a:t>, </a:t>
            </a:r>
            <a:r>
              <a:rPr lang="fr-FR" baseline="0" dirty="0" err="1" smtClean="0"/>
              <a:t>stubbles</a:t>
            </a:r>
            <a:r>
              <a:rPr lang="fr-FR" baseline="0" dirty="0" smtClean="0"/>
              <a:t> </a:t>
            </a:r>
            <a:r>
              <a:rPr lang="fr-FR" baseline="0" dirty="0" err="1" smtClean="0"/>
              <a:t>removal</a:t>
            </a:r>
            <a:r>
              <a:rPr lang="fr-FR" baseline="0" dirty="0" smtClean="0"/>
              <a:t>, </a:t>
            </a:r>
            <a:r>
              <a:rPr lang="fr-FR" baseline="0" dirty="0" err="1" smtClean="0"/>
              <a:t>picking</a:t>
            </a:r>
            <a:r>
              <a:rPr lang="fr-FR" baseline="0" dirty="0" smtClean="0"/>
              <a:t> and </a:t>
            </a:r>
            <a:r>
              <a:rPr lang="fr-FR" baseline="0" dirty="0" err="1" smtClean="0"/>
              <a:t>destroying</a:t>
            </a:r>
            <a:r>
              <a:rPr lang="fr-FR" baseline="0" dirty="0" smtClean="0"/>
              <a:t> </a:t>
            </a:r>
            <a:r>
              <a:rPr lang="fr-FR" baseline="0" dirty="0" err="1" smtClean="0"/>
              <a:t>egg</a:t>
            </a:r>
            <a:r>
              <a:rPr lang="fr-FR" baseline="0" dirty="0" smtClean="0"/>
              <a:t>-masses and </a:t>
            </a:r>
            <a:r>
              <a:rPr lang="fr-FR" baseline="0" dirty="0" err="1" smtClean="0"/>
              <a:t>dead-hearts</a:t>
            </a:r>
            <a:endParaRPr lang="fr-FR" baseline="0" dirty="0" smtClean="0"/>
          </a:p>
          <a:p>
            <a:r>
              <a:rPr lang="fr-FR" baseline="0" dirty="0" err="1" smtClean="0"/>
              <a:t>Chemical</a:t>
            </a:r>
            <a:r>
              <a:rPr lang="fr-FR" baseline="0" dirty="0" smtClean="0"/>
              <a:t> control: </a:t>
            </a:r>
            <a:r>
              <a:rPr lang="fr-FR" baseline="0" dirty="0" err="1" smtClean="0"/>
              <a:t>Carbofuran</a:t>
            </a:r>
            <a:r>
              <a:rPr lang="fr-FR" baseline="0" dirty="0" smtClean="0"/>
              <a:t> (</a:t>
            </a:r>
            <a:r>
              <a:rPr lang="fr-FR" baseline="0" dirty="0" err="1" smtClean="0"/>
              <a:t>Furadan</a:t>
            </a:r>
            <a:r>
              <a:rPr lang="fr-FR" baseline="0" dirty="0" smtClean="0"/>
              <a:t> 3G) @14kg/acre, </a:t>
            </a:r>
            <a:r>
              <a:rPr lang="fr-FR" baseline="0" dirty="0" err="1" smtClean="0"/>
              <a:t>Chlorpyriphos</a:t>
            </a:r>
            <a:r>
              <a:rPr lang="fr-FR" baseline="0" dirty="0" smtClean="0"/>
              <a:t> or </a:t>
            </a:r>
            <a:r>
              <a:rPr lang="fr-FR" baseline="0" dirty="0" err="1" smtClean="0"/>
              <a:t>Cartap</a:t>
            </a:r>
            <a:r>
              <a:rPr lang="fr-FR" baseline="0" dirty="0" smtClean="0"/>
              <a:t> (Padan 4G) @10Kg/acre, </a:t>
            </a:r>
            <a:r>
              <a:rPr lang="fr-FR" baseline="0" dirty="0" err="1" smtClean="0"/>
              <a:t>Diazinon</a:t>
            </a:r>
            <a:r>
              <a:rPr lang="fr-FR" baseline="0" dirty="0" smtClean="0"/>
              <a:t> (</a:t>
            </a:r>
            <a:r>
              <a:rPr lang="fr-FR" baseline="0" dirty="0" err="1" smtClean="0"/>
              <a:t>Basudin</a:t>
            </a:r>
            <a:r>
              <a:rPr lang="fr-FR" baseline="0" dirty="0" smtClean="0"/>
              <a:t> 10G) @ 9Kg/acre</a:t>
            </a:r>
            <a:endParaRPr lang="fr-FR"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Adult</a:t>
            </a:r>
            <a:r>
              <a:rPr lang="fr-FR" dirty="0" smtClean="0"/>
              <a:t>: Golden or </a:t>
            </a:r>
            <a:r>
              <a:rPr lang="fr-FR" dirty="0" err="1" smtClean="0"/>
              <a:t>yellowish</a:t>
            </a:r>
            <a:r>
              <a:rPr lang="fr-FR" dirty="0" smtClean="0"/>
              <a:t> </a:t>
            </a:r>
            <a:r>
              <a:rPr lang="fr-FR" dirty="0" err="1" smtClean="0"/>
              <a:t>brown</a:t>
            </a:r>
            <a:r>
              <a:rPr lang="fr-FR" baseline="0" dirty="0" smtClean="0"/>
              <a:t> in </a:t>
            </a:r>
            <a:r>
              <a:rPr lang="fr-FR" baseline="0" dirty="0" err="1" smtClean="0"/>
              <a:t>color</a:t>
            </a:r>
            <a:r>
              <a:rPr lang="fr-FR" baseline="0" dirty="0" smtClean="0"/>
              <a:t>, </a:t>
            </a:r>
            <a:r>
              <a:rPr lang="fr-FR" baseline="0" dirty="0" err="1" smtClean="0"/>
              <a:t>larva</a:t>
            </a:r>
            <a:r>
              <a:rPr lang="fr-FR" baseline="0" dirty="0" smtClean="0"/>
              <a:t>: </a:t>
            </a:r>
            <a:r>
              <a:rPr lang="fr-FR" baseline="0" dirty="0" err="1" smtClean="0"/>
              <a:t>lightly</a:t>
            </a:r>
            <a:r>
              <a:rPr lang="fr-FR" baseline="0" dirty="0" smtClean="0"/>
              <a:t> </a:t>
            </a:r>
            <a:r>
              <a:rPr lang="fr-FR" baseline="0" dirty="0" err="1" smtClean="0"/>
              <a:t>yellow</a:t>
            </a:r>
            <a:r>
              <a:rPr lang="fr-FR" baseline="0" dirty="0" smtClean="0"/>
              <a:t> or </a:t>
            </a:r>
            <a:r>
              <a:rPr lang="fr-FR" baseline="0" dirty="0" err="1" smtClean="0"/>
              <a:t>dull</a:t>
            </a:r>
            <a:r>
              <a:rPr lang="fr-FR" baseline="0" dirty="0" smtClean="0"/>
              <a:t> white </a:t>
            </a:r>
            <a:r>
              <a:rPr lang="fr-FR" baseline="0" dirty="0" err="1" smtClean="0"/>
              <a:t>with</a:t>
            </a:r>
            <a:r>
              <a:rPr lang="fr-FR" baseline="0" dirty="0" smtClean="0"/>
              <a:t> </a:t>
            </a:r>
            <a:r>
              <a:rPr lang="fr-FR" baseline="0" dirty="0" err="1" smtClean="0"/>
              <a:t>brownish</a:t>
            </a:r>
            <a:r>
              <a:rPr lang="fr-FR" baseline="0" dirty="0" smtClean="0"/>
              <a:t> orange </a:t>
            </a:r>
            <a:r>
              <a:rPr lang="fr-FR" baseline="0" dirty="0" err="1" smtClean="0"/>
              <a:t>head</a:t>
            </a:r>
            <a:r>
              <a:rPr lang="fr-FR" baseline="0" dirty="0" smtClean="0"/>
              <a:t> capsule. 4 </a:t>
            </a:r>
            <a:r>
              <a:rPr lang="fr-FR" baseline="0" dirty="0" err="1" smtClean="0"/>
              <a:t>generations</a:t>
            </a:r>
            <a:r>
              <a:rPr lang="fr-FR" baseline="0" dirty="0" smtClean="0"/>
              <a:t>/y.;</a:t>
            </a:r>
          </a:p>
          <a:p>
            <a:r>
              <a:rPr lang="fr-FR" baseline="0" dirty="0" smtClean="0"/>
              <a:t>Young </a:t>
            </a:r>
            <a:r>
              <a:rPr lang="fr-FR" baseline="0" dirty="0" err="1" smtClean="0"/>
              <a:t>larvae</a:t>
            </a:r>
            <a:r>
              <a:rPr lang="fr-FR" baseline="0" dirty="0" smtClean="0"/>
              <a:t> </a:t>
            </a:r>
            <a:r>
              <a:rPr lang="fr-FR" baseline="0" dirty="0" err="1" smtClean="0"/>
              <a:t>feeds</a:t>
            </a:r>
            <a:r>
              <a:rPr lang="fr-FR" baseline="0" dirty="0" smtClean="0"/>
              <a:t> on tender </a:t>
            </a:r>
            <a:r>
              <a:rPr lang="fr-FR" baseline="0" dirty="0" err="1" smtClean="0"/>
              <a:t>leaves</a:t>
            </a:r>
            <a:r>
              <a:rPr lang="fr-FR" baseline="0" dirty="0" smtClean="0"/>
              <a:t> and </a:t>
            </a:r>
            <a:r>
              <a:rPr lang="fr-FR" baseline="0" dirty="0" err="1" smtClean="0"/>
              <a:t>then</a:t>
            </a:r>
            <a:r>
              <a:rPr lang="fr-FR" baseline="0" dirty="0" smtClean="0"/>
              <a:t> </a:t>
            </a:r>
            <a:r>
              <a:rPr lang="fr-FR" baseline="0" dirty="0" err="1" smtClean="0"/>
              <a:t>lateral</a:t>
            </a:r>
            <a:r>
              <a:rPr lang="fr-FR" baseline="0" dirty="0" smtClean="0"/>
              <a:t> </a:t>
            </a:r>
            <a:r>
              <a:rPr lang="fr-FR" baseline="0" dirty="0" err="1" smtClean="0"/>
              <a:t>larval</a:t>
            </a:r>
            <a:r>
              <a:rPr lang="fr-FR" baseline="0" dirty="0" smtClean="0"/>
              <a:t> instars </a:t>
            </a:r>
            <a:r>
              <a:rPr lang="fr-FR" baseline="0" dirty="0" err="1" smtClean="0"/>
              <a:t>tightens</a:t>
            </a:r>
            <a:r>
              <a:rPr lang="fr-FR" baseline="0" dirty="0" smtClean="0"/>
              <a:t> the </a:t>
            </a:r>
            <a:r>
              <a:rPr lang="fr-FR" baseline="0" dirty="0" err="1" smtClean="0"/>
              <a:t>leaf</a:t>
            </a:r>
            <a:r>
              <a:rPr lang="fr-FR" baseline="0" dirty="0" smtClean="0"/>
              <a:t> longitudinal </a:t>
            </a:r>
            <a:r>
              <a:rPr lang="fr-FR" baseline="0" dirty="0" err="1" smtClean="0"/>
              <a:t>margins</a:t>
            </a:r>
            <a:r>
              <a:rPr lang="fr-FR" baseline="0" dirty="0" smtClean="0"/>
              <a:t> </a:t>
            </a:r>
            <a:r>
              <a:rPr lang="fr-FR" baseline="0" dirty="0" err="1" smtClean="0"/>
              <a:t>with</a:t>
            </a:r>
            <a:r>
              <a:rPr lang="fr-FR" baseline="0" dirty="0" smtClean="0"/>
              <a:t> </a:t>
            </a:r>
            <a:r>
              <a:rPr lang="fr-FR" baseline="0" dirty="0" err="1" smtClean="0"/>
              <a:t>sticky</a:t>
            </a:r>
            <a:r>
              <a:rPr lang="fr-FR" baseline="0" dirty="0" smtClean="0"/>
              <a:t> </a:t>
            </a:r>
            <a:r>
              <a:rPr lang="fr-FR" baseline="0" dirty="0" err="1" smtClean="0"/>
              <a:t>substacne</a:t>
            </a:r>
            <a:r>
              <a:rPr lang="fr-FR" baseline="0" dirty="0" smtClean="0"/>
              <a:t> and </a:t>
            </a:r>
            <a:r>
              <a:rPr lang="fr-FR" baseline="0" dirty="0" err="1" smtClean="0"/>
              <a:t>feeds</a:t>
            </a:r>
            <a:r>
              <a:rPr lang="fr-FR" baseline="0" dirty="0" smtClean="0"/>
              <a:t> </a:t>
            </a:r>
            <a:r>
              <a:rPr lang="fr-FR" baseline="0" dirty="0" err="1" smtClean="0"/>
              <a:t>inside</a:t>
            </a:r>
            <a:r>
              <a:rPr lang="fr-FR" baseline="0" dirty="0" smtClean="0"/>
              <a:t> </a:t>
            </a:r>
            <a:r>
              <a:rPr lang="fr-FR" baseline="0" dirty="0" err="1" smtClean="0"/>
              <a:t>these</a:t>
            </a:r>
            <a:r>
              <a:rPr lang="fr-FR" baseline="0" dirty="0" smtClean="0"/>
              <a:t> </a:t>
            </a:r>
            <a:r>
              <a:rPr lang="fr-FR" baseline="0" dirty="0" err="1" smtClean="0"/>
              <a:t>folds</a:t>
            </a:r>
            <a:r>
              <a:rPr lang="fr-FR" baseline="0" dirty="0" smtClean="0"/>
              <a:t> by </a:t>
            </a:r>
            <a:r>
              <a:rPr lang="fr-FR" baseline="0" dirty="0" err="1" smtClean="0"/>
              <a:t>scraping</a:t>
            </a:r>
            <a:r>
              <a:rPr lang="fr-FR" baseline="0" dirty="0" smtClean="0"/>
              <a:t> green </a:t>
            </a:r>
            <a:r>
              <a:rPr lang="fr-FR" baseline="0" dirty="0" err="1" smtClean="0"/>
              <a:t>matter</a:t>
            </a:r>
            <a:r>
              <a:rPr lang="fr-FR" baseline="0" dirty="0" smtClean="0"/>
              <a:t> and </a:t>
            </a:r>
            <a:r>
              <a:rPr lang="fr-FR" baseline="0" dirty="0" err="1" smtClean="0"/>
              <a:t>leaving</a:t>
            </a:r>
            <a:r>
              <a:rPr lang="fr-FR" baseline="0" dirty="0" smtClean="0"/>
              <a:t> </a:t>
            </a:r>
            <a:r>
              <a:rPr lang="fr-FR" baseline="0" dirty="0" err="1" smtClean="0"/>
              <a:t>membraneous</a:t>
            </a:r>
            <a:r>
              <a:rPr lang="fr-FR" baseline="0" dirty="0" smtClean="0"/>
              <a:t> </a:t>
            </a:r>
            <a:r>
              <a:rPr lang="fr-FR" baseline="0" dirty="0" err="1" smtClean="0"/>
              <a:t>leaf</a:t>
            </a:r>
            <a:r>
              <a:rPr lang="fr-FR" baseline="0" dirty="0" smtClean="0"/>
              <a:t> </a:t>
            </a:r>
            <a:r>
              <a:rPr lang="fr-FR" baseline="0" dirty="0" err="1" smtClean="0"/>
              <a:t>appearance</a:t>
            </a:r>
            <a:r>
              <a:rPr lang="fr-FR" baseline="0" dirty="0" smtClean="0"/>
              <a:t> </a:t>
            </a:r>
            <a:r>
              <a:rPr lang="fr-FR" baseline="0" dirty="0" err="1" smtClean="0"/>
              <a:t>that</a:t>
            </a:r>
            <a:r>
              <a:rPr lang="fr-FR" baseline="0" dirty="0" smtClean="0"/>
              <a:t> </a:t>
            </a:r>
            <a:r>
              <a:rPr lang="fr-FR" baseline="0" dirty="0" err="1" smtClean="0"/>
              <a:t>later</a:t>
            </a:r>
            <a:r>
              <a:rPr lang="fr-FR" baseline="0" dirty="0" smtClean="0"/>
              <a:t> </a:t>
            </a:r>
            <a:r>
              <a:rPr lang="fr-FR" baseline="0" dirty="0" err="1" smtClean="0"/>
              <a:t>dries</a:t>
            </a:r>
            <a:r>
              <a:rPr lang="fr-FR" baseline="0" dirty="0" smtClean="0"/>
              <a:t> up.</a:t>
            </a:r>
            <a:endParaRPr lang="fr-FR"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Adult</a:t>
            </a:r>
            <a:r>
              <a:rPr lang="fr-FR" dirty="0" smtClean="0"/>
              <a:t>: Golden or </a:t>
            </a:r>
            <a:r>
              <a:rPr lang="fr-FR" dirty="0" err="1" smtClean="0"/>
              <a:t>yellowish</a:t>
            </a:r>
            <a:r>
              <a:rPr lang="fr-FR" dirty="0" smtClean="0"/>
              <a:t> </a:t>
            </a:r>
            <a:r>
              <a:rPr lang="fr-FR" dirty="0" err="1" smtClean="0"/>
              <a:t>brown</a:t>
            </a:r>
            <a:r>
              <a:rPr lang="fr-FR" baseline="0" dirty="0" smtClean="0"/>
              <a:t> in </a:t>
            </a:r>
            <a:r>
              <a:rPr lang="fr-FR" baseline="0" dirty="0" err="1" smtClean="0"/>
              <a:t>color</a:t>
            </a:r>
            <a:r>
              <a:rPr lang="fr-FR" baseline="0" dirty="0" smtClean="0"/>
              <a:t>, </a:t>
            </a:r>
            <a:r>
              <a:rPr lang="fr-FR" baseline="0" dirty="0" err="1" smtClean="0"/>
              <a:t>larva</a:t>
            </a:r>
            <a:r>
              <a:rPr lang="fr-FR" baseline="0" dirty="0" smtClean="0"/>
              <a:t>: </a:t>
            </a:r>
            <a:r>
              <a:rPr lang="fr-FR" baseline="0" dirty="0" err="1" smtClean="0"/>
              <a:t>lightly</a:t>
            </a:r>
            <a:r>
              <a:rPr lang="fr-FR" baseline="0" dirty="0" smtClean="0"/>
              <a:t> </a:t>
            </a:r>
            <a:r>
              <a:rPr lang="fr-FR" baseline="0" dirty="0" err="1" smtClean="0"/>
              <a:t>yellow</a:t>
            </a:r>
            <a:r>
              <a:rPr lang="fr-FR" baseline="0" dirty="0" smtClean="0"/>
              <a:t> or </a:t>
            </a:r>
            <a:r>
              <a:rPr lang="fr-FR" baseline="0" dirty="0" err="1" smtClean="0"/>
              <a:t>dull</a:t>
            </a:r>
            <a:r>
              <a:rPr lang="fr-FR" baseline="0" dirty="0" smtClean="0"/>
              <a:t> white </a:t>
            </a:r>
            <a:r>
              <a:rPr lang="fr-FR" baseline="0" dirty="0" err="1" smtClean="0"/>
              <a:t>with</a:t>
            </a:r>
            <a:r>
              <a:rPr lang="fr-FR" baseline="0" dirty="0" smtClean="0"/>
              <a:t> </a:t>
            </a:r>
            <a:r>
              <a:rPr lang="fr-FR" baseline="0" dirty="0" err="1" smtClean="0"/>
              <a:t>brownish</a:t>
            </a:r>
            <a:r>
              <a:rPr lang="fr-FR" baseline="0" dirty="0" smtClean="0"/>
              <a:t> orange </a:t>
            </a:r>
            <a:r>
              <a:rPr lang="fr-FR" baseline="0" dirty="0" err="1" smtClean="0"/>
              <a:t>head</a:t>
            </a:r>
            <a:r>
              <a:rPr lang="fr-FR" baseline="0" dirty="0" smtClean="0"/>
              <a:t> capsule. 4 </a:t>
            </a:r>
            <a:r>
              <a:rPr lang="fr-FR" baseline="0" dirty="0" err="1" smtClean="0"/>
              <a:t>generations</a:t>
            </a:r>
            <a:r>
              <a:rPr lang="fr-FR" baseline="0" dirty="0" smtClean="0"/>
              <a:t>/y.;</a:t>
            </a:r>
          </a:p>
          <a:p>
            <a:r>
              <a:rPr lang="fr-FR" baseline="0" dirty="0" smtClean="0"/>
              <a:t>Young </a:t>
            </a:r>
            <a:r>
              <a:rPr lang="fr-FR" baseline="0" dirty="0" err="1" smtClean="0"/>
              <a:t>larvae</a:t>
            </a:r>
            <a:r>
              <a:rPr lang="fr-FR" baseline="0" dirty="0" smtClean="0"/>
              <a:t> </a:t>
            </a:r>
            <a:r>
              <a:rPr lang="fr-FR" baseline="0" dirty="0" err="1" smtClean="0"/>
              <a:t>feeds</a:t>
            </a:r>
            <a:r>
              <a:rPr lang="fr-FR" baseline="0" dirty="0" smtClean="0"/>
              <a:t> on tender </a:t>
            </a:r>
            <a:r>
              <a:rPr lang="fr-FR" baseline="0" dirty="0" err="1" smtClean="0"/>
              <a:t>leaves</a:t>
            </a:r>
            <a:r>
              <a:rPr lang="fr-FR" baseline="0" dirty="0" smtClean="0"/>
              <a:t> and </a:t>
            </a:r>
            <a:r>
              <a:rPr lang="fr-FR" baseline="0" dirty="0" err="1" smtClean="0"/>
              <a:t>then</a:t>
            </a:r>
            <a:r>
              <a:rPr lang="fr-FR" baseline="0" dirty="0" smtClean="0"/>
              <a:t> </a:t>
            </a:r>
            <a:r>
              <a:rPr lang="fr-FR" baseline="0" dirty="0" err="1" smtClean="0"/>
              <a:t>lateral</a:t>
            </a:r>
            <a:r>
              <a:rPr lang="fr-FR" baseline="0" dirty="0" smtClean="0"/>
              <a:t> </a:t>
            </a:r>
            <a:r>
              <a:rPr lang="fr-FR" baseline="0" dirty="0" err="1" smtClean="0"/>
              <a:t>larval</a:t>
            </a:r>
            <a:r>
              <a:rPr lang="fr-FR" baseline="0" dirty="0" smtClean="0"/>
              <a:t> instars </a:t>
            </a:r>
            <a:r>
              <a:rPr lang="fr-FR" baseline="0" dirty="0" err="1" smtClean="0"/>
              <a:t>tightens</a:t>
            </a:r>
            <a:r>
              <a:rPr lang="fr-FR" baseline="0" dirty="0" smtClean="0"/>
              <a:t> the </a:t>
            </a:r>
            <a:r>
              <a:rPr lang="fr-FR" baseline="0" dirty="0" err="1" smtClean="0"/>
              <a:t>leaf</a:t>
            </a:r>
            <a:r>
              <a:rPr lang="fr-FR" baseline="0" dirty="0" smtClean="0"/>
              <a:t> longitudinal </a:t>
            </a:r>
            <a:r>
              <a:rPr lang="fr-FR" baseline="0" dirty="0" err="1" smtClean="0"/>
              <a:t>margins</a:t>
            </a:r>
            <a:r>
              <a:rPr lang="fr-FR" baseline="0" dirty="0" smtClean="0"/>
              <a:t> </a:t>
            </a:r>
            <a:r>
              <a:rPr lang="fr-FR" baseline="0" dirty="0" err="1" smtClean="0"/>
              <a:t>with</a:t>
            </a:r>
            <a:r>
              <a:rPr lang="fr-FR" baseline="0" dirty="0" smtClean="0"/>
              <a:t> </a:t>
            </a:r>
            <a:r>
              <a:rPr lang="fr-FR" baseline="0" dirty="0" err="1" smtClean="0"/>
              <a:t>sticky</a:t>
            </a:r>
            <a:r>
              <a:rPr lang="fr-FR" baseline="0" dirty="0" smtClean="0"/>
              <a:t> </a:t>
            </a:r>
            <a:r>
              <a:rPr lang="fr-FR" baseline="0" dirty="0" err="1" smtClean="0"/>
              <a:t>substacne</a:t>
            </a:r>
            <a:r>
              <a:rPr lang="fr-FR" baseline="0" dirty="0" smtClean="0"/>
              <a:t> and </a:t>
            </a:r>
            <a:r>
              <a:rPr lang="fr-FR" baseline="0" dirty="0" err="1" smtClean="0"/>
              <a:t>feeds</a:t>
            </a:r>
            <a:r>
              <a:rPr lang="fr-FR" baseline="0" dirty="0" smtClean="0"/>
              <a:t> </a:t>
            </a:r>
            <a:r>
              <a:rPr lang="fr-FR" baseline="0" dirty="0" err="1" smtClean="0"/>
              <a:t>inside</a:t>
            </a:r>
            <a:r>
              <a:rPr lang="fr-FR" baseline="0" dirty="0" smtClean="0"/>
              <a:t> </a:t>
            </a:r>
            <a:r>
              <a:rPr lang="fr-FR" baseline="0" dirty="0" err="1" smtClean="0"/>
              <a:t>these</a:t>
            </a:r>
            <a:r>
              <a:rPr lang="fr-FR" baseline="0" dirty="0" smtClean="0"/>
              <a:t> </a:t>
            </a:r>
            <a:r>
              <a:rPr lang="fr-FR" baseline="0" dirty="0" err="1" smtClean="0"/>
              <a:t>folds</a:t>
            </a:r>
            <a:r>
              <a:rPr lang="fr-FR" baseline="0" dirty="0" smtClean="0"/>
              <a:t> by </a:t>
            </a:r>
            <a:r>
              <a:rPr lang="fr-FR" baseline="0" dirty="0" err="1" smtClean="0"/>
              <a:t>scraping</a:t>
            </a:r>
            <a:r>
              <a:rPr lang="fr-FR" baseline="0" dirty="0" smtClean="0"/>
              <a:t> green </a:t>
            </a:r>
            <a:r>
              <a:rPr lang="fr-FR" baseline="0" dirty="0" err="1" smtClean="0"/>
              <a:t>matter</a:t>
            </a:r>
            <a:r>
              <a:rPr lang="fr-FR" baseline="0" dirty="0" smtClean="0"/>
              <a:t> and </a:t>
            </a:r>
            <a:r>
              <a:rPr lang="fr-FR" baseline="0" dirty="0" err="1" smtClean="0"/>
              <a:t>leaving</a:t>
            </a:r>
            <a:r>
              <a:rPr lang="fr-FR" baseline="0" dirty="0" smtClean="0"/>
              <a:t> </a:t>
            </a:r>
            <a:r>
              <a:rPr lang="fr-FR" baseline="0" dirty="0" err="1" smtClean="0"/>
              <a:t>membraneous</a:t>
            </a:r>
            <a:r>
              <a:rPr lang="fr-FR" baseline="0" dirty="0" smtClean="0"/>
              <a:t> </a:t>
            </a:r>
            <a:r>
              <a:rPr lang="fr-FR" baseline="0" dirty="0" err="1" smtClean="0"/>
              <a:t>leaf</a:t>
            </a:r>
            <a:r>
              <a:rPr lang="fr-FR" baseline="0" dirty="0" smtClean="0"/>
              <a:t> </a:t>
            </a:r>
            <a:r>
              <a:rPr lang="fr-FR" baseline="0" dirty="0" err="1" smtClean="0"/>
              <a:t>appearance</a:t>
            </a:r>
            <a:r>
              <a:rPr lang="fr-FR" baseline="0" dirty="0" smtClean="0"/>
              <a:t> </a:t>
            </a:r>
            <a:r>
              <a:rPr lang="fr-FR" baseline="0" dirty="0" err="1" smtClean="0"/>
              <a:t>that</a:t>
            </a:r>
            <a:r>
              <a:rPr lang="fr-FR" baseline="0" dirty="0" smtClean="0"/>
              <a:t> </a:t>
            </a:r>
            <a:r>
              <a:rPr lang="fr-FR" baseline="0" dirty="0" err="1" smtClean="0"/>
              <a:t>later</a:t>
            </a:r>
            <a:r>
              <a:rPr lang="fr-FR" baseline="0" dirty="0" smtClean="0"/>
              <a:t> </a:t>
            </a:r>
            <a:r>
              <a:rPr lang="fr-FR" baseline="0" dirty="0" err="1" smtClean="0"/>
              <a:t>dries</a:t>
            </a:r>
            <a:r>
              <a:rPr lang="fr-FR" baseline="0" dirty="0" smtClean="0"/>
              <a:t> up.</a:t>
            </a:r>
            <a:endParaRPr lang="fr-FR"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Widely</a:t>
            </a:r>
            <a:r>
              <a:rPr lang="fr-FR" dirty="0" smtClean="0"/>
              <a:t> </a:t>
            </a:r>
            <a:r>
              <a:rPr lang="fr-FR" dirty="0" err="1" smtClean="0"/>
              <a:t>distributed</a:t>
            </a:r>
            <a:r>
              <a:rPr lang="fr-FR" baseline="0" dirty="0" smtClean="0"/>
              <a:t> in </a:t>
            </a:r>
            <a:r>
              <a:rPr lang="fr-FR" baseline="0" dirty="0" err="1" smtClean="0"/>
              <a:t>Kallar</a:t>
            </a:r>
            <a:r>
              <a:rPr lang="fr-FR" baseline="0" dirty="0" smtClean="0"/>
              <a:t> tract of Pakistan (</a:t>
            </a:r>
            <a:r>
              <a:rPr lang="fr-FR" baseline="0" dirty="0" err="1" smtClean="0"/>
              <a:t>Sialkaot</a:t>
            </a:r>
            <a:r>
              <a:rPr lang="fr-FR" baseline="0" dirty="0" smtClean="0"/>
              <a:t>, Gujranwala, </a:t>
            </a:r>
            <a:r>
              <a:rPr lang="fr-FR" baseline="0" dirty="0" err="1" smtClean="0"/>
              <a:t>Sheikhupura</a:t>
            </a:r>
            <a:r>
              <a:rPr lang="fr-FR" baseline="0" dirty="0" smtClean="0"/>
              <a:t> </a:t>
            </a:r>
            <a:r>
              <a:rPr lang="fr-FR" baseline="0" dirty="0" err="1" smtClean="0"/>
              <a:t>etc</a:t>
            </a:r>
            <a:r>
              <a:rPr lang="fr-FR" baseline="0" dirty="0" smtClean="0"/>
              <a:t>). Host plants: </a:t>
            </a:r>
            <a:r>
              <a:rPr lang="fr-FR" baseline="0" dirty="0" err="1" smtClean="0"/>
              <a:t>Rice</a:t>
            </a:r>
            <a:r>
              <a:rPr lang="fr-FR" baseline="0" dirty="0" smtClean="0"/>
              <a:t> and </a:t>
            </a:r>
            <a:r>
              <a:rPr lang="fr-FR" baseline="0" dirty="0" err="1" smtClean="0"/>
              <a:t>wild</a:t>
            </a:r>
            <a:r>
              <a:rPr lang="fr-FR" baseline="0" dirty="0" smtClean="0"/>
              <a:t> grasses.</a:t>
            </a:r>
          </a:p>
          <a:p>
            <a:r>
              <a:rPr lang="fr-FR" baseline="0" dirty="0" err="1" smtClean="0"/>
              <a:t>Adults</a:t>
            </a:r>
            <a:r>
              <a:rPr lang="fr-FR" baseline="0" dirty="0" smtClean="0"/>
              <a:t>: </a:t>
            </a:r>
            <a:r>
              <a:rPr lang="fr-FR" baseline="0" dirty="0" err="1" smtClean="0"/>
              <a:t>Greyish</a:t>
            </a:r>
            <a:r>
              <a:rPr lang="fr-FR" baseline="0" dirty="0" smtClean="0"/>
              <a:t> </a:t>
            </a:r>
            <a:r>
              <a:rPr lang="fr-FR" baseline="0" dirty="0" err="1" smtClean="0"/>
              <a:t>straw</a:t>
            </a:r>
            <a:r>
              <a:rPr lang="fr-FR" baseline="0" dirty="0" smtClean="0"/>
              <a:t> </a:t>
            </a:r>
            <a:r>
              <a:rPr lang="fr-FR" baseline="0" dirty="0" err="1" smtClean="0"/>
              <a:t>colored</a:t>
            </a:r>
            <a:r>
              <a:rPr lang="fr-FR" baseline="0" dirty="0" smtClean="0"/>
              <a:t> </a:t>
            </a:r>
            <a:r>
              <a:rPr lang="fr-FR" baseline="0" dirty="0" err="1" smtClean="0"/>
              <a:t>with</a:t>
            </a:r>
            <a:r>
              <a:rPr lang="fr-FR" baseline="0" dirty="0" smtClean="0"/>
              <a:t> white back, mass </a:t>
            </a:r>
            <a:r>
              <a:rPr lang="fr-FR" baseline="0" dirty="0" err="1" smtClean="0"/>
              <a:t>egg</a:t>
            </a:r>
            <a:r>
              <a:rPr lang="fr-FR" baseline="0" dirty="0" smtClean="0"/>
              <a:t>-</a:t>
            </a:r>
            <a:r>
              <a:rPr lang="fr-FR" baseline="0" dirty="0" err="1" smtClean="0"/>
              <a:t>laying</a:t>
            </a:r>
            <a:r>
              <a:rPr lang="fr-FR" baseline="0" dirty="0" smtClean="0"/>
              <a:t> (</a:t>
            </a:r>
            <a:r>
              <a:rPr lang="fr-FR" baseline="0" dirty="0" err="1" smtClean="0"/>
              <a:t>cylindrical</a:t>
            </a:r>
            <a:r>
              <a:rPr lang="fr-FR" baseline="0" dirty="0" smtClean="0"/>
              <a:t>) in </a:t>
            </a:r>
            <a:r>
              <a:rPr lang="fr-FR" baseline="0" dirty="0" err="1" smtClean="0"/>
              <a:t>leaf</a:t>
            </a:r>
            <a:r>
              <a:rPr lang="fr-FR" baseline="0" dirty="0" smtClean="0"/>
              <a:t>-</a:t>
            </a:r>
            <a:r>
              <a:rPr lang="fr-FR" baseline="0" dirty="0" err="1" smtClean="0"/>
              <a:t>sheaths</a:t>
            </a:r>
            <a:r>
              <a:rPr lang="fr-FR" baseline="0" dirty="0" smtClean="0"/>
              <a:t>, </a:t>
            </a:r>
            <a:r>
              <a:rPr lang="fr-FR" baseline="0" dirty="0" err="1" smtClean="0"/>
              <a:t>Nymph</a:t>
            </a:r>
            <a:r>
              <a:rPr lang="fr-FR" baseline="0" dirty="0" smtClean="0"/>
              <a:t>: </a:t>
            </a:r>
            <a:r>
              <a:rPr lang="fr-FR" baseline="0" dirty="0" err="1" smtClean="0"/>
              <a:t>greyish</a:t>
            </a:r>
            <a:r>
              <a:rPr lang="fr-FR" baseline="0" dirty="0" smtClean="0"/>
              <a:t> white </a:t>
            </a:r>
            <a:r>
              <a:rPr lang="fr-FR" baseline="0" dirty="0" err="1" smtClean="0"/>
              <a:t>then</a:t>
            </a:r>
            <a:r>
              <a:rPr lang="fr-FR" baseline="0" dirty="0" smtClean="0"/>
              <a:t> </a:t>
            </a:r>
            <a:r>
              <a:rPr lang="fr-FR" baseline="0" dirty="0" err="1" smtClean="0"/>
              <a:t>turns</a:t>
            </a:r>
            <a:r>
              <a:rPr lang="fr-FR" baseline="0" dirty="0" smtClean="0"/>
              <a:t> </a:t>
            </a:r>
            <a:r>
              <a:rPr lang="fr-FR" baseline="0" dirty="0" err="1" smtClean="0"/>
              <a:t>dark</a:t>
            </a:r>
            <a:r>
              <a:rPr lang="fr-FR" baseline="0" dirty="0" smtClean="0"/>
              <a:t> </a:t>
            </a:r>
            <a:r>
              <a:rPr lang="fr-FR" baseline="0" dirty="0" err="1" smtClean="0"/>
              <a:t>grey</a:t>
            </a:r>
            <a:endParaRPr lang="fr-FR" baseline="0" dirty="0" smtClean="0"/>
          </a:p>
          <a:p>
            <a:r>
              <a:rPr lang="fr-FR" baseline="0" dirty="0" smtClean="0"/>
              <a:t>Life cycle: 3-4 </a:t>
            </a:r>
            <a:r>
              <a:rPr lang="fr-FR" baseline="0" dirty="0" err="1" smtClean="0"/>
              <a:t>weeks</a:t>
            </a:r>
            <a:r>
              <a:rPr lang="fr-FR" baseline="0" dirty="0" smtClean="0"/>
              <a:t>, active </a:t>
            </a:r>
            <a:r>
              <a:rPr lang="fr-FR" baseline="0" dirty="0" err="1" smtClean="0"/>
              <a:t>period</a:t>
            </a:r>
            <a:r>
              <a:rPr lang="fr-FR" baseline="0" dirty="0" smtClean="0"/>
              <a:t>: March to </a:t>
            </a:r>
            <a:r>
              <a:rPr lang="fr-FR" baseline="0" dirty="0" err="1" smtClean="0"/>
              <a:t>November</a:t>
            </a:r>
            <a:r>
              <a:rPr lang="fr-FR" baseline="0" dirty="0" smtClean="0"/>
              <a:t>, </a:t>
            </a:r>
            <a:r>
              <a:rPr lang="fr-FR" baseline="0" dirty="0" err="1" smtClean="0"/>
              <a:t>overwinters</a:t>
            </a:r>
            <a:r>
              <a:rPr lang="fr-FR" baseline="0" dirty="0" smtClean="0"/>
              <a:t> as </a:t>
            </a:r>
            <a:r>
              <a:rPr lang="fr-FR" baseline="0" dirty="0" err="1" smtClean="0"/>
              <a:t>egg</a:t>
            </a:r>
            <a:r>
              <a:rPr lang="fr-FR" baseline="0" dirty="0" smtClean="0"/>
              <a:t> or </a:t>
            </a:r>
            <a:r>
              <a:rPr lang="fr-FR" baseline="0" dirty="0" err="1" smtClean="0"/>
              <a:t>nymph</a:t>
            </a:r>
            <a:r>
              <a:rPr lang="fr-FR" baseline="0" dirty="0" smtClean="0"/>
              <a:t>, </a:t>
            </a:r>
            <a:r>
              <a:rPr lang="fr-FR" baseline="0" dirty="0" err="1" smtClean="0"/>
              <a:t>several</a:t>
            </a:r>
            <a:r>
              <a:rPr lang="fr-FR" baseline="0" dirty="0" smtClean="0"/>
              <a:t> </a:t>
            </a:r>
            <a:r>
              <a:rPr lang="fr-FR" baseline="0" dirty="0" err="1" smtClean="0"/>
              <a:t>generations</a:t>
            </a:r>
            <a:r>
              <a:rPr lang="fr-FR" baseline="0" dirty="0" smtClean="0"/>
              <a:t> per y. </a:t>
            </a:r>
          </a:p>
          <a:p>
            <a:r>
              <a:rPr lang="fr-FR" baseline="0" dirty="0" err="1" smtClean="0"/>
              <a:t>Congregate</a:t>
            </a:r>
            <a:r>
              <a:rPr lang="fr-FR" baseline="0" dirty="0" smtClean="0"/>
              <a:t> </a:t>
            </a:r>
            <a:r>
              <a:rPr lang="fr-FR" baseline="0" dirty="0" err="1" smtClean="0"/>
              <a:t>near</a:t>
            </a:r>
            <a:r>
              <a:rPr lang="fr-FR" baseline="0" dirty="0" smtClean="0"/>
              <a:t> plant base </a:t>
            </a:r>
            <a:r>
              <a:rPr lang="fr-FR" baseline="0" dirty="0" err="1" smtClean="0"/>
              <a:t>around</a:t>
            </a:r>
            <a:r>
              <a:rPr lang="fr-FR" baseline="0" dirty="0" smtClean="0"/>
              <a:t> </a:t>
            </a:r>
            <a:r>
              <a:rPr lang="fr-FR" baseline="0" dirty="0" err="1" smtClean="0"/>
              <a:t>leaf</a:t>
            </a:r>
            <a:r>
              <a:rPr lang="fr-FR" baseline="0" dirty="0" smtClean="0"/>
              <a:t> </a:t>
            </a:r>
            <a:r>
              <a:rPr lang="fr-FR" baseline="0" dirty="0" err="1" smtClean="0"/>
              <a:t>sheaths</a:t>
            </a:r>
            <a:r>
              <a:rPr lang="fr-FR" baseline="0" dirty="0" smtClean="0"/>
              <a:t>, </a:t>
            </a:r>
            <a:r>
              <a:rPr lang="fr-FR" baseline="0" dirty="0" err="1" smtClean="0"/>
              <a:t>desaping</a:t>
            </a:r>
            <a:r>
              <a:rPr lang="fr-FR" baseline="0" dirty="0" smtClean="0"/>
              <a:t> </a:t>
            </a:r>
            <a:r>
              <a:rPr lang="fr-FR" baseline="0" dirty="0" err="1" smtClean="0"/>
              <a:t>gives</a:t>
            </a:r>
            <a:r>
              <a:rPr lang="fr-FR" baseline="0" dirty="0" smtClean="0"/>
              <a:t> </a:t>
            </a:r>
            <a:r>
              <a:rPr lang="fr-FR" baseline="0" dirty="0" err="1" smtClean="0"/>
              <a:t>yellowish</a:t>
            </a:r>
            <a:r>
              <a:rPr lang="fr-FR" baseline="0" dirty="0" smtClean="0"/>
              <a:t> </a:t>
            </a:r>
            <a:r>
              <a:rPr lang="fr-FR" baseline="0" dirty="0" err="1" smtClean="0"/>
              <a:t>color</a:t>
            </a:r>
            <a:r>
              <a:rPr lang="fr-FR" baseline="0" dirty="0" smtClean="0"/>
              <a:t> and </a:t>
            </a:r>
            <a:r>
              <a:rPr lang="fr-FR" baseline="0" dirty="0" err="1" smtClean="0"/>
              <a:t>then</a:t>
            </a:r>
            <a:r>
              <a:rPr lang="fr-FR" baseline="0" dirty="0" smtClean="0"/>
              <a:t> </a:t>
            </a:r>
            <a:r>
              <a:rPr lang="fr-FR" baseline="0" dirty="0" err="1" smtClean="0"/>
              <a:t>dries</a:t>
            </a:r>
            <a:r>
              <a:rPr lang="fr-FR" baseline="0" dirty="0" smtClean="0"/>
              <a:t> up and </a:t>
            </a:r>
            <a:r>
              <a:rPr lang="fr-FR" baseline="0" dirty="0" err="1" smtClean="0"/>
              <a:t>gives</a:t>
            </a:r>
            <a:r>
              <a:rPr lang="fr-FR" baseline="0" dirty="0" smtClean="0"/>
              <a:t> </a:t>
            </a:r>
            <a:r>
              <a:rPr lang="fr-FR" baseline="0" dirty="0" err="1" smtClean="0"/>
              <a:t>burnt</a:t>
            </a:r>
            <a:r>
              <a:rPr lang="fr-FR" baseline="0" dirty="0" smtClean="0"/>
              <a:t> </a:t>
            </a:r>
            <a:r>
              <a:rPr lang="fr-FR" baseline="0" dirty="0" err="1" smtClean="0"/>
              <a:t>appearcence</a:t>
            </a:r>
            <a:r>
              <a:rPr lang="fr-FR" baseline="0" dirty="0" smtClean="0"/>
              <a:t> to the </a:t>
            </a:r>
            <a:r>
              <a:rPr lang="fr-FR" baseline="0" dirty="0" err="1" smtClean="0"/>
              <a:t>whole</a:t>
            </a:r>
            <a:r>
              <a:rPr lang="fr-FR" baseline="0" dirty="0" smtClean="0"/>
              <a:t> </a:t>
            </a:r>
            <a:r>
              <a:rPr lang="fr-FR" baseline="0" dirty="0" err="1" smtClean="0"/>
              <a:t>crop</a:t>
            </a:r>
            <a:r>
              <a:rPr lang="fr-FR" baseline="0" dirty="0" smtClean="0"/>
              <a:t>. </a:t>
            </a:r>
            <a:r>
              <a:rPr lang="fr-FR" baseline="0" dirty="0" err="1" smtClean="0"/>
              <a:t>Lower</a:t>
            </a:r>
            <a:r>
              <a:rPr lang="fr-FR" baseline="0" dirty="0" smtClean="0"/>
              <a:t> </a:t>
            </a:r>
            <a:r>
              <a:rPr lang="fr-FR" baseline="0" dirty="0" err="1" smtClean="0"/>
              <a:t>rice</a:t>
            </a:r>
            <a:r>
              <a:rPr lang="fr-FR" baseline="0" dirty="0" smtClean="0"/>
              <a:t> </a:t>
            </a:r>
            <a:r>
              <a:rPr lang="fr-FR" baseline="0" dirty="0" err="1" smtClean="0"/>
              <a:t>yeild</a:t>
            </a:r>
            <a:endParaRPr lang="fr-FR" baseline="0" dirty="0" smtClean="0"/>
          </a:p>
        </p:txBody>
      </p:sp>
      <p:sp>
        <p:nvSpPr>
          <p:cNvPr id="4" name="Slide Number Placeholder 3"/>
          <p:cNvSpPr>
            <a:spLocks noGrp="1"/>
          </p:cNvSpPr>
          <p:nvPr>
            <p:ph type="sldNum" sz="quarter" idx="10"/>
          </p:nvPr>
        </p:nvSpPr>
        <p:spPr/>
        <p:txBody>
          <a:bodyPr/>
          <a:lstStyle/>
          <a:p>
            <a:fld id="{424EB557-F11F-4B66-9B85-7E297EEFDEEB}"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Widely</a:t>
            </a:r>
            <a:r>
              <a:rPr lang="fr-FR" dirty="0" smtClean="0"/>
              <a:t> </a:t>
            </a:r>
            <a:r>
              <a:rPr lang="fr-FR" dirty="0" err="1" smtClean="0"/>
              <a:t>distributed</a:t>
            </a:r>
            <a:r>
              <a:rPr lang="fr-FR" baseline="0" dirty="0" smtClean="0"/>
              <a:t> in </a:t>
            </a:r>
            <a:r>
              <a:rPr lang="fr-FR" baseline="0" dirty="0" err="1" smtClean="0"/>
              <a:t>Kallar</a:t>
            </a:r>
            <a:r>
              <a:rPr lang="fr-FR" baseline="0" dirty="0" smtClean="0"/>
              <a:t> tract of Pakistan (</a:t>
            </a:r>
            <a:r>
              <a:rPr lang="fr-FR" baseline="0" dirty="0" err="1" smtClean="0"/>
              <a:t>Sialkaot</a:t>
            </a:r>
            <a:r>
              <a:rPr lang="fr-FR" baseline="0" dirty="0" smtClean="0"/>
              <a:t>, Gujranwala, </a:t>
            </a:r>
            <a:r>
              <a:rPr lang="fr-FR" baseline="0" dirty="0" err="1" smtClean="0"/>
              <a:t>Sheikhupura</a:t>
            </a:r>
            <a:r>
              <a:rPr lang="fr-FR" baseline="0" dirty="0" smtClean="0"/>
              <a:t> </a:t>
            </a:r>
            <a:r>
              <a:rPr lang="fr-FR" baseline="0" dirty="0" err="1" smtClean="0"/>
              <a:t>etc</a:t>
            </a:r>
            <a:r>
              <a:rPr lang="fr-FR" baseline="0" dirty="0" smtClean="0"/>
              <a:t>). Host plants: </a:t>
            </a:r>
            <a:r>
              <a:rPr lang="fr-FR" baseline="0" dirty="0" err="1" smtClean="0"/>
              <a:t>Rice</a:t>
            </a:r>
            <a:r>
              <a:rPr lang="fr-FR" baseline="0" dirty="0" smtClean="0"/>
              <a:t> and </a:t>
            </a:r>
            <a:r>
              <a:rPr lang="fr-FR" baseline="0" dirty="0" err="1" smtClean="0"/>
              <a:t>wild</a:t>
            </a:r>
            <a:r>
              <a:rPr lang="fr-FR" baseline="0" dirty="0" smtClean="0"/>
              <a:t> grasses.</a:t>
            </a:r>
          </a:p>
          <a:p>
            <a:r>
              <a:rPr lang="fr-FR" baseline="0" dirty="0" err="1" smtClean="0"/>
              <a:t>Adults</a:t>
            </a:r>
            <a:r>
              <a:rPr lang="fr-FR" baseline="0" dirty="0" smtClean="0"/>
              <a:t>: </a:t>
            </a:r>
            <a:r>
              <a:rPr lang="fr-FR" baseline="0" dirty="0" err="1" smtClean="0"/>
              <a:t>Greyish</a:t>
            </a:r>
            <a:r>
              <a:rPr lang="fr-FR" baseline="0" dirty="0" smtClean="0"/>
              <a:t> </a:t>
            </a:r>
            <a:r>
              <a:rPr lang="fr-FR" baseline="0" dirty="0" err="1" smtClean="0"/>
              <a:t>straw</a:t>
            </a:r>
            <a:r>
              <a:rPr lang="fr-FR" baseline="0" dirty="0" smtClean="0"/>
              <a:t> </a:t>
            </a:r>
            <a:r>
              <a:rPr lang="fr-FR" baseline="0" dirty="0" err="1" smtClean="0"/>
              <a:t>colored</a:t>
            </a:r>
            <a:r>
              <a:rPr lang="fr-FR" baseline="0" dirty="0" smtClean="0"/>
              <a:t> </a:t>
            </a:r>
            <a:r>
              <a:rPr lang="fr-FR" baseline="0" dirty="0" err="1" smtClean="0"/>
              <a:t>with</a:t>
            </a:r>
            <a:r>
              <a:rPr lang="fr-FR" baseline="0" dirty="0" smtClean="0"/>
              <a:t> white back, mass </a:t>
            </a:r>
            <a:r>
              <a:rPr lang="fr-FR" baseline="0" dirty="0" err="1" smtClean="0"/>
              <a:t>egg</a:t>
            </a:r>
            <a:r>
              <a:rPr lang="fr-FR" baseline="0" dirty="0" smtClean="0"/>
              <a:t>-</a:t>
            </a:r>
            <a:r>
              <a:rPr lang="fr-FR" baseline="0" dirty="0" err="1" smtClean="0"/>
              <a:t>laying</a:t>
            </a:r>
            <a:r>
              <a:rPr lang="fr-FR" baseline="0" dirty="0" smtClean="0"/>
              <a:t> (</a:t>
            </a:r>
            <a:r>
              <a:rPr lang="fr-FR" baseline="0" dirty="0" err="1" smtClean="0"/>
              <a:t>cylindrical</a:t>
            </a:r>
            <a:r>
              <a:rPr lang="fr-FR" baseline="0" dirty="0" smtClean="0"/>
              <a:t>) in </a:t>
            </a:r>
            <a:r>
              <a:rPr lang="fr-FR" baseline="0" dirty="0" err="1" smtClean="0"/>
              <a:t>leaf</a:t>
            </a:r>
            <a:r>
              <a:rPr lang="fr-FR" baseline="0" dirty="0" smtClean="0"/>
              <a:t>-</a:t>
            </a:r>
            <a:r>
              <a:rPr lang="fr-FR" baseline="0" dirty="0" err="1" smtClean="0"/>
              <a:t>sheaths</a:t>
            </a:r>
            <a:r>
              <a:rPr lang="fr-FR" baseline="0" dirty="0" smtClean="0"/>
              <a:t>, </a:t>
            </a:r>
            <a:r>
              <a:rPr lang="fr-FR" baseline="0" dirty="0" err="1" smtClean="0"/>
              <a:t>Nymph</a:t>
            </a:r>
            <a:r>
              <a:rPr lang="fr-FR" baseline="0" dirty="0" smtClean="0"/>
              <a:t>: </a:t>
            </a:r>
            <a:r>
              <a:rPr lang="fr-FR" baseline="0" dirty="0" err="1" smtClean="0"/>
              <a:t>greyish</a:t>
            </a:r>
            <a:r>
              <a:rPr lang="fr-FR" baseline="0" dirty="0" smtClean="0"/>
              <a:t> white </a:t>
            </a:r>
            <a:r>
              <a:rPr lang="fr-FR" baseline="0" dirty="0" err="1" smtClean="0"/>
              <a:t>then</a:t>
            </a:r>
            <a:r>
              <a:rPr lang="fr-FR" baseline="0" dirty="0" smtClean="0"/>
              <a:t> </a:t>
            </a:r>
            <a:r>
              <a:rPr lang="fr-FR" baseline="0" dirty="0" err="1" smtClean="0"/>
              <a:t>turns</a:t>
            </a:r>
            <a:r>
              <a:rPr lang="fr-FR" baseline="0" dirty="0" smtClean="0"/>
              <a:t> </a:t>
            </a:r>
            <a:r>
              <a:rPr lang="fr-FR" baseline="0" dirty="0" err="1" smtClean="0"/>
              <a:t>dark</a:t>
            </a:r>
            <a:r>
              <a:rPr lang="fr-FR" baseline="0" dirty="0" smtClean="0"/>
              <a:t> </a:t>
            </a:r>
            <a:r>
              <a:rPr lang="fr-FR" baseline="0" dirty="0" err="1" smtClean="0"/>
              <a:t>grey</a:t>
            </a:r>
            <a:endParaRPr lang="fr-FR" baseline="0" dirty="0" smtClean="0"/>
          </a:p>
          <a:p>
            <a:r>
              <a:rPr lang="fr-FR" baseline="0" dirty="0" smtClean="0"/>
              <a:t>Life cycle: 3-4 </a:t>
            </a:r>
            <a:r>
              <a:rPr lang="fr-FR" baseline="0" dirty="0" err="1" smtClean="0"/>
              <a:t>weeks</a:t>
            </a:r>
            <a:r>
              <a:rPr lang="fr-FR" baseline="0" dirty="0" smtClean="0"/>
              <a:t>, active </a:t>
            </a:r>
            <a:r>
              <a:rPr lang="fr-FR" baseline="0" dirty="0" err="1" smtClean="0"/>
              <a:t>period</a:t>
            </a:r>
            <a:r>
              <a:rPr lang="fr-FR" baseline="0" dirty="0" smtClean="0"/>
              <a:t>: March to </a:t>
            </a:r>
            <a:r>
              <a:rPr lang="fr-FR" baseline="0" dirty="0" err="1" smtClean="0"/>
              <a:t>November</a:t>
            </a:r>
            <a:r>
              <a:rPr lang="fr-FR" baseline="0" dirty="0" smtClean="0"/>
              <a:t>, </a:t>
            </a:r>
            <a:r>
              <a:rPr lang="fr-FR" baseline="0" dirty="0" err="1" smtClean="0"/>
              <a:t>overwinters</a:t>
            </a:r>
            <a:r>
              <a:rPr lang="fr-FR" baseline="0" dirty="0" smtClean="0"/>
              <a:t> as </a:t>
            </a:r>
            <a:r>
              <a:rPr lang="fr-FR" baseline="0" dirty="0" err="1" smtClean="0"/>
              <a:t>egg</a:t>
            </a:r>
            <a:r>
              <a:rPr lang="fr-FR" baseline="0" dirty="0" smtClean="0"/>
              <a:t> or </a:t>
            </a:r>
            <a:r>
              <a:rPr lang="fr-FR" baseline="0" dirty="0" err="1" smtClean="0"/>
              <a:t>nymph</a:t>
            </a:r>
            <a:r>
              <a:rPr lang="fr-FR" baseline="0" dirty="0" smtClean="0"/>
              <a:t>, </a:t>
            </a:r>
            <a:r>
              <a:rPr lang="fr-FR" baseline="0" dirty="0" err="1" smtClean="0"/>
              <a:t>several</a:t>
            </a:r>
            <a:r>
              <a:rPr lang="fr-FR" baseline="0" dirty="0" smtClean="0"/>
              <a:t> </a:t>
            </a:r>
            <a:r>
              <a:rPr lang="fr-FR" baseline="0" dirty="0" err="1" smtClean="0"/>
              <a:t>generations</a:t>
            </a:r>
            <a:r>
              <a:rPr lang="fr-FR" baseline="0" dirty="0" smtClean="0"/>
              <a:t> per y. </a:t>
            </a:r>
          </a:p>
          <a:p>
            <a:r>
              <a:rPr lang="fr-FR" baseline="0" dirty="0" err="1" smtClean="0"/>
              <a:t>Congregate</a:t>
            </a:r>
            <a:r>
              <a:rPr lang="fr-FR" baseline="0" dirty="0" smtClean="0"/>
              <a:t> </a:t>
            </a:r>
            <a:r>
              <a:rPr lang="fr-FR" baseline="0" dirty="0" err="1" smtClean="0"/>
              <a:t>near</a:t>
            </a:r>
            <a:r>
              <a:rPr lang="fr-FR" baseline="0" dirty="0" smtClean="0"/>
              <a:t> plant base </a:t>
            </a:r>
            <a:r>
              <a:rPr lang="fr-FR" baseline="0" dirty="0" err="1" smtClean="0"/>
              <a:t>around</a:t>
            </a:r>
            <a:r>
              <a:rPr lang="fr-FR" baseline="0" dirty="0" smtClean="0"/>
              <a:t> </a:t>
            </a:r>
            <a:r>
              <a:rPr lang="fr-FR" baseline="0" dirty="0" err="1" smtClean="0"/>
              <a:t>leaf</a:t>
            </a:r>
            <a:r>
              <a:rPr lang="fr-FR" baseline="0" dirty="0" smtClean="0"/>
              <a:t> </a:t>
            </a:r>
            <a:r>
              <a:rPr lang="fr-FR" baseline="0" dirty="0" err="1" smtClean="0"/>
              <a:t>sheaths</a:t>
            </a:r>
            <a:r>
              <a:rPr lang="fr-FR" baseline="0" dirty="0" smtClean="0"/>
              <a:t>, </a:t>
            </a:r>
            <a:r>
              <a:rPr lang="fr-FR" baseline="0" dirty="0" err="1" smtClean="0"/>
              <a:t>desaping</a:t>
            </a:r>
            <a:r>
              <a:rPr lang="fr-FR" baseline="0" dirty="0" smtClean="0"/>
              <a:t> </a:t>
            </a:r>
            <a:r>
              <a:rPr lang="fr-FR" baseline="0" dirty="0" err="1" smtClean="0"/>
              <a:t>gives</a:t>
            </a:r>
            <a:r>
              <a:rPr lang="fr-FR" baseline="0" dirty="0" smtClean="0"/>
              <a:t> </a:t>
            </a:r>
            <a:r>
              <a:rPr lang="fr-FR" baseline="0" dirty="0" err="1" smtClean="0"/>
              <a:t>yellowish</a:t>
            </a:r>
            <a:r>
              <a:rPr lang="fr-FR" baseline="0" dirty="0" smtClean="0"/>
              <a:t> </a:t>
            </a:r>
            <a:r>
              <a:rPr lang="fr-FR" baseline="0" dirty="0" err="1" smtClean="0"/>
              <a:t>color</a:t>
            </a:r>
            <a:r>
              <a:rPr lang="fr-FR" baseline="0" dirty="0" smtClean="0"/>
              <a:t> and </a:t>
            </a:r>
            <a:r>
              <a:rPr lang="fr-FR" baseline="0" dirty="0" err="1" smtClean="0"/>
              <a:t>then</a:t>
            </a:r>
            <a:r>
              <a:rPr lang="fr-FR" baseline="0" dirty="0" smtClean="0"/>
              <a:t> </a:t>
            </a:r>
            <a:r>
              <a:rPr lang="fr-FR" baseline="0" dirty="0" err="1" smtClean="0"/>
              <a:t>dries</a:t>
            </a:r>
            <a:r>
              <a:rPr lang="fr-FR" baseline="0" dirty="0" smtClean="0"/>
              <a:t> up and </a:t>
            </a:r>
            <a:r>
              <a:rPr lang="fr-FR" baseline="0" dirty="0" err="1" smtClean="0"/>
              <a:t>gives</a:t>
            </a:r>
            <a:r>
              <a:rPr lang="fr-FR" baseline="0" dirty="0" smtClean="0"/>
              <a:t> </a:t>
            </a:r>
            <a:r>
              <a:rPr lang="fr-FR" baseline="0" dirty="0" err="1" smtClean="0"/>
              <a:t>burnt</a:t>
            </a:r>
            <a:r>
              <a:rPr lang="fr-FR" baseline="0" dirty="0" smtClean="0"/>
              <a:t> </a:t>
            </a:r>
            <a:r>
              <a:rPr lang="fr-FR" baseline="0" dirty="0" err="1" smtClean="0"/>
              <a:t>appearcence</a:t>
            </a:r>
            <a:r>
              <a:rPr lang="fr-FR" baseline="0" dirty="0" smtClean="0"/>
              <a:t> to the </a:t>
            </a:r>
            <a:r>
              <a:rPr lang="fr-FR" baseline="0" dirty="0" err="1" smtClean="0"/>
              <a:t>whole</a:t>
            </a:r>
            <a:r>
              <a:rPr lang="fr-FR" baseline="0" dirty="0" smtClean="0"/>
              <a:t> </a:t>
            </a:r>
            <a:r>
              <a:rPr lang="fr-FR" baseline="0" dirty="0" err="1" smtClean="0"/>
              <a:t>crop</a:t>
            </a:r>
            <a:r>
              <a:rPr lang="fr-FR" baseline="0" dirty="0" smtClean="0"/>
              <a:t>. </a:t>
            </a:r>
            <a:r>
              <a:rPr lang="fr-FR" baseline="0" dirty="0" err="1" smtClean="0"/>
              <a:t>Lower</a:t>
            </a:r>
            <a:r>
              <a:rPr lang="fr-FR" baseline="0" dirty="0" smtClean="0"/>
              <a:t> </a:t>
            </a:r>
            <a:r>
              <a:rPr lang="fr-FR" baseline="0" dirty="0" err="1" smtClean="0"/>
              <a:t>rice</a:t>
            </a:r>
            <a:r>
              <a:rPr lang="fr-FR" baseline="0" dirty="0" smtClean="0"/>
              <a:t> </a:t>
            </a:r>
            <a:r>
              <a:rPr lang="fr-FR" baseline="0" dirty="0" err="1" smtClean="0"/>
              <a:t>yeild</a:t>
            </a:r>
            <a:endParaRPr lang="fr-FR" baseline="0" dirty="0" smtClean="0"/>
          </a:p>
        </p:txBody>
      </p:sp>
      <p:sp>
        <p:nvSpPr>
          <p:cNvPr id="4" name="Slide Number Placeholder 3"/>
          <p:cNvSpPr>
            <a:spLocks noGrp="1"/>
          </p:cNvSpPr>
          <p:nvPr>
            <p:ph type="sldNum" sz="quarter" idx="10"/>
          </p:nvPr>
        </p:nvSpPr>
        <p:spPr/>
        <p:txBody>
          <a:bodyPr/>
          <a:lstStyle/>
          <a:p>
            <a:fld id="{424EB557-F11F-4B66-9B85-7E297EEFDEE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0353D-85B8-45BE-B2FF-DF7105EA36EE}" type="datetime1">
              <a:rPr lang="en-US" smtClean="0"/>
              <a:pPr/>
              <a:t>07-May-20</a:t>
            </a:fld>
            <a:endParaRPr lang="en-US"/>
          </a:p>
        </p:txBody>
      </p:sp>
      <p:sp>
        <p:nvSpPr>
          <p:cNvPr id="5" name="Footer Placeholder 4"/>
          <p:cNvSpPr>
            <a:spLocks noGrp="1"/>
          </p:cNvSpPr>
          <p:nvPr>
            <p:ph type="ftr" sz="quarter" idx="11"/>
          </p:nvPr>
        </p:nvSpPr>
        <p:spPr/>
        <p:txBody>
          <a:bodyPr/>
          <a:lstStyle/>
          <a:p>
            <a:r>
              <a:rPr lang="en-US" smtClean="0"/>
              <a:t>Dr M Asam Riaz, Assistant Professor, Entomology, College of Agri, UOS</a:t>
            </a:r>
            <a:endParaRPr lang="en-US"/>
          </a:p>
        </p:txBody>
      </p:sp>
      <p:sp>
        <p:nvSpPr>
          <p:cNvPr id="6" name="Slide Number Placeholder 5"/>
          <p:cNvSpPr>
            <a:spLocks noGrp="1"/>
          </p:cNvSpPr>
          <p:nvPr>
            <p:ph type="sldNum" sz="quarter" idx="12"/>
          </p:nvPr>
        </p:nvSpPr>
        <p:spPr/>
        <p:txBody>
          <a:bodyPr/>
          <a:lstStyle/>
          <a:p>
            <a:fld id="{52993DFC-4491-4ABE-9129-CBD476F40E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FD40D-85D0-4C50-BA61-6C6DB57F5C0D}" type="datetime1">
              <a:rPr lang="en-US" smtClean="0"/>
              <a:pPr/>
              <a:t>07-May-20</a:t>
            </a:fld>
            <a:endParaRPr lang="en-US"/>
          </a:p>
        </p:txBody>
      </p:sp>
      <p:sp>
        <p:nvSpPr>
          <p:cNvPr id="5" name="Footer Placeholder 4"/>
          <p:cNvSpPr>
            <a:spLocks noGrp="1"/>
          </p:cNvSpPr>
          <p:nvPr>
            <p:ph type="ftr" sz="quarter" idx="11"/>
          </p:nvPr>
        </p:nvSpPr>
        <p:spPr/>
        <p:txBody>
          <a:bodyPr/>
          <a:lstStyle/>
          <a:p>
            <a:r>
              <a:rPr lang="en-US" smtClean="0"/>
              <a:t>Dr M Asam Riaz, Assistant Professor, Entomology, College of Agri, UOS</a:t>
            </a:r>
            <a:endParaRPr lang="en-US"/>
          </a:p>
        </p:txBody>
      </p:sp>
      <p:sp>
        <p:nvSpPr>
          <p:cNvPr id="6" name="Slide Number Placeholder 5"/>
          <p:cNvSpPr>
            <a:spLocks noGrp="1"/>
          </p:cNvSpPr>
          <p:nvPr>
            <p:ph type="sldNum" sz="quarter" idx="12"/>
          </p:nvPr>
        </p:nvSpPr>
        <p:spPr/>
        <p:txBody>
          <a:bodyPr/>
          <a:lstStyle/>
          <a:p>
            <a:fld id="{52993DFC-4491-4ABE-9129-CBD476F40E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A76F0-BE8B-4971-A9D8-0679D36094A1}" type="datetime1">
              <a:rPr lang="en-US" smtClean="0"/>
              <a:pPr/>
              <a:t>07-May-20</a:t>
            </a:fld>
            <a:endParaRPr lang="en-US"/>
          </a:p>
        </p:txBody>
      </p:sp>
      <p:sp>
        <p:nvSpPr>
          <p:cNvPr id="5" name="Footer Placeholder 4"/>
          <p:cNvSpPr>
            <a:spLocks noGrp="1"/>
          </p:cNvSpPr>
          <p:nvPr>
            <p:ph type="ftr" sz="quarter" idx="11"/>
          </p:nvPr>
        </p:nvSpPr>
        <p:spPr/>
        <p:txBody>
          <a:bodyPr/>
          <a:lstStyle/>
          <a:p>
            <a:r>
              <a:rPr lang="en-US" smtClean="0"/>
              <a:t>Dr M Asam Riaz, Assistant Professor, Entomology, College of Agri, UOS</a:t>
            </a:r>
            <a:endParaRPr lang="en-US"/>
          </a:p>
        </p:txBody>
      </p:sp>
      <p:sp>
        <p:nvSpPr>
          <p:cNvPr id="6" name="Slide Number Placeholder 5"/>
          <p:cNvSpPr>
            <a:spLocks noGrp="1"/>
          </p:cNvSpPr>
          <p:nvPr>
            <p:ph type="sldNum" sz="quarter" idx="12"/>
          </p:nvPr>
        </p:nvSpPr>
        <p:spPr/>
        <p:txBody>
          <a:bodyPr/>
          <a:lstStyle/>
          <a:p>
            <a:fld id="{52993DFC-4491-4ABE-9129-CBD476F40E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04097-E38E-413E-8508-70749B59987B}" type="datetime1">
              <a:rPr lang="en-US" smtClean="0"/>
              <a:pPr/>
              <a:t>07-May-20</a:t>
            </a:fld>
            <a:endParaRPr lang="en-US"/>
          </a:p>
        </p:txBody>
      </p:sp>
      <p:sp>
        <p:nvSpPr>
          <p:cNvPr id="5" name="Footer Placeholder 4"/>
          <p:cNvSpPr>
            <a:spLocks noGrp="1"/>
          </p:cNvSpPr>
          <p:nvPr>
            <p:ph type="ftr" sz="quarter" idx="11"/>
          </p:nvPr>
        </p:nvSpPr>
        <p:spPr/>
        <p:txBody>
          <a:bodyPr/>
          <a:lstStyle/>
          <a:p>
            <a:r>
              <a:rPr lang="en-US" smtClean="0"/>
              <a:t>Dr M Asam Riaz, Assistant Professor, Entomology, College of Agri, UOS</a:t>
            </a:r>
            <a:endParaRPr lang="en-US"/>
          </a:p>
        </p:txBody>
      </p:sp>
      <p:sp>
        <p:nvSpPr>
          <p:cNvPr id="6" name="Slide Number Placeholder 5"/>
          <p:cNvSpPr>
            <a:spLocks noGrp="1"/>
          </p:cNvSpPr>
          <p:nvPr>
            <p:ph type="sldNum" sz="quarter" idx="12"/>
          </p:nvPr>
        </p:nvSpPr>
        <p:spPr/>
        <p:txBody>
          <a:bodyPr/>
          <a:lstStyle/>
          <a:p>
            <a:fld id="{52993DFC-4491-4ABE-9129-CBD476F40E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F2A8A-CA96-4ACB-9D5D-ABDA670F7A81}" type="datetime1">
              <a:rPr lang="en-US" smtClean="0"/>
              <a:pPr/>
              <a:t>07-May-20</a:t>
            </a:fld>
            <a:endParaRPr lang="en-US"/>
          </a:p>
        </p:txBody>
      </p:sp>
      <p:sp>
        <p:nvSpPr>
          <p:cNvPr id="5" name="Footer Placeholder 4"/>
          <p:cNvSpPr>
            <a:spLocks noGrp="1"/>
          </p:cNvSpPr>
          <p:nvPr>
            <p:ph type="ftr" sz="quarter" idx="11"/>
          </p:nvPr>
        </p:nvSpPr>
        <p:spPr/>
        <p:txBody>
          <a:bodyPr/>
          <a:lstStyle/>
          <a:p>
            <a:r>
              <a:rPr lang="en-US" smtClean="0"/>
              <a:t>Dr M Asam Riaz, Assistant Professor, Entomology, College of Agri, UOS</a:t>
            </a:r>
            <a:endParaRPr lang="en-US"/>
          </a:p>
        </p:txBody>
      </p:sp>
      <p:sp>
        <p:nvSpPr>
          <p:cNvPr id="6" name="Slide Number Placeholder 5"/>
          <p:cNvSpPr>
            <a:spLocks noGrp="1"/>
          </p:cNvSpPr>
          <p:nvPr>
            <p:ph type="sldNum" sz="quarter" idx="12"/>
          </p:nvPr>
        </p:nvSpPr>
        <p:spPr/>
        <p:txBody>
          <a:bodyPr/>
          <a:lstStyle/>
          <a:p>
            <a:fld id="{52993DFC-4491-4ABE-9129-CBD476F40E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A2FDB8-1D6A-4DB1-9100-382ACABB7A74}" type="datetime1">
              <a:rPr lang="en-US" smtClean="0"/>
              <a:pPr/>
              <a:t>07-May-20</a:t>
            </a:fld>
            <a:endParaRPr lang="en-US"/>
          </a:p>
        </p:txBody>
      </p:sp>
      <p:sp>
        <p:nvSpPr>
          <p:cNvPr id="6" name="Footer Placeholder 5"/>
          <p:cNvSpPr>
            <a:spLocks noGrp="1"/>
          </p:cNvSpPr>
          <p:nvPr>
            <p:ph type="ftr" sz="quarter" idx="11"/>
          </p:nvPr>
        </p:nvSpPr>
        <p:spPr/>
        <p:txBody>
          <a:bodyPr/>
          <a:lstStyle/>
          <a:p>
            <a:r>
              <a:rPr lang="en-US" smtClean="0"/>
              <a:t>Dr M Asam Riaz, Assistant Professor, Entomology, College of Agri, UOS</a:t>
            </a:r>
            <a:endParaRPr lang="en-US"/>
          </a:p>
        </p:txBody>
      </p:sp>
      <p:sp>
        <p:nvSpPr>
          <p:cNvPr id="7" name="Slide Number Placeholder 6"/>
          <p:cNvSpPr>
            <a:spLocks noGrp="1"/>
          </p:cNvSpPr>
          <p:nvPr>
            <p:ph type="sldNum" sz="quarter" idx="12"/>
          </p:nvPr>
        </p:nvSpPr>
        <p:spPr/>
        <p:txBody>
          <a:bodyPr/>
          <a:lstStyle/>
          <a:p>
            <a:fld id="{52993DFC-4491-4ABE-9129-CBD476F40E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6994E6-5440-4643-8EA0-C900A7FC6708}" type="datetime1">
              <a:rPr lang="en-US" smtClean="0"/>
              <a:pPr/>
              <a:t>07-May-20</a:t>
            </a:fld>
            <a:endParaRPr lang="en-US"/>
          </a:p>
        </p:txBody>
      </p:sp>
      <p:sp>
        <p:nvSpPr>
          <p:cNvPr id="8" name="Footer Placeholder 7"/>
          <p:cNvSpPr>
            <a:spLocks noGrp="1"/>
          </p:cNvSpPr>
          <p:nvPr>
            <p:ph type="ftr" sz="quarter" idx="11"/>
          </p:nvPr>
        </p:nvSpPr>
        <p:spPr/>
        <p:txBody>
          <a:bodyPr/>
          <a:lstStyle/>
          <a:p>
            <a:r>
              <a:rPr lang="en-US" smtClean="0"/>
              <a:t>Dr M Asam Riaz, Assistant Professor, Entomology, College of Agri, UOS</a:t>
            </a:r>
            <a:endParaRPr lang="en-US"/>
          </a:p>
        </p:txBody>
      </p:sp>
      <p:sp>
        <p:nvSpPr>
          <p:cNvPr id="9" name="Slide Number Placeholder 8"/>
          <p:cNvSpPr>
            <a:spLocks noGrp="1"/>
          </p:cNvSpPr>
          <p:nvPr>
            <p:ph type="sldNum" sz="quarter" idx="12"/>
          </p:nvPr>
        </p:nvSpPr>
        <p:spPr/>
        <p:txBody>
          <a:bodyPr/>
          <a:lstStyle/>
          <a:p>
            <a:fld id="{52993DFC-4491-4ABE-9129-CBD476F40E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A41CB0-A523-4286-8E2D-CEFA6D98245C}" type="datetime1">
              <a:rPr lang="en-US" smtClean="0"/>
              <a:pPr/>
              <a:t>07-May-20</a:t>
            </a:fld>
            <a:endParaRPr lang="en-US"/>
          </a:p>
        </p:txBody>
      </p:sp>
      <p:sp>
        <p:nvSpPr>
          <p:cNvPr id="4" name="Footer Placeholder 3"/>
          <p:cNvSpPr>
            <a:spLocks noGrp="1"/>
          </p:cNvSpPr>
          <p:nvPr>
            <p:ph type="ftr" sz="quarter" idx="11"/>
          </p:nvPr>
        </p:nvSpPr>
        <p:spPr/>
        <p:txBody>
          <a:bodyPr/>
          <a:lstStyle/>
          <a:p>
            <a:r>
              <a:rPr lang="en-US" smtClean="0"/>
              <a:t>Dr M Asam Riaz, Assistant Professor, Entomology, College of Agri, UOS</a:t>
            </a:r>
            <a:endParaRPr lang="en-US"/>
          </a:p>
        </p:txBody>
      </p:sp>
      <p:sp>
        <p:nvSpPr>
          <p:cNvPr id="5" name="Slide Number Placeholder 4"/>
          <p:cNvSpPr>
            <a:spLocks noGrp="1"/>
          </p:cNvSpPr>
          <p:nvPr>
            <p:ph type="sldNum" sz="quarter" idx="12"/>
          </p:nvPr>
        </p:nvSpPr>
        <p:spPr/>
        <p:txBody>
          <a:bodyPr/>
          <a:lstStyle/>
          <a:p>
            <a:fld id="{52993DFC-4491-4ABE-9129-CBD476F40E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7B929-CF34-4A82-9E58-24A829F5CFAF}" type="datetime1">
              <a:rPr lang="en-US" smtClean="0"/>
              <a:pPr/>
              <a:t>07-May-20</a:t>
            </a:fld>
            <a:endParaRPr lang="en-US"/>
          </a:p>
        </p:txBody>
      </p:sp>
      <p:sp>
        <p:nvSpPr>
          <p:cNvPr id="3" name="Footer Placeholder 2"/>
          <p:cNvSpPr>
            <a:spLocks noGrp="1"/>
          </p:cNvSpPr>
          <p:nvPr>
            <p:ph type="ftr" sz="quarter" idx="11"/>
          </p:nvPr>
        </p:nvSpPr>
        <p:spPr/>
        <p:txBody>
          <a:bodyPr/>
          <a:lstStyle/>
          <a:p>
            <a:r>
              <a:rPr lang="en-US" smtClean="0"/>
              <a:t>Dr M Asam Riaz, Assistant Professor, Entomology, College of Agri, UOS</a:t>
            </a:r>
            <a:endParaRPr lang="en-US"/>
          </a:p>
        </p:txBody>
      </p:sp>
      <p:sp>
        <p:nvSpPr>
          <p:cNvPr id="4" name="Slide Number Placeholder 3"/>
          <p:cNvSpPr>
            <a:spLocks noGrp="1"/>
          </p:cNvSpPr>
          <p:nvPr>
            <p:ph type="sldNum" sz="quarter" idx="12"/>
          </p:nvPr>
        </p:nvSpPr>
        <p:spPr/>
        <p:txBody>
          <a:bodyPr/>
          <a:lstStyle/>
          <a:p>
            <a:fld id="{52993DFC-4491-4ABE-9129-CBD476F40E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6CBB8-81DA-4E9A-8169-15BC52F7F95F}" type="datetime1">
              <a:rPr lang="en-US" smtClean="0"/>
              <a:pPr/>
              <a:t>07-May-20</a:t>
            </a:fld>
            <a:endParaRPr lang="en-US"/>
          </a:p>
        </p:txBody>
      </p:sp>
      <p:sp>
        <p:nvSpPr>
          <p:cNvPr id="6" name="Footer Placeholder 5"/>
          <p:cNvSpPr>
            <a:spLocks noGrp="1"/>
          </p:cNvSpPr>
          <p:nvPr>
            <p:ph type="ftr" sz="quarter" idx="11"/>
          </p:nvPr>
        </p:nvSpPr>
        <p:spPr/>
        <p:txBody>
          <a:bodyPr/>
          <a:lstStyle/>
          <a:p>
            <a:r>
              <a:rPr lang="en-US" smtClean="0"/>
              <a:t>Dr M Asam Riaz, Assistant Professor, Entomology, College of Agri, UOS</a:t>
            </a:r>
            <a:endParaRPr lang="en-US"/>
          </a:p>
        </p:txBody>
      </p:sp>
      <p:sp>
        <p:nvSpPr>
          <p:cNvPr id="7" name="Slide Number Placeholder 6"/>
          <p:cNvSpPr>
            <a:spLocks noGrp="1"/>
          </p:cNvSpPr>
          <p:nvPr>
            <p:ph type="sldNum" sz="quarter" idx="12"/>
          </p:nvPr>
        </p:nvSpPr>
        <p:spPr/>
        <p:txBody>
          <a:bodyPr/>
          <a:lstStyle/>
          <a:p>
            <a:fld id="{52993DFC-4491-4ABE-9129-CBD476F40E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CD068-C9E2-4E42-B84F-75840D1370F1}" type="datetime1">
              <a:rPr lang="en-US" smtClean="0"/>
              <a:pPr/>
              <a:t>07-May-20</a:t>
            </a:fld>
            <a:endParaRPr lang="en-US"/>
          </a:p>
        </p:txBody>
      </p:sp>
      <p:sp>
        <p:nvSpPr>
          <p:cNvPr id="6" name="Footer Placeholder 5"/>
          <p:cNvSpPr>
            <a:spLocks noGrp="1"/>
          </p:cNvSpPr>
          <p:nvPr>
            <p:ph type="ftr" sz="quarter" idx="11"/>
          </p:nvPr>
        </p:nvSpPr>
        <p:spPr/>
        <p:txBody>
          <a:bodyPr/>
          <a:lstStyle/>
          <a:p>
            <a:r>
              <a:rPr lang="en-US" smtClean="0"/>
              <a:t>Dr M Asam Riaz, Assistant Professor, Entomology, College of Agri, UOS</a:t>
            </a:r>
            <a:endParaRPr lang="en-US"/>
          </a:p>
        </p:txBody>
      </p:sp>
      <p:sp>
        <p:nvSpPr>
          <p:cNvPr id="7" name="Slide Number Placeholder 6"/>
          <p:cNvSpPr>
            <a:spLocks noGrp="1"/>
          </p:cNvSpPr>
          <p:nvPr>
            <p:ph type="sldNum" sz="quarter" idx="12"/>
          </p:nvPr>
        </p:nvSpPr>
        <p:spPr/>
        <p:txBody>
          <a:bodyPr/>
          <a:lstStyle/>
          <a:p>
            <a:fld id="{52993DFC-4491-4ABE-9129-CBD476F40E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E59E3-4257-48AB-9C66-F6C72ADA8078}" type="datetime1">
              <a:rPr lang="en-US" smtClean="0"/>
              <a:pPr/>
              <a:t>07-May-20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M Asam Riaz, Assistant Professor, Entomology, College of Agri, UOS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993DFC-4491-4ABE-9129-CBD476F40E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su.edu.p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Rice pest</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Dr. M. Asam Riaz</a:t>
            </a:r>
          </a:p>
          <a:p>
            <a:r>
              <a:rPr lang="en-US" dirty="0" smtClean="0"/>
              <a:t>Assistant Professor</a:t>
            </a:r>
          </a:p>
          <a:p>
            <a:r>
              <a:rPr lang="en-US" dirty="0" smtClean="0"/>
              <a:t>Entomology, College of Agriculture, University of Sargodha, Sargodha, Pakistan</a:t>
            </a:r>
            <a:endParaRPr lang="en-US" dirty="0"/>
          </a:p>
        </p:txBody>
      </p:sp>
      <p:sp>
        <p:nvSpPr>
          <p:cNvPr id="4" name="Slide Number Placeholder 3"/>
          <p:cNvSpPr>
            <a:spLocks noGrp="1"/>
          </p:cNvSpPr>
          <p:nvPr>
            <p:ph type="sldNum" sz="quarter" idx="12"/>
          </p:nvPr>
        </p:nvSpPr>
        <p:spPr/>
        <p:txBody>
          <a:bodyPr/>
          <a:lstStyle/>
          <a:p>
            <a:fld id="{D77AB6BD-0F55-4BCF-A827-DC7047B236C9}" type="slidenum">
              <a:rPr lang="en-US" smtClean="0"/>
              <a:pPr/>
              <a:t>1</a:t>
            </a:fld>
            <a:endParaRPr lang="en-US"/>
          </a:p>
        </p:txBody>
      </p:sp>
      <p:pic>
        <p:nvPicPr>
          <p:cNvPr id="17410" name="Picture 2" descr="UOS">
            <a:hlinkClick r:id="rId2" tooltip="SU - University of Sargodha - logo"/>
          </p:cNvPr>
          <p:cNvPicPr>
            <a:picLocks noChangeAspect="1" noChangeArrowheads="1"/>
          </p:cNvPicPr>
          <p:nvPr/>
        </p:nvPicPr>
        <p:blipFill>
          <a:blip r:embed="rId3" cstate="print"/>
          <a:srcRect/>
          <a:stretch>
            <a:fillRect/>
          </a:stretch>
        </p:blipFill>
        <p:spPr bwMode="auto">
          <a:xfrm>
            <a:off x="2133600" y="0"/>
            <a:ext cx="5029200" cy="1207010"/>
          </a:xfrm>
          <a:prstGeom prst="rect">
            <a:avLst/>
          </a:prstGeom>
          <a:noFill/>
        </p:spPr>
      </p:pic>
      <p:sp>
        <p:nvSpPr>
          <p:cNvPr id="6" name="Footer Placeholder 5"/>
          <p:cNvSpPr>
            <a:spLocks noGrp="1"/>
          </p:cNvSpPr>
          <p:nvPr>
            <p:ph type="ftr" sz="quarter" idx="11"/>
          </p:nvPr>
        </p:nvSpPr>
        <p:spPr/>
        <p:txBody>
          <a:bodyPr/>
          <a:lstStyle/>
          <a:p>
            <a:r>
              <a:rPr lang="en-US" smtClean="0"/>
              <a:t>Dr M Asam Riaz, Assistant Professor, Entomology, College of Agri, UOS</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ricehoppers.net/wp-content/uploads/2008/12/wbph.jpg"/>
          <p:cNvPicPr>
            <a:picLocks noChangeAspect="1" noChangeArrowheads="1"/>
          </p:cNvPicPr>
          <p:nvPr/>
        </p:nvPicPr>
        <p:blipFill>
          <a:blip r:embed="rId3" cstate="print"/>
          <a:srcRect/>
          <a:stretch>
            <a:fillRect/>
          </a:stretch>
        </p:blipFill>
        <p:spPr bwMode="auto">
          <a:xfrm>
            <a:off x="5757439" y="1447800"/>
            <a:ext cx="3386561" cy="2895600"/>
          </a:xfrm>
          <a:prstGeom prst="rect">
            <a:avLst/>
          </a:prstGeom>
          <a:ln>
            <a:noFill/>
          </a:ln>
          <a:effectLst>
            <a:softEdge rad="112500"/>
          </a:effectLst>
        </p:spPr>
      </p:pic>
      <p:sp>
        <p:nvSpPr>
          <p:cNvPr id="3" name="TextBox 2"/>
          <p:cNvSpPr txBox="1"/>
          <p:nvPr/>
        </p:nvSpPr>
        <p:spPr>
          <a:xfrm>
            <a:off x="76202" y="609600"/>
            <a:ext cx="871693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Rice		White-backed plant hopper (</a:t>
            </a:r>
            <a:r>
              <a:rPr lang="en-US" i="1" dirty="0" err="1" smtClean="0"/>
              <a:t>Sogatella</a:t>
            </a:r>
            <a:r>
              <a:rPr lang="en-US" i="1" dirty="0" smtClean="0"/>
              <a:t> </a:t>
            </a:r>
            <a:r>
              <a:rPr lang="en-US" i="1" dirty="0" err="1" smtClean="0"/>
              <a:t>furcifera</a:t>
            </a:r>
            <a:r>
              <a:rPr lang="en-US" dirty="0" smtClean="0"/>
              <a:t>: </a:t>
            </a:r>
            <a:r>
              <a:rPr lang="en-US" dirty="0" err="1" smtClean="0"/>
              <a:t>Delphacidae</a:t>
            </a:r>
            <a:r>
              <a:rPr lang="en-US" dirty="0" smtClean="0"/>
              <a:t>)</a:t>
            </a:r>
            <a:endParaRPr lang="en-US" dirty="0"/>
          </a:p>
        </p:txBody>
      </p:sp>
      <p:pic>
        <p:nvPicPr>
          <p:cNvPr id="4" name="Picture 8"/>
          <p:cNvPicPr>
            <a:picLocks noChangeAspect="1" noChangeArrowheads="1"/>
          </p:cNvPicPr>
          <p:nvPr/>
        </p:nvPicPr>
        <p:blipFill>
          <a:blip r:embed="rId4" cstate="print"/>
          <a:srcRect/>
          <a:stretch>
            <a:fillRect/>
          </a:stretch>
        </p:blipFill>
        <p:spPr bwMode="auto">
          <a:xfrm>
            <a:off x="7245215" y="990600"/>
            <a:ext cx="1898785" cy="1447800"/>
          </a:xfrm>
          <a:prstGeom prst="rect">
            <a:avLst/>
          </a:prstGeom>
          <a:ln>
            <a:noFill/>
          </a:ln>
          <a:effectLst>
            <a:softEdge rad="112500"/>
          </a:effectLst>
        </p:spPr>
      </p:pic>
      <p:sp>
        <p:nvSpPr>
          <p:cNvPr id="9" name="Rectangle 8"/>
          <p:cNvSpPr/>
          <p:nvPr/>
        </p:nvSpPr>
        <p:spPr>
          <a:xfrm>
            <a:off x="304800" y="1447800"/>
            <a:ext cx="5638800" cy="3693319"/>
          </a:xfrm>
          <a:prstGeom prst="rect">
            <a:avLst/>
          </a:prstGeom>
        </p:spPr>
        <p:txBody>
          <a:bodyPr wrap="square">
            <a:spAutoFit/>
          </a:bodyPr>
          <a:lstStyle/>
          <a:p>
            <a:pPr indent="569913">
              <a:buFont typeface="Wingdings" pitchFamily="2" charset="2"/>
              <a:buChar char="Ø"/>
            </a:pPr>
            <a:r>
              <a:rPr lang="fr-FR" dirty="0" smtClean="0"/>
              <a:t>active </a:t>
            </a:r>
            <a:r>
              <a:rPr lang="fr-FR" dirty="0" err="1" smtClean="0"/>
              <a:t>period</a:t>
            </a:r>
            <a:r>
              <a:rPr lang="fr-FR" dirty="0" smtClean="0"/>
              <a:t>: March to </a:t>
            </a:r>
            <a:r>
              <a:rPr lang="fr-FR" dirty="0" err="1" smtClean="0"/>
              <a:t>November</a:t>
            </a:r>
            <a:endParaRPr lang="fr-FR" dirty="0" smtClean="0"/>
          </a:p>
          <a:p>
            <a:pPr indent="569913">
              <a:buFont typeface="Wingdings" pitchFamily="2" charset="2"/>
              <a:buChar char="Ø"/>
            </a:pPr>
            <a:r>
              <a:rPr lang="fr-FR" dirty="0" err="1" smtClean="0"/>
              <a:t>Widely</a:t>
            </a:r>
            <a:r>
              <a:rPr lang="fr-FR" dirty="0" smtClean="0"/>
              <a:t> </a:t>
            </a:r>
            <a:r>
              <a:rPr lang="fr-FR" dirty="0" err="1" smtClean="0"/>
              <a:t>distributed</a:t>
            </a:r>
            <a:r>
              <a:rPr lang="fr-FR" dirty="0" smtClean="0"/>
              <a:t> in </a:t>
            </a:r>
            <a:r>
              <a:rPr lang="fr-FR" dirty="0" err="1" smtClean="0"/>
              <a:t>Kallar</a:t>
            </a:r>
            <a:r>
              <a:rPr lang="fr-FR" dirty="0" smtClean="0"/>
              <a:t> tract of Pakistan (</a:t>
            </a:r>
            <a:r>
              <a:rPr lang="fr-FR" dirty="0" err="1" smtClean="0"/>
              <a:t>Sialkaot</a:t>
            </a:r>
            <a:r>
              <a:rPr lang="fr-FR" dirty="0" smtClean="0"/>
              <a:t>, Gujranwala, </a:t>
            </a:r>
            <a:r>
              <a:rPr lang="fr-FR" dirty="0" err="1" smtClean="0"/>
              <a:t>Sheikhupura</a:t>
            </a:r>
            <a:r>
              <a:rPr lang="fr-FR" dirty="0" smtClean="0"/>
              <a:t> </a:t>
            </a:r>
            <a:r>
              <a:rPr lang="fr-FR" dirty="0" err="1" smtClean="0"/>
              <a:t>etc</a:t>
            </a:r>
            <a:r>
              <a:rPr lang="fr-FR" dirty="0" smtClean="0"/>
              <a:t>). </a:t>
            </a:r>
          </a:p>
          <a:p>
            <a:pPr indent="569913">
              <a:buFont typeface="Wingdings" pitchFamily="2" charset="2"/>
              <a:buChar char="Ø"/>
            </a:pPr>
            <a:r>
              <a:rPr lang="fr-FR" b="1" dirty="0" smtClean="0"/>
              <a:t>Host plants: </a:t>
            </a:r>
            <a:r>
              <a:rPr lang="fr-FR" dirty="0" err="1" smtClean="0"/>
              <a:t>Rice</a:t>
            </a:r>
            <a:r>
              <a:rPr lang="fr-FR" dirty="0" smtClean="0"/>
              <a:t> and </a:t>
            </a:r>
            <a:r>
              <a:rPr lang="fr-FR" dirty="0" err="1" smtClean="0"/>
              <a:t>wild</a:t>
            </a:r>
            <a:r>
              <a:rPr lang="fr-FR" dirty="0" smtClean="0"/>
              <a:t> grasses.</a:t>
            </a:r>
          </a:p>
          <a:p>
            <a:pPr indent="569913">
              <a:buFont typeface="Wingdings" pitchFamily="2" charset="2"/>
              <a:buChar char="Ø"/>
            </a:pPr>
            <a:r>
              <a:rPr lang="fr-FR" b="1" dirty="0" err="1" smtClean="0"/>
              <a:t>Adults</a:t>
            </a:r>
            <a:r>
              <a:rPr lang="fr-FR" b="1" dirty="0" smtClean="0"/>
              <a:t>: </a:t>
            </a:r>
            <a:r>
              <a:rPr lang="fr-FR" dirty="0" err="1" smtClean="0"/>
              <a:t>straw</a:t>
            </a:r>
            <a:r>
              <a:rPr lang="fr-FR" dirty="0" smtClean="0"/>
              <a:t> coloured </a:t>
            </a:r>
            <a:r>
              <a:rPr lang="fr-FR" dirty="0" err="1" smtClean="0"/>
              <a:t>with</a:t>
            </a:r>
            <a:r>
              <a:rPr lang="fr-FR" dirty="0" smtClean="0"/>
              <a:t> white back, </a:t>
            </a:r>
            <a:r>
              <a:rPr lang="fr-FR" dirty="0" err="1" smtClean="0"/>
              <a:t>wedge</a:t>
            </a:r>
            <a:r>
              <a:rPr lang="fr-FR" dirty="0" smtClean="0"/>
              <a:t> </a:t>
            </a:r>
            <a:r>
              <a:rPr lang="fr-FR" dirty="0" err="1" smtClean="0"/>
              <a:t>shaped</a:t>
            </a:r>
            <a:r>
              <a:rPr lang="fr-FR" dirty="0" smtClean="0"/>
              <a:t>. mass </a:t>
            </a:r>
            <a:r>
              <a:rPr lang="fr-FR" dirty="0" err="1" smtClean="0"/>
              <a:t>egg</a:t>
            </a:r>
            <a:r>
              <a:rPr lang="fr-FR" dirty="0" smtClean="0"/>
              <a:t>-</a:t>
            </a:r>
            <a:r>
              <a:rPr lang="fr-FR" dirty="0" err="1" smtClean="0"/>
              <a:t>laying</a:t>
            </a:r>
            <a:r>
              <a:rPr lang="fr-FR" dirty="0" smtClean="0"/>
              <a:t> (</a:t>
            </a:r>
            <a:r>
              <a:rPr lang="fr-FR" dirty="0" err="1" smtClean="0"/>
              <a:t>cylindrical</a:t>
            </a:r>
            <a:r>
              <a:rPr lang="fr-FR" dirty="0" smtClean="0"/>
              <a:t>) in </a:t>
            </a:r>
            <a:r>
              <a:rPr lang="fr-FR" dirty="0" err="1" smtClean="0"/>
              <a:t>leaf</a:t>
            </a:r>
            <a:r>
              <a:rPr lang="fr-FR" dirty="0" smtClean="0"/>
              <a:t>-</a:t>
            </a:r>
            <a:r>
              <a:rPr lang="fr-FR" dirty="0" err="1" smtClean="0"/>
              <a:t>sheaths</a:t>
            </a:r>
            <a:r>
              <a:rPr lang="fr-FR" dirty="0" smtClean="0"/>
              <a:t>, </a:t>
            </a:r>
          </a:p>
          <a:p>
            <a:pPr indent="569913">
              <a:buFont typeface="Wingdings" pitchFamily="2" charset="2"/>
              <a:buChar char="Ø"/>
            </a:pPr>
            <a:r>
              <a:rPr lang="fr-FR" b="1" dirty="0" err="1" smtClean="0"/>
              <a:t>Nymph</a:t>
            </a:r>
            <a:r>
              <a:rPr lang="fr-FR" b="1" dirty="0" smtClean="0"/>
              <a:t>: </a:t>
            </a:r>
            <a:r>
              <a:rPr lang="fr-FR" dirty="0" err="1" smtClean="0"/>
              <a:t>greyish</a:t>
            </a:r>
            <a:r>
              <a:rPr lang="fr-FR" dirty="0" smtClean="0"/>
              <a:t> white </a:t>
            </a:r>
            <a:r>
              <a:rPr lang="fr-FR" dirty="0" err="1" smtClean="0"/>
              <a:t>then</a:t>
            </a:r>
            <a:r>
              <a:rPr lang="fr-FR" dirty="0" smtClean="0"/>
              <a:t> </a:t>
            </a:r>
            <a:r>
              <a:rPr lang="fr-FR" dirty="0" err="1" smtClean="0"/>
              <a:t>turns</a:t>
            </a:r>
            <a:r>
              <a:rPr lang="fr-FR" dirty="0" smtClean="0"/>
              <a:t> </a:t>
            </a:r>
            <a:r>
              <a:rPr lang="fr-FR" dirty="0" err="1" smtClean="0"/>
              <a:t>dark</a:t>
            </a:r>
            <a:r>
              <a:rPr lang="fr-FR" dirty="0" smtClean="0"/>
              <a:t> </a:t>
            </a:r>
            <a:r>
              <a:rPr lang="fr-FR" dirty="0" err="1" smtClean="0"/>
              <a:t>grey</a:t>
            </a:r>
            <a:endParaRPr lang="fr-FR" dirty="0" smtClean="0"/>
          </a:p>
          <a:p>
            <a:pPr indent="569913">
              <a:buFont typeface="Wingdings" pitchFamily="2" charset="2"/>
              <a:buChar char="Ø"/>
            </a:pPr>
            <a:r>
              <a:rPr lang="fr-FR" b="1" dirty="0" smtClean="0"/>
              <a:t>Life cycle:</a:t>
            </a:r>
          </a:p>
          <a:p>
            <a:pPr lvl="1" indent="569913">
              <a:buFont typeface="Wingdings" pitchFamily="2" charset="2"/>
              <a:buChar char="§"/>
            </a:pPr>
            <a:r>
              <a:rPr lang="fr-FR" b="1" dirty="0" err="1" smtClean="0"/>
              <a:t>Hatching</a:t>
            </a:r>
            <a:r>
              <a:rPr lang="fr-FR" b="1" dirty="0" smtClean="0"/>
              <a:t>:</a:t>
            </a:r>
            <a:r>
              <a:rPr lang="fr-FR" dirty="0" smtClean="0"/>
              <a:t> 5 </a:t>
            </a:r>
            <a:r>
              <a:rPr lang="fr-FR" dirty="0" err="1" smtClean="0"/>
              <a:t>days</a:t>
            </a:r>
            <a:r>
              <a:rPr lang="fr-FR" dirty="0" smtClean="0"/>
              <a:t> </a:t>
            </a:r>
          </a:p>
          <a:p>
            <a:pPr lvl="1" indent="569913">
              <a:buFont typeface="Wingdings" pitchFamily="2" charset="2"/>
              <a:buChar char="§"/>
            </a:pPr>
            <a:r>
              <a:rPr lang="fr-FR" b="1" dirty="0" err="1" smtClean="0"/>
              <a:t>Nymph</a:t>
            </a:r>
            <a:r>
              <a:rPr lang="fr-FR" b="1" dirty="0" smtClean="0"/>
              <a:t>: </a:t>
            </a:r>
            <a:r>
              <a:rPr lang="fr-FR" dirty="0" smtClean="0"/>
              <a:t>2 </a:t>
            </a:r>
            <a:r>
              <a:rPr lang="fr-FR" dirty="0" err="1" smtClean="0"/>
              <a:t>weeks</a:t>
            </a:r>
            <a:endParaRPr lang="fr-FR" dirty="0" smtClean="0"/>
          </a:p>
          <a:p>
            <a:pPr lvl="1" indent="569913">
              <a:buFont typeface="Wingdings" pitchFamily="2" charset="2"/>
              <a:buChar char="§"/>
            </a:pPr>
            <a:r>
              <a:rPr lang="fr-FR" b="1" dirty="0" err="1" smtClean="0"/>
              <a:t>Adult</a:t>
            </a:r>
            <a:r>
              <a:rPr lang="fr-FR" b="1" dirty="0" smtClean="0"/>
              <a:t>: </a:t>
            </a:r>
            <a:r>
              <a:rPr lang="fr-FR" dirty="0" smtClean="0"/>
              <a:t>1 </a:t>
            </a:r>
            <a:r>
              <a:rPr lang="fr-FR" dirty="0" err="1" smtClean="0"/>
              <a:t>weeks</a:t>
            </a:r>
            <a:endParaRPr lang="fr-FR" dirty="0" smtClean="0"/>
          </a:p>
          <a:p>
            <a:pPr lvl="1" indent="569913">
              <a:buFont typeface="Wingdings" pitchFamily="2" charset="2"/>
              <a:buChar char="§"/>
            </a:pPr>
            <a:r>
              <a:rPr lang="fr-FR" dirty="0" err="1" smtClean="0"/>
              <a:t>overwinters</a:t>
            </a:r>
            <a:r>
              <a:rPr lang="fr-FR" dirty="0" smtClean="0"/>
              <a:t> as </a:t>
            </a:r>
            <a:r>
              <a:rPr lang="fr-FR" dirty="0" err="1" smtClean="0"/>
              <a:t>egg</a:t>
            </a:r>
            <a:r>
              <a:rPr lang="fr-FR" dirty="0" smtClean="0"/>
              <a:t> or </a:t>
            </a:r>
            <a:r>
              <a:rPr lang="fr-FR" dirty="0" err="1" smtClean="0"/>
              <a:t>nymph</a:t>
            </a:r>
            <a:r>
              <a:rPr lang="fr-FR" dirty="0" smtClean="0"/>
              <a:t>, </a:t>
            </a:r>
            <a:r>
              <a:rPr lang="fr-FR" dirty="0" err="1" smtClean="0"/>
              <a:t>several</a:t>
            </a:r>
            <a:r>
              <a:rPr lang="fr-FR" dirty="0" smtClean="0"/>
              <a:t> </a:t>
            </a:r>
            <a:r>
              <a:rPr lang="fr-FR" dirty="0" err="1" smtClean="0"/>
              <a:t>generations</a:t>
            </a:r>
            <a:r>
              <a:rPr lang="fr-FR" dirty="0" smtClean="0"/>
              <a:t> per y. </a:t>
            </a:r>
          </a:p>
        </p:txBody>
      </p:sp>
      <p:sp>
        <p:nvSpPr>
          <p:cNvPr id="6" name="Slide Number Placeholder 5"/>
          <p:cNvSpPr>
            <a:spLocks noGrp="1"/>
          </p:cNvSpPr>
          <p:nvPr>
            <p:ph type="sldNum" sz="quarter" idx="12"/>
          </p:nvPr>
        </p:nvSpPr>
        <p:spPr/>
        <p:txBody>
          <a:bodyPr/>
          <a:lstStyle/>
          <a:p>
            <a:fld id="{52993DFC-4491-4ABE-9129-CBD476F40E16}" type="slidenum">
              <a:rPr lang="en-US" smtClean="0"/>
              <a:pPr/>
              <a:t>10</a:t>
            </a:fld>
            <a:endParaRPr lang="en-US"/>
          </a:p>
        </p:txBody>
      </p:sp>
      <p:sp>
        <p:nvSpPr>
          <p:cNvPr id="7" name="Footer Placeholder 6"/>
          <p:cNvSpPr>
            <a:spLocks noGrp="1"/>
          </p:cNvSpPr>
          <p:nvPr>
            <p:ph type="ftr" sz="quarter" idx="11"/>
          </p:nvPr>
        </p:nvSpPr>
        <p:spPr/>
        <p:txBody>
          <a:bodyPr/>
          <a:lstStyle/>
          <a:p>
            <a:r>
              <a:rPr lang="en-US" smtClean="0"/>
              <a:t>Dr M Asam Riaz, Assistant Professor, Entomology, College of Agri, UOS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2" y="609600"/>
            <a:ext cx="871693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Rice		White-backed plant hopper (</a:t>
            </a:r>
            <a:r>
              <a:rPr lang="en-US" i="1" dirty="0" err="1" smtClean="0"/>
              <a:t>Sogatella</a:t>
            </a:r>
            <a:r>
              <a:rPr lang="en-US" i="1" dirty="0" smtClean="0"/>
              <a:t> </a:t>
            </a:r>
            <a:r>
              <a:rPr lang="en-US" i="1" dirty="0" err="1" smtClean="0"/>
              <a:t>furcifera</a:t>
            </a:r>
            <a:r>
              <a:rPr lang="en-US" dirty="0" smtClean="0"/>
              <a:t>: </a:t>
            </a:r>
            <a:r>
              <a:rPr lang="en-US" dirty="0" err="1" smtClean="0"/>
              <a:t>Delphacidae</a:t>
            </a:r>
            <a:r>
              <a:rPr lang="en-US" dirty="0" smtClean="0"/>
              <a:t>)</a:t>
            </a:r>
            <a:endParaRPr lang="en-US" dirty="0"/>
          </a:p>
        </p:txBody>
      </p:sp>
      <p:pic>
        <p:nvPicPr>
          <p:cNvPr id="49154" name="Picture 2" descr="http://www.rkmp.co.in/sites/default/files/eis_states/Symptom%20of%20attack%20of%20%20Whitebacked%20planthopper.JPG"/>
          <p:cNvPicPr>
            <a:picLocks noChangeAspect="1" noChangeArrowheads="1"/>
          </p:cNvPicPr>
          <p:nvPr/>
        </p:nvPicPr>
        <p:blipFill>
          <a:blip r:embed="rId3" cstate="print"/>
          <a:srcRect/>
          <a:stretch>
            <a:fillRect/>
          </a:stretch>
        </p:blipFill>
        <p:spPr bwMode="auto">
          <a:xfrm>
            <a:off x="5105400" y="1066800"/>
            <a:ext cx="4038600" cy="3028950"/>
          </a:xfrm>
          <a:prstGeom prst="rect">
            <a:avLst/>
          </a:prstGeom>
          <a:ln>
            <a:noFill/>
          </a:ln>
          <a:effectLst>
            <a:softEdge rad="112500"/>
          </a:effectLst>
        </p:spPr>
      </p:pic>
      <p:pic>
        <p:nvPicPr>
          <p:cNvPr id="49158" name="Picture 6" descr="https://encrypted-tbn3.gstatic.com/images?q=tbn:ANd9GcR0FY2ua5hu2rIcR_Iu-1k79t51KI39zOkyama5i3zeDsuGUvAB"/>
          <p:cNvPicPr>
            <a:picLocks noChangeAspect="1" noChangeArrowheads="1"/>
          </p:cNvPicPr>
          <p:nvPr/>
        </p:nvPicPr>
        <p:blipFill>
          <a:blip r:embed="rId4" cstate="print"/>
          <a:srcRect/>
          <a:stretch>
            <a:fillRect/>
          </a:stretch>
        </p:blipFill>
        <p:spPr bwMode="auto">
          <a:xfrm>
            <a:off x="5074766" y="3593068"/>
            <a:ext cx="4069234" cy="3048000"/>
          </a:xfrm>
          <a:prstGeom prst="rect">
            <a:avLst/>
          </a:prstGeom>
          <a:ln>
            <a:noFill/>
          </a:ln>
          <a:effectLst>
            <a:softEdge rad="112500"/>
          </a:effectLst>
        </p:spPr>
      </p:pic>
      <p:sp>
        <p:nvSpPr>
          <p:cNvPr id="8" name="TextBox 7"/>
          <p:cNvSpPr txBox="1"/>
          <p:nvPr/>
        </p:nvSpPr>
        <p:spPr>
          <a:xfrm>
            <a:off x="6629400" y="6488668"/>
            <a:ext cx="1402948" cy="369332"/>
          </a:xfrm>
          <a:prstGeom prst="rect">
            <a:avLst/>
          </a:prstGeom>
          <a:noFill/>
        </p:spPr>
        <p:txBody>
          <a:bodyPr wrap="none" rtlCol="0">
            <a:spAutoFit/>
          </a:bodyPr>
          <a:lstStyle/>
          <a:p>
            <a:r>
              <a:rPr lang="fr-FR" b="1" dirty="0" smtClean="0"/>
              <a:t>Hopper </a:t>
            </a:r>
            <a:r>
              <a:rPr lang="fr-FR" b="1" dirty="0" err="1" smtClean="0"/>
              <a:t>burn</a:t>
            </a:r>
            <a:endParaRPr lang="fr-FR" b="1" dirty="0"/>
          </a:p>
        </p:txBody>
      </p:sp>
      <p:sp>
        <p:nvSpPr>
          <p:cNvPr id="9" name="Rectangle 8"/>
          <p:cNvSpPr/>
          <p:nvPr/>
        </p:nvSpPr>
        <p:spPr>
          <a:xfrm>
            <a:off x="0" y="914400"/>
            <a:ext cx="5334000" cy="6186309"/>
          </a:xfrm>
          <a:prstGeom prst="rect">
            <a:avLst/>
          </a:prstGeom>
        </p:spPr>
        <p:txBody>
          <a:bodyPr wrap="square">
            <a:spAutoFit/>
          </a:bodyPr>
          <a:lstStyle/>
          <a:p>
            <a:r>
              <a:rPr lang="fr-FR" b="1" dirty="0" smtClean="0"/>
              <a:t>Damage: </a:t>
            </a:r>
          </a:p>
          <a:p>
            <a:pPr marL="342900" indent="-342900">
              <a:buFont typeface="+mj-lt"/>
              <a:buAutoNum type="arabicPeriod"/>
            </a:pPr>
            <a:r>
              <a:rPr lang="fr-FR" dirty="0" err="1" smtClean="0"/>
              <a:t>Suck</a:t>
            </a:r>
            <a:r>
              <a:rPr lang="fr-FR" dirty="0" smtClean="0"/>
              <a:t> </a:t>
            </a:r>
            <a:r>
              <a:rPr lang="fr-FR" dirty="0" err="1" smtClean="0"/>
              <a:t>cell</a:t>
            </a:r>
            <a:r>
              <a:rPr lang="fr-FR" dirty="0" smtClean="0"/>
              <a:t>-</a:t>
            </a:r>
            <a:r>
              <a:rPr lang="fr-FR" dirty="0" err="1" smtClean="0"/>
              <a:t>sap</a:t>
            </a:r>
            <a:endParaRPr lang="fr-FR" dirty="0" smtClean="0"/>
          </a:p>
          <a:p>
            <a:pPr marL="342900" indent="-342900">
              <a:buFont typeface="+mj-lt"/>
              <a:buAutoNum type="arabicPeriod"/>
            </a:pPr>
            <a:r>
              <a:rPr lang="fr-FR" dirty="0" err="1" smtClean="0"/>
              <a:t>Congregate</a:t>
            </a:r>
            <a:r>
              <a:rPr lang="fr-FR" dirty="0" smtClean="0"/>
              <a:t> </a:t>
            </a:r>
            <a:r>
              <a:rPr lang="fr-FR" dirty="0" err="1" smtClean="0"/>
              <a:t>near</a:t>
            </a:r>
            <a:r>
              <a:rPr lang="fr-FR" dirty="0" smtClean="0"/>
              <a:t> plant base </a:t>
            </a:r>
            <a:r>
              <a:rPr lang="fr-FR" dirty="0" err="1" smtClean="0"/>
              <a:t>around</a:t>
            </a:r>
            <a:r>
              <a:rPr lang="fr-FR" dirty="0" smtClean="0"/>
              <a:t> </a:t>
            </a:r>
            <a:r>
              <a:rPr lang="fr-FR" dirty="0" err="1" smtClean="0"/>
              <a:t>leaf</a:t>
            </a:r>
            <a:r>
              <a:rPr lang="fr-FR" dirty="0" smtClean="0"/>
              <a:t> </a:t>
            </a:r>
            <a:r>
              <a:rPr lang="fr-FR" dirty="0" err="1" smtClean="0"/>
              <a:t>sheaths</a:t>
            </a:r>
            <a:r>
              <a:rPr lang="fr-FR" dirty="0" smtClean="0"/>
              <a:t>, </a:t>
            </a:r>
          </a:p>
          <a:p>
            <a:pPr marL="342900" indent="-342900">
              <a:buFont typeface="+mj-lt"/>
              <a:buAutoNum type="arabicPeriod"/>
            </a:pPr>
            <a:r>
              <a:rPr lang="fr-FR" dirty="0" err="1" smtClean="0">
                <a:solidFill>
                  <a:srgbClr val="7030A0"/>
                </a:solidFill>
              </a:rPr>
              <a:t>Attached</a:t>
            </a:r>
            <a:r>
              <a:rPr lang="fr-FR" dirty="0" smtClean="0">
                <a:solidFill>
                  <a:srgbClr val="7030A0"/>
                </a:solidFill>
              </a:rPr>
              <a:t> plant </a:t>
            </a:r>
            <a:r>
              <a:rPr lang="fr-FR" dirty="0" err="1" smtClean="0">
                <a:solidFill>
                  <a:srgbClr val="7030A0"/>
                </a:solidFill>
              </a:rPr>
              <a:t>turn</a:t>
            </a:r>
            <a:r>
              <a:rPr lang="fr-FR" dirty="0" smtClean="0">
                <a:solidFill>
                  <a:srgbClr val="7030A0"/>
                </a:solidFill>
              </a:rPr>
              <a:t> </a:t>
            </a:r>
            <a:r>
              <a:rPr lang="fr-FR" dirty="0" err="1" smtClean="0">
                <a:solidFill>
                  <a:srgbClr val="7030A0"/>
                </a:solidFill>
              </a:rPr>
              <a:t>yellow</a:t>
            </a:r>
            <a:r>
              <a:rPr lang="fr-FR" dirty="0" smtClean="0">
                <a:solidFill>
                  <a:srgbClr val="7030A0"/>
                </a:solidFill>
              </a:rPr>
              <a:t> and </a:t>
            </a:r>
            <a:r>
              <a:rPr lang="fr-FR" dirty="0" err="1" smtClean="0">
                <a:solidFill>
                  <a:srgbClr val="7030A0"/>
                </a:solidFill>
              </a:rPr>
              <a:t>later</a:t>
            </a:r>
            <a:r>
              <a:rPr lang="fr-FR" dirty="0" smtClean="0">
                <a:solidFill>
                  <a:srgbClr val="7030A0"/>
                </a:solidFill>
              </a:rPr>
              <a:t> on </a:t>
            </a:r>
            <a:r>
              <a:rPr lang="fr-FR" dirty="0" err="1" smtClean="0">
                <a:solidFill>
                  <a:srgbClr val="7030A0"/>
                </a:solidFill>
              </a:rPr>
              <a:t>rust</a:t>
            </a:r>
            <a:r>
              <a:rPr lang="fr-FR" dirty="0" smtClean="0">
                <a:solidFill>
                  <a:srgbClr val="7030A0"/>
                </a:solidFill>
              </a:rPr>
              <a:t> </a:t>
            </a:r>
            <a:r>
              <a:rPr lang="fr-FR" dirty="0" err="1" smtClean="0">
                <a:solidFill>
                  <a:srgbClr val="7030A0"/>
                </a:solidFill>
              </a:rPr>
              <a:t>red</a:t>
            </a:r>
            <a:endParaRPr lang="fr-FR" dirty="0" smtClean="0">
              <a:solidFill>
                <a:srgbClr val="7030A0"/>
              </a:solidFill>
            </a:endParaRPr>
          </a:p>
          <a:p>
            <a:pPr marL="342900" indent="-342900">
              <a:buFont typeface="+mj-lt"/>
              <a:buAutoNum type="arabicPeriod"/>
            </a:pPr>
            <a:r>
              <a:rPr lang="fr-FR" dirty="0" err="1" smtClean="0"/>
              <a:t>Symptoms</a:t>
            </a:r>
            <a:r>
              <a:rPr lang="fr-FR" dirty="0" smtClean="0"/>
              <a:t> </a:t>
            </a:r>
            <a:r>
              <a:rPr lang="fr-FR" dirty="0" err="1" smtClean="0"/>
              <a:t>starts</a:t>
            </a:r>
            <a:r>
              <a:rPr lang="fr-FR" dirty="0" smtClean="0"/>
              <a:t> </a:t>
            </a:r>
            <a:r>
              <a:rPr lang="fr-FR" dirty="0" err="1" smtClean="0"/>
              <a:t>from</a:t>
            </a:r>
            <a:r>
              <a:rPr lang="fr-FR" dirty="0" smtClean="0"/>
              <a:t> </a:t>
            </a:r>
            <a:r>
              <a:rPr lang="fr-FR" dirty="0" err="1" smtClean="0"/>
              <a:t>leaf</a:t>
            </a:r>
            <a:r>
              <a:rPr lang="fr-FR" dirty="0" smtClean="0"/>
              <a:t> </a:t>
            </a:r>
            <a:r>
              <a:rPr lang="fr-FR" dirty="0" err="1" smtClean="0"/>
              <a:t>tips</a:t>
            </a:r>
            <a:r>
              <a:rPr lang="fr-FR" dirty="0" smtClean="0"/>
              <a:t> and </a:t>
            </a:r>
            <a:r>
              <a:rPr lang="fr-FR" dirty="0" err="1" smtClean="0"/>
              <a:t>spread</a:t>
            </a:r>
            <a:r>
              <a:rPr lang="fr-FR" dirty="0" smtClean="0"/>
              <a:t> to the </a:t>
            </a:r>
            <a:r>
              <a:rPr lang="fr-FR" dirty="0" err="1" smtClean="0"/>
              <a:t>rest</a:t>
            </a:r>
            <a:r>
              <a:rPr lang="fr-FR" dirty="0" smtClean="0"/>
              <a:t> of th plant</a:t>
            </a:r>
          </a:p>
          <a:p>
            <a:pPr marL="342900" indent="-342900">
              <a:buFont typeface="+mj-lt"/>
              <a:buAutoNum type="arabicPeriod"/>
            </a:pPr>
            <a:r>
              <a:rPr lang="fr-FR" dirty="0" err="1" smtClean="0"/>
              <a:t>Attacked</a:t>
            </a:r>
            <a:r>
              <a:rPr lang="fr-FR" dirty="0" smtClean="0"/>
              <a:t> plants </a:t>
            </a:r>
            <a:r>
              <a:rPr lang="fr-FR" dirty="0" err="1" smtClean="0"/>
              <a:t>dries</a:t>
            </a:r>
            <a:r>
              <a:rPr lang="fr-FR" dirty="0" smtClean="0"/>
              <a:t> up </a:t>
            </a:r>
            <a:r>
              <a:rPr lang="fr-FR" dirty="0" err="1" smtClean="0"/>
              <a:t>without</a:t>
            </a:r>
            <a:r>
              <a:rPr lang="fr-FR" dirty="0" smtClean="0"/>
              <a:t> </a:t>
            </a:r>
            <a:r>
              <a:rPr lang="fr-FR" dirty="0" err="1" smtClean="0"/>
              <a:t>producing</a:t>
            </a:r>
            <a:r>
              <a:rPr lang="fr-FR" dirty="0" smtClean="0"/>
              <a:t> </a:t>
            </a:r>
            <a:r>
              <a:rPr lang="fr-FR" dirty="0" err="1" smtClean="0"/>
              <a:t>ears</a:t>
            </a:r>
            <a:endParaRPr lang="fr-FR" dirty="0" smtClean="0"/>
          </a:p>
          <a:p>
            <a:pPr marL="342900" indent="-342900">
              <a:buFont typeface="+mj-lt"/>
              <a:buAutoNum type="arabicPeriod"/>
            </a:pPr>
            <a:r>
              <a:rPr lang="fr-FR" dirty="0" smtClean="0">
                <a:solidFill>
                  <a:srgbClr val="7030A0"/>
                </a:solidFill>
              </a:rPr>
              <a:t>Due to </a:t>
            </a:r>
            <a:r>
              <a:rPr lang="fr-FR" dirty="0" err="1" smtClean="0">
                <a:solidFill>
                  <a:srgbClr val="7030A0"/>
                </a:solidFill>
              </a:rPr>
              <a:t>honey</a:t>
            </a:r>
            <a:r>
              <a:rPr lang="fr-FR" dirty="0" smtClean="0">
                <a:solidFill>
                  <a:srgbClr val="7030A0"/>
                </a:solidFill>
              </a:rPr>
              <a:t> </a:t>
            </a:r>
            <a:r>
              <a:rPr lang="fr-FR" dirty="0" err="1" smtClean="0">
                <a:solidFill>
                  <a:srgbClr val="7030A0"/>
                </a:solidFill>
              </a:rPr>
              <a:t>dews</a:t>
            </a:r>
            <a:r>
              <a:rPr lang="fr-FR" dirty="0" smtClean="0">
                <a:solidFill>
                  <a:srgbClr val="7030A0"/>
                </a:solidFill>
              </a:rPr>
              <a:t>, </a:t>
            </a:r>
            <a:r>
              <a:rPr lang="fr-FR" dirty="0" err="1" smtClean="0">
                <a:solidFill>
                  <a:srgbClr val="7030A0"/>
                </a:solidFill>
              </a:rPr>
              <a:t>sooty</a:t>
            </a:r>
            <a:r>
              <a:rPr lang="fr-FR" dirty="0" smtClean="0">
                <a:solidFill>
                  <a:srgbClr val="7030A0"/>
                </a:solidFill>
              </a:rPr>
              <a:t> </a:t>
            </a:r>
            <a:r>
              <a:rPr lang="fr-FR" dirty="0" err="1" smtClean="0">
                <a:solidFill>
                  <a:srgbClr val="7030A0"/>
                </a:solidFill>
              </a:rPr>
              <a:t>mould</a:t>
            </a:r>
            <a:r>
              <a:rPr lang="fr-FR" dirty="0" smtClean="0">
                <a:solidFill>
                  <a:srgbClr val="7030A0"/>
                </a:solidFill>
              </a:rPr>
              <a:t> </a:t>
            </a:r>
            <a:r>
              <a:rPr lang="fr-FR" dirty="0" err="1" smtClean="0">
                <a:solidFill>
                  <a:srgbClr val="7030A0"/>
                </a:solidFill>
              </a:rPr>
              <a:t>appears</a:t>
            </a:r>
            <a:r>
              <a:rPr lang="fr-FR" dirty="0" smtClean="0">
                <a:solidFill>
                  <a:srgbClr val="7030A0"/>
                </a:solidFill>
              </a:rPr>
              <a:t> (</a:t>
            </a:r>
            <a:r>
              <a:rPr lang="fr-FR" dirty="0" err="1" smtClean="0">
                <a:solidFill>
                  <a:srgbClr val="7030A0"/>
                </a:solidFill>
              </a:rPr>
              <a:t>give</a:t>
            </a:r>
            <a:r>
              <a:rPr lang="fr-FR" dirty="0" smtClean="0">
                <a:solidFill>
                  <a:srgbClr val="7030A0"/>
                </a:solidFill>
              </a:rPr>
              <a:t> </a:t>
            </a:r>
            <a:r>
              <a:rPr lang="fr-FR" dirty="0" err="1" smtClean="0">
                <a:solidFill>
                  <a:srgbClr val="7030A0"/>
                </a:solidFill>
              </a:rPr>
              <a:t>smoky</a:t>
            </a:r>
            <a:r>
              <a:rPr lang="fr-FR" dirty="0" smtClean="0">
                <a:solidFill>
                  <a:srgbClr val="7030A0"/>
                </a:solidFill>
              </a:rPr>
              <a:t> </a:t>
            </a:r>
            <a:r>
              <a:rPr lang="fr-FR" dirty="0" err="1" smtClean="0">
                <a:solidFill>
                  <a:srgbClr val="7030A0"/>
                </a:solidFill>
              </a:rPr>
              <a:t>color</a:t>
            </a:r>
            <a:r>
              <a:rPr lang="fr-FR" dirty="0" smtClean="0">
                <a:solidFill>
                  <a:srgbClr val="7030A0"/>
                </a:solidFill>
              </a:rPr>
              <a:t> to the paddy </a:t>
            </a:r>
            <a:r>
              <a:rPr lang="fr-FR" dirty="0" err="1" smtClean="0">
                <a:solidFill>
                  <a:srgbClr val="7030A0"/>
                </a:solidFill>
              </a:rPr>
              <a:t>field</a:t>
            </a:r>
            <a:r>
              <a:rPr lang="fr-FR" dirty="0" smtClean="0">
                <a:solidFill>
                  <a:srgbClr val="7030A0"/>
                </a:solidFill>
              </a:rPr>
              <a:t>) </a:t>
            </a:r>
          </a:p>
          <a:p>
            <a:pPr marL="342900" indent="-342900">
              <a:buFont typeface="+mj-lt"/>
              <a:buAutoNum type="arabicPeriod"/>
            </a:pPr>
            <a:r>
              <a:rPr lang="fr-FR" dirty="0" err="1" smtClean="0"/>
              <a:t>gives</a:t>
            </a:r>
            <a:r>
              <a:rPr lang="fr-FR" dirty="0" smtClean="0"/>
              <a:t> </a:t>
            </a:r>
            <a:r>
              <a:rPr lang="fr-FR" dirty="0" err="1" smtClean="0"/>
              <a:t>burnt</a:t>
            </a:r>
            <a:r>
              <a:rPr lang="fr-FR" dirty="0" smtClean="0"/>
              <a:t> </a:t>
            </a:r>
            <a:r>
              <a:rPr lang="fr-FR" dirty="0" err="1" smtClean="0"/>
              <a:t>appearcence</a:t>
            </a:r>
            <a:r>
              <a:rPr lang="fr-FR" dirty="0" smtClean="0"/>
              <a:t> to the </a:t>
            </a:r>
            <a:r>
              <a:rPr lang="fr-FR" dirty="0" err="1" smtClean="0"/>
              <a:t>whole</a:t>
            </a:r>
            <a:r>
              <a:rPr lang="fr-FR" dirty="0" smtClean="0"/>
              <a:t> </a:t>
            </a:r>
            <a:r>
              <a:rPr lang="fr-FR" dirty="0" err="1" smtClean="0"/>
              <a:t>crop</a:t>
            </a:r>
            <a:r>
              <a:rPr lang="fr-FR" dirty="0" smtClean="0"/>
              <a:t>. </a:t>
            </a:r>
          </a:p>
          <a:p>
            <a:pPr marL="342900" indent="-342900">
              <a:buFont typeface="+mj-lt"/>
              <a:buAutoNum type="arabicPeriod"/>
            </a:pPr>
            <a:r>
              <a:rPr lang="fr-FR" dirty="0" err="1" smtClean="0"/>
              <a:t>Lower</a:t>
            </a:r>
            <a:r>
              <a:rPr lang="fr-FR" dirty="0" smtClean="0"/>
              <a:t> </a:t>
            </a:r>
            <a:r>
              <a:rPr lang="fr-FR" dirty="0" err="1" smtClean="0"/>
              <a:t>rice</a:t>
            </a:r>
            <a:r>
              <a:rPr lang="fr-FR" dirty="0" smtClean="0"/>
              <a:t> </a:t>
            </a:r>
            <a:r>
              <a:rPr lang="fr-FR" dirty="0" err="1" smtClean="0"/>
              <a:t>yield</a:t>
            </a:r>
            <a:endParaRPr lang="fr-FR" dirty="0" smtClean="0"/>
          </a:p>
          <a:p>
            <a:pPr marL="342900" indent="-342900"/>
            <a:r>
              <a:rPr lang="fr-FR" b="1" dirty="0" smtClean="0"/>
              <a:t>Control: </a:t>
            </a:r>
          </a:p>
          <a:p>
            <a:pPr marL="342900" indent="-342900">
              <a:buFont typeface="Wingdings" pitchFamily="2" charset="2"/>
              <a:buChar char="Ø"/>
            </a:pPr>
            <a:r>
              <a:rPr lang="fr-FR" dirty="0" smtClean="0"/>
              <a:t>It </a:t>
            </a:r>
            <a:r>
              <a:rPr lang="fr-FR" dirty="0" err="1" smtClean="0"/>
              <a:t>likes</a:t>
            </a:r>
            <a:r>
              <a:rPr lang="fr-FR" dirty="0" smtClean="0"/>
              <a:t> </a:t>
            </a:r>
            <a:r>
              <a:rPr lang="fr-FR" dirty="0" err="1" smtClean="0"/>
              <a:t>humid</a:t>
            </a:r>
            <a:r>
              <a:rPr lang="fr-FR" dirty="0" smtClean="0"/>
              <a:t> condition. By </a:t>
            </a:r>
            <a:r>
              <a:rPr lang="fr-FR" dirty="0" err="1" smtClean="0"/>
              <a:t>providing</a:t>
            </a:r>
            <a:r>
              <a:rPr lang="fr-FR" dirty="0" smtClean="0"/>
              <a:t> </a:t>
            </a:r>
            <a:r>
              <a:rPr lang="fr-FR" dirty="0" err="1" smtClean="0"/>
              <a:t>aeration</a:t>
            </a:r>
            <a:r>
              <a:rPr lang="fr-FR" dirty="0" smtClean="0"/>
              <a:t>, </a:t>
            </a:r>
            <a:r>
              <a:rPr lang="fr-FR" dirty="0" err="1" smtClean="0"/>
              <a:t>its</a:t>
            </a:r>
            <a:r>
              <a:rPr lang="fr-FR" dirty="0" smtClean="0"/>
              <a:t> population </a:t>
            </a:r>
            <a:r>
              <a:rPr lang="fr-FR" dirty="0" err="1" smtClean="0"/>
              <a:t>can</a:t>
            </a:r>
            <a:r>
              <a:rPr lang="fr-FR" dirty="0" smtClean="0"/>
              <a:t> </a:t>
            </a:r>
            <a:r>
              <a:rPr lang="fr-FR" dirty="0" err="1" smtClean="0"/>
              <a:t>be</a:t>
            </a:r>
            <a:r>
              <a:rPr lang="fr-FR" dirty="0" smtClean="0"/>
              <a:t> </a:t>
            </a:r>
            <a:r>
              <a:rPr lang="fr-FR" dirty="0" err="1" smtClean="0"/>
              <a:t>managed</a:t>
            </a:r>
            <a:r>
              <a:rPr lang="fr-FR" dirty="0" smtClean="0"/>
              <a:t>. </a:t>
            </a:r>
          </a:p>
          <a:p>
            <a:pPr marL="342900" indent="-342900">
              <a:buFont typeface="Wingdings" pitchFamily="2" charset="2"/>
              <a:buChar char="Ø"/>
            </a:pPr>
            <a:r>
              <a:rPr lang="fr-FR" dirty="0" err="1" smtClean="0"/>
              <a:t>Avoid</a:t>
            </a:r>
            <a:r>
              <a:rPr lang="fr-FR" dirty="0" smtClean="0"/>
              <a:t> </a:t>
            </a:r>
            <a:r>
              <a:rPr lang="fr-FR" dirty="0" err="1" smtClean="0"/>
              <a:t>closer</a:t>
            </a:r>
            <a:r>
              <a:rPr lang="fr-FR" dirty="0" smtClean="0"/>
              <a:t> </a:t>
            </a:r>
            <a:r>
              <a:rPr lang="fr-FR" dirty="0" err="1" smtClean="0"/>
              <a:t>spacing</a:t>
            </a:r>
            <a:r>
              <a:rPr lang="fr-FR" dirty="0" smtClean="0"/>
              <a:t> (</a:t>
            </a:r>
            <a:r>
              <a:rPr lang="fr-FR" dirty="0" err="1" smtClean="0"/>
              <a:t>preferred</a:t>
            </a:r>
            <a:r>
              <a:rPr lang="fr-FR" dirty="0" smtClean="0"/>
              <a:t> </a:t>
            </a:r>
            <a:r>
              <a:rPr lang="fr-FR" dirty="0" err="1" smtClean="0"/>
              <a:t>is</a:t>
            </a:r>
            <a:r>
              <a:rPr lang="fr-FR" dirty="0" smtClean="0"/>
              <a:t> 20 x 15 cm)</a:t>
            </a:r>
          </a:p>
          <a:p>
            <a:pPr marL="342900" indent="-342900">
              <a:buFont typeface="Wingdings" pitchFamily="2" charset="2"/>
              <a:buChar char="Ø"/>
            </a:pPr>
            <a:r>
              <a:rPr lang="fr-FR" dirty="0" err="1" smtClean="0"/>
              <a:t>Alternate</a:t>
            </a:r>
            <a:r>
              <a:rPr lang="fr-FR" dirty="0" smtClean="0"/>
              <a:t> </a:t>
            </a:r>
            <a:r>
              <a:rPr lang="fr-FR" dirty="0" err="1" smtClean="0"/>
              <a:t>drying</a:t>
            </a:r>
            <a:r>
              <a:rPr lang="fr-FR" dirty="0" smtClean="0"/>
              <a:t> and </a:t>
            </a:r>
            <a:r>
              <a:rPr lang="fr-FR" dirty="0" err="1" smtClean="0"/>
              <a:t>wetting</a:t>
            </a:r>
            <a:r>
              <a:rPr lang="fr-FR" dirty="0" smtClean="0"/>
              <a:t> the </a:t>
            </a:r>
            <a:r>
              <a:rPr lang="fr-FR" dirty="0" err="1" smtClean="0"/>
              <a:t>field</a:t>
            </a:r>
            <a:endParaRPr lang="fr-FR" dirty="0" smtClean="0"/>
          </a:p>
          <a:p>
            <a:pPr marL="342900" indent="-342900">
              <a:buFont typeface="Wingdings" pitchFamily="2" charset="2"/>
              <a:buChar char="Ø"/>
            </a:pPr>
            <a:r>
              <a:rPr lang="fr-FR" b="1" dirty="0" smtClean="0">
                <a:solidFill>
                  <a:srgbClr val="FF0000"/>
                </a:solidFill>
              </a:rPr>
              <a:t>Imidacloprid</a:t>
            </a:r>
            <a:r>
              <a:rPr lang="fr-FR" dirty="0" smtClean="0"/>
              <a:t> (</a:t>
            </a:r>
            <a:r>
              <a:rPr lang="fr-FR" dirty="0" err="1" smtClean="0"/>
              <a:t>Confidor</a:t>
            </a:r>
            <a:r>
              <a:rPr lang="fr-FR" dirty="0" smtClean="0"/>
              <a:t> 200SL) 60ml/A (Bayer </a:t>
            </a:r>
            <a:r>
              <a:rPr lang="fr-FR" dirty="0" err="1" smtClean="0"/>
              <a:t>CropScience</a:t>
            </a:r>
            <a:r>
              <a:rPr lang="fr-FR" dirty="0" smtClean="0"/>
              <a:t>)</a:t>
            </a:r>
          </a:p>
          <a:p>
            <a:pPr marL="342900" indent="-342900">
              <a:buFont typeface="Wingdings" pitchFamily="2" charset="2"/>
              <a:buChar char="Ø"/>
            </a:pPr>
            <a:r>
              <a:rPr lang="fr-FR" b="1" dirty="0" smtClean="0">
                <a:solidFill>
                  <a:srgbClr val="7030A0"/>
                </a:solidFill>
              </a:rPr>
              <a:t>Lambda-</a:t>
            </a:r>
            <a:r>
              <a:rPr lang="fr-FR" b="1" dirty="0" err="1" smtClean="0">
                <a:solidFill>
                  <a:srgbClr val="7030A0"/>
                </a:solidFill>
              </a:rPr>
              <a:t>cyhalothrin</a:t>
            </a:r>
            <a:r>
              <a:rPr lang="fr-FR" dirty="0" smtClean="0"/>
              <a:t> (</a:t>
            </a:r>
            <a:r>
              <a:rPr lang="fr-FR" dirty="0" err="1" smtClean="0"/>
              <a:t>Karate</a:t>
            </a:r>
            <a:r>
              <a:rPr lang="fr-FR" dirty="0" smtClean="0"/>
              <a:t> 2.5 EC) 200ml/A (</a:t>
            </a:r>
            <a:r>
              <a:rPr lang="fr-FR" dirty="0" err="1" smtClean="0"/>
              <a:t>Syngenta</a:t>
            </a:r>
            <a:r>
              <a:rPr lang="fr-FR" dirty="0" smtClean="0"/>
              <a:t>)</a:t>
            </a:r>
          </a:p>
          <a:p>
            <a:pPr marL="342900" indent="-342900">
              <a:buFont typeface="Wingdings" pitchFamily="2" charset="2"/>
              <a:buChar char="Ø"/>
            </a:pPr>
            <a:r>
              <a:rPr lang="fr-FR" b="1" dirty="0" smtClean="0">
                <a:solidFill>
                  <a:srgbClr val="FF0000"/>
                </a:solidFill>
              </a:rPr>
              <a:t>Thiamethoxam</a:t>
            </a:r>
            <a:r>
              <a:rPr lang="fr-FR" dirty="0" smtClean="0"/>
              <a:t> (</a:t>
            </a:r>
            <a:r>
              <a:rPr lang="fr-FR" dirty="0" err="1" smtClean="0"/>
              <a:t>Actara</a:t>
            </a:r>
            <a:r>
              <a:rPr lang="fr-FR" dirty="0" smtClean="0"/>
              <a:t> 25 WP) 24 </a:t>
            </a:r>
            <a:r>
              <a:rPr lang="fr-FR" dirty="0" err="1" smtClean="0"/>
              <a:t>gm</a:t>
            </a:r>
            <a:r>
              <a:rPr lang="fr-FR" dirty="0" smtClean="0"/>
              <a:t>/A (</a:t>
            </a:r>
            <a:r>
              <a:rPr lang="fr-FR" dirty="0" err="1" smtClean="0"/>
              <a:t>Syngenta</a:t>
            </a:r>
            <a:r>
              <a:rPr lang="fr-FR" dirty="0" smtClean="0"/>
              <a:t>) </a:t>
            </a:r>
          </a:p>
          <a:p>
            <a:pPr marL="342900" indent="-342900"/>
            <a:endParaRPr lang="fr-FR" dirty="0" smtClean="0"/>
          </a:p>
        </p:txBody>
      </p:sp>
      <p:sp>
        <p:nvSpPr>
          <p:cNvPr id="7" name="Slide Number Placeholder 6"/>
          <p:cNvSpPr>
            <a:spLocks noGrp="1"/>
          </p:cNvSpPr>
          <p:nvPr>
            <p:ph type="sldNum" sz="quarter" idx="12"/>
          </p:nvPr>
        </p:nvSpPr>
        <p:spPr/>
        <p:txBody>
          <a:bodyPr/>
          <a:lstStyle/>
          <a:p>
            <a:fld id="{52993DFC-4491-4ABE-9129-CBD476F40E16}" type="slidenum">
              <a:rPr lang="en-US" smtClean="0"/>
              <a:pPr/>
              <a:t>11</a:t>
            </a:fld>
            <a:endParaRPr lang="en-US"/>
          </a:p>
        </p:txBody>
      </p:sp>
      <p:sp>
        <p:nvSpPr>
          <p:cNvPr id="10" name="Footer Placeholder 9"/>
          <p:cNvSpPr>
            <a:spLocks noGrp="1"/>
          </p:cNvSpPr>
          <p:nvPr>
            <p:ph type="ftr" sz="quarter" idx="11"/>
          </p:nvPr>
        </p:nvSpPr>
        <p:spPr/>
        <p:txBody>
          <a:bodyPr/>
          <a:lstStyle/>
          <a:p>
            <a:r>
              <a:rPr lang="en-US" smtClean="0"/>
              <a:t>Dr M Asam Riaz, Assistant Professor, Entomology, College of Agri, UOS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57238" y="0"/>
            <a:ext cx="7629525" cy="69723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52993DFC-4491-4ABE-9129-CBD476F40E16}" type="slidenum">
              <a:rPr lang="en-US" smtClean="0"/>
              <a:pPr/>
              <a:t>12</a:t>
            </a:fld>
            <a:endParaRPr lang="en-US"/>
          </a:p>
        </p:txBody>
      </p:sp>
      <p:sp>
        <p:nvSpPr>
          <p:cNvPr id="4" name="Footer Placeholder 3"/>
          <p:cNvSpPr>
            <a:spLocks noGrp="1"/>
          </p:cNvSpPr>
          <p:nvPr>
            <p:ph type="ftr" sz="quarter" idx="11"/>
          </p:nvPr>
        </p:nvSpPr>
        <p:spPr/>
        <p:txBody>
          <a:bodyPr/>
          <a:lstStyle/>
          <a:p>
            <a:r>
              <a:rPr lang="en-US" smtClean="0"/>
              <a:t>Dr M Asam Riaz, Assistant Professor, Entomology, College of Agri, UOS</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2" y="609600"/>
            <a:ext cx="7861319"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Rice		Pink </a:t>
            </a:r>
            <a:r>
              <a:rPr lang="en-US" dirty="0" err="1" smtClean="0"/>
              <a:t>gramineous</a:t>
            </a:r>
            <a:r>
              <a:rPr lang="en-US" dirty="0" smtClean="0"/>
              <a:t> borer (</a:t>
            </a:r>
            <a:r>
              <a:rPr lang="en-US" i="1" dirty="0" err="1" smtClean="0"/>
              <a:t>Sesamia</a:t>
            </a:r>
            <a:r>
              <a:rPr lang="en-US" i="1" dirty="0" smtClean="0"/>
              <a:t> </a:t>
            </a:r>
            <a:r>
              <a:rPr lang="en-US" i="1" dirty="0" err="1" smtClean="0"/>
              <a:t>inferens</a:t>
            </a:r>
            <a:r>
              <a:rPr lang="en-US" dirty="0" smtClean="0"/>
              <a:t>: </a:t>
            </a:r>
            <a:r>
              <a:rPr lang="en-US" dirty="0" err="1" smtClean="0"/>
              <a:t>Noctuidae</a:t>
            </a:r>
            <a:r>
              <a:rPr lang="en-US" dirty="0" smtClean="0"/>
              <a:t>)</a:t>
            </a:r>
            <a:endParaRPr lang="en-US" dirty="0"/>
          </a:p>
        </p:txBody>
      </p:sp>
      <p:pic>
        <p:nvPicPr>
          <p:cNvPr id="51202" name="Picture 2" descr="http://www.crida.in/naip/comp4/images/pinkborer.jpg"/>
          <p:cNvPicPr>
            <a:picLocks noChangeAspect="1" noChangeArrowheads="1"/>
          </p:cNvPicPr>
          <p:nvPr/>
        </p:nvPicPr>
        <p:blipFill>
          <a:blip r:embed="rId3" cstate="print">
            <a:lum bright="-10000" contrast="20000"/>
          </a:blip>
          <a:srcRect/>
          <a:stretch>
            <a:fillRect/>
          </a:stretch>
        </p:blipFill>
        <p:spPr bwMode="auto">
          <a:xfrm>
            <a:off x="228600" y="1143000"/>
            <a:ext cx="4296993" cy="3200400"/>
          </a:xfrm>
          <a:prstGeom prst="rect">
            <a:avLst/>
          </a:prstGeom>
          <a:ln>
            <a:noFill/>
          </a:ln>
          <a:effectLst>
            <a:softEdge rad="112500"/>
          </a:effectLst>
        </p:spPr>
      </p:pic>
      <p:pic>
        <p:nvPicPr>
          <p:cNvPr id="51206" name="Picture 6" descr="http://www.nbaii.res.in/Pestsofcrops/images/Sesamia-inferens.jpg"/>
          <p:cNvPicPr>
            <a:picLocks noChangeAspect="1" noChangeArrowheads="1"/>
          </p:cNvPicPr>
          <p:nvPr/>
        </p:nvPicPr>
        <p:blipFill>
          <a:blip r:embed="rId4" cstate="print"/>
          <a:srcRect/>
          <a:stretch>
            <a:fillRect/>
          </a:stretch>
        </p:blipFill>
        <p:spPr bwMode="auto">
          <a:xfrm>
            <a:off x="4648200" y="1143000"/>
            <a:ext cx="4191001" cy="3154553"/>
          </a:xfrm>
          <a:prstGeom prst="rect">
            <a:avLst/>
          </a:prstGeom>
          <a:ln>
            <a:noFill/>
          </a:ln>
          <a:effectLst>
            <a:softEdge rad="112500"/>
          </a:effectLst>
        </p:spPr>
      </p:pic>
      <p:pic>
        <p:nvPicPr>
          <p:cNvPr id="51208" name="Picture 8" descr="http://keys.lucidcentral.org/keys/v3/eafrinet/maize_pests/key/maize_pests/Media/Html/images/Sesamia_calamistis_Hampson_1910_-_African_Pink_Stalkborer/sesamia_calamistis.jpg"/>
          <p:cNvPicPr>
            <a:picLocks noChangeAspect="1" noChangeArrowheads="1"/>
          </p:cNvPicPr>
          <p:nvPr/>
        </p:nvPicPr>
        <p:blipFill>
          <a:blip r:embed="rId5" cstate="print"/>
          <a:srcRect/>
          <a:stretch>
            <a:fillRect/>
          </a:stretch>
        </p:blipFill>
        <p:spPr bwMode="auto">
          <a:xfrm>
            <a:off x="2362200" y="3733800"/>
            <a:ext cx="4267200" cy="31242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52993DFC-4491-4ABE-9129-CBD476F40E16}"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Dr M Asam Riaz, Assistant Professor, Entomology, College of Agri, UOS</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609600"/>
            <a:ext cx="7708457"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Rice		Stripped Stem Borer (</a:t>
            </a:r>
            <a:r>
              <a:rPr lang="en-US" i="1" dirty="0" err="1" smtClean="0"/>
              <a:t>Chilo</a:t>
            </a:r>
            <a:r>
              <a:rPr lang="en-US" i="1" dirty="0" smtClean="0"/>
              <a:t> </a:t>
            </a:r>
            <a:r>
              <a:rPr lang="en-US" i="1" dirty="0" err="1" smtClean="0"/>
              <a:t>suppressalis</a:t>
            </a:r>
            <a:r>
              <a:rPr lang="en-US" dirty="0" smtClean="0"/>
              <a:t>: </a:t>
            </a:r>
            <a:r>
              <a:rPr lang="en-US" dirty="0" err="1" smtClean="0"/>
              <a:t>Noctuidae</a:t>
            </a:r>
            <a:r>
              <a:rPr lang="en-US" dirty="0" smtClean="0"/>
              <a:t>)</a:t>
            </a:r>
            <a:endParaRPr lang="en-US" dirty="0"/>
          </a:p>
        </p:txBody>
      </p:sp>
      <p:pic>
        <p:nvPicPr>
          <p:cNvPr id="50180" name="Picture 4" descr="http://koreacpa.org/new/jpg/20001112-J09.jpg"/>
          <p:cNvPicPr>
            <a:picLocks noChangeAspect="1" noChangeArrowheads="1"/>
          </p:cNvPicPr>
          <p:nvPr/>
        </p:nvPicPr>
        <p:blipFill>
          <a:blip r:embed="rId3" cstate="print">
            <a:lum/>
          </a:blip>
          <a:srcRect/>
          <a:stretch>
            <a:fillRect/>
          </a:stretch>
        </p:blipFill>
        <p:spPr bwMode="auto">
          <a:xfrm>
            <a:off x="1066800" y="1219200"/>
            <a:ext cx="6705600" cy="5129784"/>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52993DFC-4491-4ABE-9129-CBD476F40E16}"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Dr M Asam Riaz, Assistant Professor, Entomology, College of Agri, UOS</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2" name="Picture 6" descr="http://cdn.c.photoshelter.com/img-get/I000012BqQeSzi4A/s/600/512489.jpg"/>
          <p:cNvPicPr>
            <a:picLocks noChangeAspect="1" noChangeArrowheads="1"/>
          </p:cNvPicPr>
          <p:nvPr/>
        </p:nvPicPr>
        <p:blipFill>
          <a:blip r:embed="rId3" cstate="print"/>
          <a:srcRect/>
          <a:stretch>
            <a:fillRect/>
          </a:stretch>
        </p:blipFill>
        <p:spPr bwMode="auto">
          <a:xfrm>
            <a:off x="4419600" y="990600"/>
            <a:ext cx="2743200" cy="5410200"/>
          </a:xfrm>
          <a:prstGeom prst="rect">
            <a:avLst/>
          </a:prstGeom>
          <a:ln>
            <a:noFill/>
          </a:ln>
          <a:effectLst>
            <a:softEdge rad="635000"/>
          </a:effectLst>
        </p:spPr>
      </p:pic>
      <p:pic>
        <p:nvPicPr>
          <p:cNvPr id="111626" name="Picture 10" descr="http://static.flickr.com/6098/6282950178_47b0171b09.jpg"/>
          <p:cNvPicPr>
            <a:picLocks noChangeAspect="1" noChangeArrowheads="1"/>
          </p:cNvPicPr>
          <p:nvPr/>
        </p:nvPicPr>
        <p:blipFill>
          <a:blip r:embed="rId4" cstate="print"/>
          <a:srcRect/>
          <a:stretch>
            <a:fillRect/>
          </a:stretch>
        </p:blipFill>
        <p:spPr bwMode="auto">
          <a:xfrm>
            <a:off x="2057400" y="1066800"/>
            <a:ext cx="3505200" cy="2990374"/>
          </a:xfrm>
          <a:prstGeom prst="ellipse">
            <a:avLst/>
          </a:prstGeom>
          <a:ln>
            <a:noFill/>
          </a:ln>
          <a:effectLst>
            <a:softEdge rad="317500"/>
          </a:effectLst>
        </p:spPr>
      </p:pic>
      <p:sp>
        <p:nvSpPr>
          <p:cNvPr id="3" name="TextBox 2"/>
          <p:cNvSpPr txBox="1"/>
          <p:nvPr/>
        </p:nvSpPr>
        <p:spPr>
          <a:xfrm>
            <a:off x="76200" y="609600"/>
            <a:ext cx="7046160"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Rice		</a:t>
            </a:r>
            <a:r>
              <a:rPr lang="en-US" dirty="0" err="1" smtClean="0"/>
              <a:t>Hispa</a:t>
            </a:r>
            <a:r>
              <a:rPr lang="en-US" dirty="0" smtClean="0"/>
              <a:t> (</a:t>
            </a:r>
            <a:r>
              <a:rPr lang="en-US" i="1" dirty="0" err="1" smtClean="0"/>
              <a:t>Dicladispa</a:t>
            </a:r>
            <a:r>
              <a:rPr lang="en-US" i="1" dirty="0" smtClean="0"/>
              <a:t> </a:t>
            </a:r>
            <a:r>
              <a:rPr lang="en-US" i="1" dirty="0" err="1" smtClean="0"/>
              <a:t>armigera</a:t>
            </a:r>
            <a:r>
              <a:rPr lang="en-US" dirty="0" smtClean="0"/>
              <a:t>: </a:t>
            </a:r>
            <a:r>
              <a:rPr lang="en-US" dirty="0" err="1" smtClean="0"/>
              <a:t>Chrysomelidae</a:t>
            </a:r>
            <a:r>
              <a:rPr lang="en-US" dirty="0" smtClean="0"/>
              <a:t>)</a:t>
            </a:r>
            <a:endParaRPr lang="en-US" dirty="0"/>
          </a:p>
        </p:txBody>
      </p:sp>
      <p:pic>
        <p:nvPicPr>
          <p:cNvPr id="111618" name="Picture 2" descr="http://farm8.staticflickr.com/7090/7006803440_f4d6fa29ce_z.jpg"/>
          <p:cNvPicPr>
            <a:picLocks noChangeAspect="1" noChangeArrowheads="1"/>
          </p:cNvPicPr>
          <p:nvPr/>
        </p:nvPicPr>
        <p:blipFill>
          <a:blip r:embed="rId5" cstate="print">
            <a:lum bright="10000"/>
          </a:blip>
          <a:srcRect/>
          <a:stretch>
            <a:fillRect/>
          </a:stretch>
        </p:blipFill>
        <p:spPr bwMode="auto">
          <a:xfrm>
            <a:off x="0" y="1219200"/>
            <a:ext cx="3200400" cy="2855358"/>
          </a:xfrm>
          <a:prstGeom prst="ellipse">
            <a:avLst/>
          </a:prstGeom>
          <a:ln>
            <a:noFill/>
          </a:ln>
          <a:effectLst>
            <a:softEdge rad="112500"/>
          </a:effectLst>
        </p:spPr>
      </p:pic>
      <p:pic>
        <p:nvPicPr>
          <p:cNvPr id="111620" name="Picture 4" descr="http://kkn-rsc.ricethailand.go.th/rice/pest/insect/image_/rice_hispa3.jpg"/>
          <p:cNvPicPr>
            <a:picLocks noChangeAspect="1" noChangeArrowheads="1"/>
          </p:cNvPicPr>
          <p:nvPr/>
        </p:nvPicPr>
        <p:blipFill>
          <a:blip r:embed="rId6" cstate="print"/>
          <a:srcRect/>
          <a:stretch>
            <a:fillRect/>
          </a:stretch>
        </p:blipFill>
        <p:spPr bwMode="auto">
          <a:xfrm rot="5400000">
            <a:off x="5519737" y="2443162"/>
            <a:ext cx="4848225" cy="2400301"/>
          </a:xfrm>
          <a:prstGeom prst="rect">
            <a:avLst/>
          </a:prstGeom>
          <a:ln>
            <a:noFill/>
          </a:ln>
          <a:effectLst>
            <a:softEdge rad="112500"/>
          </a:effectLst>
        </p:spPr>
      </p:pic>
      <p:pic>
        <p:nvPicPr>
          <p:cNvPr id="111624" name="Picture 8" descr="Image"/>
          <p:cNvPicPr>
            <a:picLocks noChangeAspect="1" noChangeArrowheads="1"/>
          </p:cNvPicPr>
          <p:nvPr/>
        </p:nvPicPr>
        <p:blipFill>
          <a:blip r:embed="rId7" cstate="print"/>
          <a:srcRect/>
          <a:stretch>
            <a:fillRect/>
          </a:stretch>
        </p:blipFill>
        <p:spPr bwMode="auto">
          <a:xfrm>
            <a:off x="-1" y="3621023"/>
            <a:ext cx="4800601" cy="3236978"/>
          </a:xfrm>
          <a:prstGeom prst="rect">
            <a:avLst/>
          </a:prstGeom>
          <a:ln>
            <a:noFill/>
          </a:ln>
          <a:effectLst>
            <a:softEdge rad="112500"/>
          </a:effectLst>
        </p:spPr>
      </p:pic>
      <p:sp>
        <p:nvSpPr>
          <p:cNvPr id="9" name="TextBox 8"/>
          <p:cNvSpPr txBox="1"/>
          <p:nvPr/>
        </p:nvSpPr>
        <p:spPr>
          <a:xfrm>
            <a:off x="5029200" y="6488668"/>
            <a:ext cx="3733799" cy="369332"/>
          </a:xfrm>
          <a:prstGeom prst="rect">
            <a:avLst/>
          </a:prstGeom>
          <a:noFill/>
        </p:spPr>
        <p:txBody>
          <a:bodyPr wrap="square" rtlCol="0">
            <a:spAutoFit/>
          </a:bodyPr>
          <a:lstStyle/>
          <a:p>
            <a:r>
              <a:rPr lang="fr-FR" dirty="0" smtClean="0"/>
              <a:t>Nursery more susceptible to damage</a:t>
            </a:r>
            <a:endParaRPr lang="fr-FR" dirty="0"/>
          </a:p>
        </p:txBody>
      </p:sp>
      <p:sp>
        <p:nvSpPr>
          <p:cNvPr id="10" name="Slide Number Placeholder 9"/>
          <p:cNvSpPr>
            <a:spLocks noGrp="1"/>
          </p:cNvSpPr>
          <p:nvPr>
            <p:ph type="sldNum" sz="quarter" idx="12"/>
          </p:nvPr>
        </p:nvSpPr>
        <p:spPr/>
        <p:txBody>
          <a:bodyPr/>
          <a:lstStyle/>
          <a:p>
            <a:fld id="{52993DFC-4491-4ABE-9129-CBD476F40E16}" type="slidenum">
              <a:rPr lang="en-US" smtClean="0"/>
              <a:pPr/>
              <a:t>15</a:t>
            </a:fld>
            <a:endParaRPr lang="en-US"/>
          </a:p>
        </p:txBody>
      </p:sp>
      <p:sp>
        <p:nvSpPr>
          <p:cNvPr id="11" name="Footer Placeholder 10"/>
          <p:cNvSpPr>
            <a:spLocks noGrp="1"/>
          </p:cNvSpPr>
          <p:nvPr>
            <p:ph type="ftr" sz="quarter" idx="11"/>
          </p:nvPr>
        </p:nvSpPr>
        <p:spPr/>
        <p:txBody>
          <a:bodyPr/>
          <a:lstStyle/>
          <a:p>
            <a:r>
              <a:rPr lang="en-US" smtClean="0"/>
              <a:t>Dr M Asam Riaz, Assistant Professor, Entomology, College of Agri, UOS</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2" y="2667001"/>
            <a:ext cx="6420155" cy="584775"/>
          </a:xfrm>
          <a:prstGeom prst="rect">
            <a:avLst/>
          </a:prstGeom>
          <a:noFill/>
        </p:spPr>
        <p:txBody>
          <a:bodyPr wrap="none" rtlCol="0">
            <a:spAutoFit/>
          </a:bodyPr>
          <a:lstStyle/>
          <a:p>
            <a:r>
              <a:rPr lang="en-US" sz="3200" u="sng" dirty="0" smtClean="0"/>
              <a:t>Minor/Occasional Insect Pests </a:t>
            </a:r>
            <a:r>
              <a:rPr lang="en-US" sz="3200" dirty="0" smtClean="0"/>
              <a:t>of Rice</a:t>
            </a:r>
          </a:p>
        </p:txBody>
      </p:sp>
      <p:sp>
        <p:nvSpPr>
          <p:cNvPr id="3" name="Slide Number Placeholder 2"/>
          <p:cNvSpPr>
            <a:spLocks noGrp="1"/>
          </p:cNvSpPr>
          <p:nvPr>
            <p:ph type="sldNum" sz="quarter" idx="12"/>
          </p:nvPr>
        </p:nvSpPr>
        <p:spPr/>
        <p:txBody>
          <a:bodyPr/>
          <a:lstStyle/>
          <a:p>
            <a:fld id="{52993DFC-4491-4ABE-9129-CBD476F40E16}" type="slidenum">
              <a:rPr lang="en-US" smtClean="0"/>
              <a:pPr/>
              <a:t>16</a:t>
            </a:fld>
            <a:endParaRPr lang="en-US"/>
          </a:p>
        </p:txBody>
      </p:sp>
      <p:sp>
        <p:nvSpPr>
          <p:cNvPr id="4" name="Footer Placeholder 3"/>
          <p:cNvSpPr>
            <a:spLocks noGrp="1"/>
          </p:cNvSpPr>
          <p:nvPr>
            <p:ph type="ftr" sz="quarter" idx="11"/>
          </p:nvPr>
        </p:nvSpPr>
        <p:spPr/>
        <p:txBody>
          <a:bodyPr/>
          <a:lstStyle/>
          <a:p>
            <a:r>
              <a:rPr lang="en-US" smtClean="0"/>
              <a:t>Dr M Asam Riaz, Assistant Professor, Entomology, College of Agri, UOS</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2" name="Picture 8" descr="http://www.rkmp.co.in/sites/default/files/eis_states/Symptoms%20of%20attack%20of%20%20Green%20leafhopper.JPG"/>
          <p:cNvPicPr>
            <a:picLocks noChangeAspect="1" noChangeArrowheads="1"/>
          </p:cNvPicPr>
          <p:nvPr/>
        </p:nvPicPr>
        <p:blipFill>
          <a:blip r:embed="rId3" cstate="print"/>
          <a:srcRect/>
          <a:stretch>
            <a:fillRect/>
          </a:stretch>
        </p:blipFill>
        <p:spPr bwMode="auto">
          <a:xfrm>
            <a:off x="2514600" y="3657600"/>
            <a:ext cx="4267200" cy="3200400"/>
          </a:xfrm>
          <a:prstGeom prst="rect">
            <a:avLst/>
          </a:prstGeom>
          <a:ln>
            <a:noFill/>
          </a:ln>
          <a:effectLst>
            <a:softEdge rad="112500"/>
          </a:effectLst>
        </p:spPr>
      </p:pic>
      <p:sp>
        <p:nvSpPr>
          <p:cNvPr id="3" name="TextBox 2"/>
          <p:cNvSpPr txBox="1"/>
          <p:nvPr/>
        </p:nvSpPr>
        <p:spPr>
          <a:xfrm>
            <a:off x="76200" y="609601"/>
            <a:ext cx="8247066" cy="92333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Rice		White leaf-hopper (</a:t>
            </a:r>
            <a:r>
              <a:rPr lang="en-US" i="1" dirty="0" err="1" smtClean="0"/>
              <a:t>Cofana</a:t>
            </a:r>
            <a:r>
              <a:rPr lang="en-US" i="1" dirty="0" smtClean="0"/>
              <a:t> spectra</a:t>
            </a:r>
            <a:r>
              <a:rPr lang="en-US" dirty="0" smtClean="0"/>
              <a:t>: </a:t>
            </a:r>
            <a:r>
              <a:rPr lang="en-US" dirty="0" err="1" smtClean="0"/>
              <a:t>Cicadellidae</a:t>
            </a:r>
            <a:r>
              <a:rPr lang="en-US" dirty="0" smtClean="0"/>
              <a:t>)</a:t>
            </a:r>
          </a:p>
          <a:p>
            <a:r>
              <a:rPr lang="en-US" dirty="0" smtClean="0"/>
              <a:t>			Green leaf-hopper (</a:t>
            </a:r>
            <a:r>
              <a:rPr lang="en-US" i="1" dirty="0" err="1" smtClean="0"/>
              <a:t>Nephotettix</a:t>
            </a:r>
            <a:r>
              <a:rPr lang="en-US" i="1" dirty="0" smtClean="0"/>
              <a:t> </a:t>
            </a:r>
            <a:r>
              <a:rPr lang="en-US" i="1" dirty="0" err="1" smtClean="0"/>
              <a:t>nigropictus</a:t>
            </a:r>
            <a:r>
              <a:rPr lang="en-US" dirty="0" smtClean="0"/>
              <a:t>: </a:t>
            </a:r>
            <a:r>
              <a:rPr lang="en-US" dirty="0" err="1" smtClean="0"/>
              <a:t>Cicadellidae</a:t>
            </a:r>
            <a:r>
              <a:rPr lang="en-US" dirty="0" smtClean="0"/>
              <a:t>)</a:t>
            </a:r>
          </a:p>
          <a:p>
            <a:r>
              <a:rPr lang="en-US" dirty="0" smtClean="0"/>
              <a:t>			Brown plant-hopper (</a:t>
            </a:r>
            <a:r>
              <a:rPr lang="en-US" i="1" dirty="0" err="1" smtClean="0"/>
              <a:t>Nilaparvata</a:t>
            </a:r>
            <a:r>
              <a:rPr lang="en-US" i="1" dirty="0" smtClean="0"/>
              <a:t> </a:t>
            </a:r>
            <a:r>
              <a:rPr lang="en-US" i="1" dirty="0" err="1" smtClean="0"/>
              <a:t>lugens</a:t>
            </a:r>
            <a:r>
              <a:rPr lang="en-US" dirty="0" smtClean="0"/>
              <a:t>: </a:t>
            </a:r>
            <a:r>
              <a:rPr lang="en-US" dirty="0" err="1" smtClean="0"/>
              <a:t>Delphacidae</a:t>
            </a:r>
            <a:r>
              <a:rPr lang="en-US" dirty="0" smtClean="0"/>
              <a:t>)</a:t>
            </a:r>
            <a:endParaRPr lang="en-US" dirty="0"/>
          </a:p>
        </p:txBody>
      </p:sp>
      <p:grpSp>
        <p:nvGrpSpPr>
          <p:cNvPr id="2" name="Group 8"/>
          <p:cNvGrpSpPr/>
          <p:nvPr/>
        </p:nvGrpSpPr>
        <p:grpSpPr>
          <a:xfrm>
            <a:off x="5638800" y="1600200"/>
            <a:ext cx="3505200" cy="4000500"/>
            <a:chOff x="5638800" y="2362200"/>
            <a:chExt cx="3505200" cy="4000500"/>
          </a:xfrm>
        </p:grpSpPr>
        <p:pic>
          <p:nvPicPr>
            <p:cNvPr id="47110" name="Picture 6" descr="http://ricehoppers.net/wp-content/uploads/2009/03/bph-gp1.gif"/>
            <p:cNvPicPr>
              <a:picLocks noChangeAspect="1" noChangeArrowheads="1"/>
            </p:cNvPicPr>
            <p:nvPr/>
          </p:nvPicPr>
          <p:blipFill>
            <a:blip r:embed="rId4" cstate="print"/>
            <a:srcRect/>
            <a:stretch>
              <a:fillRect/>
            </a:stretch>
          </p:blipFill>
          <p:spPr bwMode="auto">
            <a:xfrm>
              <a:off x="5695293" y="2362200"/>
              <a:ext cx="3448707" cy="4000500"/>
            </a:xfrm>
            <a:prstGeom prst="rect">
              <a:avLst/>
            </a:prstGeom>
            <a:ln>
              <a:noFill/>
            </a:ln>
            <a:effectLst>
              <a:softEdge rad="112500"/>
            </a:effectLst>
          </p:spPr>
        </p:pic>
        <p:pic>
          <p:nvPicPr>
            <p:cNvPr id="47106" name="Picture 2" descr="http://farm2.static.flickr.com/1128/1461076588_42778b9ff2.jpg"/>
            <p:cNvPicPr>
              <a:picLocks noChangeAspect="1" noChangeArrowheads="1"/>
            </p:cNvPicPr>
            <p:nvPr/>
          </p:nvPicPr>
          <p:blipFill>
            <a:blip r:embed="rId5" cstate="print"/>
            <a:srcRect/>
            <a:stretch>
              <a:fillRect/>
            </a:stretch>
          </p:blipFill>
          <p:spPr bwMode="auto">
            <a:xfrm>
              <a:off x="5638800" y="4951626"/>
              <a:ext cx="914400" cy="1372973"/>
            </a:xfrm>
            <a:prstGeom prst="rect">
              <a:avLst/>
            </a:prstGeom>
            <a:ln>
              <a:noFill/>
            </a:ln>
            <a:effectLst>
              <a:outerShdw blurRad="292100" dist="139700" dir="2700000" algn="tl" rotWithShape="0">
                <a:srgbClr val="333333">
                  <a:alpha val="65000"/>
                </a:srgbClr>
              </a:outerShdw>
            </a:effectLst>
          </p:spPr>
        </p:pic>
        <p:pic>
          <p:nvPicPr>
            <p:cNvPr id="47108" name="Picture 4" descr="http://www.forestryimages.org/images/768x512/5190055.jpg"/>
            <p:cNvPicPr>
              <a:picLocks noChangeAspect="1" noChangeArrowheads="1"/>
            </p:cNvPicPr>
            <p:nvPr/>
          </p:nvPicPr>
          <p:blipFill>
            <a:blip r:embed="rId6" cstate="print"/>
            <a:srcRect/>
            <a:stretch>
              <a:fillRect/>
            </a:stretch>
          </p:blipFill>
          <p:spPr bwMode="auto">
            <a:xfrm>
              <a:off x="5715000" y="2438400"/>
              <a:ext cx="838200" cy="1325058"/>
            </a:xfrm>
            <a:prstGeom prst="rect">
              <a:avLst/>
            </a:prstGeom>
            <a:ln>
              <a:noFill/>
            </a:ln>
            <a:effectLst>
              <a:outerShdw blurRad="292100" dist="139700" dir="2700000" algn="tl" rotWithShape="0">
                <a:srgbClr val="333333">
                  <a:alpha val="65000"/>
                </a:srgbClr>
              </a:outerShdw>
            </a:effectLst>
          </p:spPr>
        </p:pic>
      </p:grpSp>
      <p:pic>
        <p:nvPicPr>
          <p:cNvPr id="47113" name="Picture 9"/>
          <p:cNvPicPr>
            <a:picLocks noChangeAspect="1" noChangeArrowheads="1"/>
          </p:cNvPicPr>
          <p:nvPr/>
        </p:nvPicPr>
        <p:blipFill>
          <a:blip r:embed="rId7" cstate="print"/>
          <a:srcRect/>
          <a:stretch>
            <a:fillRect/>
          </a:stretch>
        </p:blipFill>
        <p:spPr bwMode="auto">
          <a:xfrm>
            <a:off x="0" y="1543050"/>
            <a:ext cx="2819400" cy="4394484"/>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fld id="{52993DFC-4491-4ABE-9129-CBD476F40E16}" type="slidenum">
              <a:rPr lang="en-US" smtClean="0"/>
              <a:pPr/>
              <a:t>17</a:t>
            </a:fld>
            <a:endParaRPr lang="en-US"/>
          </a:p>
        </p:txBody>
      </p:sp>
      <p:sp>
        <p:nvSpPr>
          <p:cNvPr id="10" name="Footer Placeholder 9"/>
          <p:cNvSpPr>
            <a:spLocks noGrp="1"/>
          </p:cNvSpPr>
          <p:nvPr>
            <p:ph type="ftr" sz="quarter" idx="11"/>
          </p:nvPr>
        </p:nvSpPr>
        <p:spPr/>
        <p:txBody>
          <a:bodyPr/>
          <a:lstStyle/>
          <a:p>
            <a:r>
              <a:rPr lang="en-US" smtClean="0"/>
              <a:t>Dr M Asam Riaz, Assistant Professor, Entomology, College of Agri, UOS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1" y="609600"/>
            <a:ext cx="404065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White stem borer (</a:t>
            </a:r>
            <a:r>
              <a:rPr lang="en-US" i="1" dirty="0" err="1" smtClean="0"/>
              <a:t>Scirpophaga</a:t>
            </a:r>
            <a:r>
              <a:rPr lang="en-US" i="1" dirty="0" smtClean="0"/>
              <a:t> </a:t>
            </a:r>
            <a:r>
              <a:rPr lang="en-US" i="1" dirty="0" err="1" smtClean="0"/>
              <a:t>innotata</a:t>
            </a:r>
            <a:r>
              <a:rPr lang="en-US" dirty="0" smtClean="0"/>
              <a:t>)</a:t>
            </a:r>
            <a:endParaRPr lang="en-US" dirty="0"/>
          </a:p>
        </p:txBody>
      </p:sp>
      <p:pic>
        <p:nvPicPr>
          <p:cNvPr id="52232" name="Picture 8" descr="http://diperta.jabarprov.go.id/assets/root/pupa-penggerek.jpg"/>
          <p:cNvPicPr>
            <a:picLocks noChangeAspect="1" noChangeArrowheads="1"/>
          </p:cNvPicPr>
          <p:nvPr/>
        </p:nvPicPr>
        <p:blipFill>
          <a:blip r:embed="rId3" cstate="print"/>
          <a:srcRect/>
          <a:stretch>
            <a:fillRect/>
          </a:stretch>
        </p:blipFill>
        <p:spPr bwMode="auto">
          <a:xfrm flipH="1">
            <a:off x="3352800" y="1066800"/>
            <a:ext cx="1625598" cy="1219200"/>
          </a:xfrm>
          <a:prstGeom prst="rect">
            <a:avLst/>
          </a:prstGeom>
          <a:ln>
            <a:noFill/>
          </a:ln>
          <a:effectLst>
            <a:softEdge rad="127000"/>
          </a:effectLst>
        </p:spPr>
      </p:pic>
      <p:sp>
        <p:nvSpPr>
          <p:cNvPr id="8" name="Rectangle 7"/>
          <p:cNvSpPr/>
          <p:nvPr/>
        </p:nvSpPr>
        <p:spPr>
          <a:xfrm>
            <a:off x="228600" y="1143000"/>
            <a:ext cx="3657600" cy="3416320"/>
          </a:xfrm>
          <a:prstGeom prst="rect">
            <a:avLst/>
          </a:prstGeom>
        </p:spPr>
        <p:txBody>
          <a:bodyPr wrap="square">
            <a:spAutoFit/>
          </a:bodyPr>
          <a:lstStyle/>
          <a:p>
            <a:pPr indent="344488">
              <a:buFont typeface="Wingdings" pitchFamily="2" charset="2"/>
              <a:buChar char="Ø"/>
            </a:pPr>
            <a:r>
              <a:rPr lang="fr-FR" b="1" dirty="0" err="1" smtClean="0"/>
              <a:t>Adult</a:t>
            </a:r>
            <a:r>
              <a:rPr lang="fr-FR" dirty="0" smtClean="0"/>
              <a:t>: </a:t>
            </a:r>
            <a:r>
              <a:rPr lang="fr-FR" dirty="0" err="1" smtClean="0"/>
              <a:t>Selender</a:t>
            </a:r>
            <a:r>
              <a:rPr lang="fr-FR" dirty="0" smtClean="0"/>
              <a:t> </a:t>
            </a:r>
            <a:r>
              <a:rPr lang="fr-FR" dirty="0" err="1" smtClean="0"/>
              <a:t>whitish</a:t>
            </a:r>
            <a:r>
              <a:rPr lang="fr-FR" dirty="0" smtClean="0"/>
              <a:t> </a:t>
            </a:r>
            <a:r>
              <a:rPr lang="fr-FR" dirty="0" err="1" smtClean="0"/>
              <a:t>adult</a:t>
            </a:r>
            <a:r>
              <a:rPr lang="fr-FR" dirty="0" smtClean="0"/>
              <a:t> </a:t>
            </a:r>
            <a:r>
              <a:rPr lang="fr-FR" dirty="0" err="1" smtClean="0"/>
              <a:t>with</a:t>
            </a:r>
            <a:r>
              <a:rPr lang="fr-FR" dirty="0" smtClean="0"/>
              <a:t> black spot on </a:t>
            </a:r>
            <a:r>
              <a:rPr lang="fr-FR" dirty="0" err="1" smtClean="0"/>
              <a:t>each</a:t>
            </a:r>
            <a:r>
              <a:rPr lang="fr-FR" dirty="0" smtClean="0"/>
              <a:t> fore </a:t>
            </a:r>
            <a:r>
              <a:rPr lang="fr-FR" dirty="0" err="1" smtClean="0"/>
              <a:t>wing</a:t>
            </a:r>
            <a:r>
              <a:rPr lang="fr-FR" dirty="0" smtClean="0"/>
              <a:t>. </a:t>
            </a:r>
            <a:r>
              <a:rPr lang="fr-FR" dirty="0" err="1" smtClean="0"/>
              <a:t>Female</a:t>
            </a:r>
            <a:r>
              <a:rPr lang="fr-FR" dirty="0" smtClean="0"/>
              <a:t> </a:t>
            </a:r>
            <a:r>
              <a:rPr lang="fr-FR" dirty="0" err="1" smtClean="0"/>
              <a:t>with</a:t>
            </a:r>
            <a:r>
              <a:rPr lang="fr-FR" dirty="0" smtClean="0"/>
              <a:t> orange anal </a:t>
            </a:r>
            <a:r>
              <a:rPr lang="fr-FR" dirty="0" err="1" smtClean="0"/>
              <a:t>tuft</a:t>
            </a:r>
            <a:r>
              <a:rPr lang="fr-FR" dirty="0" smtClean="0"/>
              <a:t>. </a:t>
            </a:r>
          </a:p>
          <a:p>
            <a:pPr indent="344488">
              <a:buFont typeface="Wingdings" pitchFamily="2" charset="2"/>
              <a:buChar char="Ø"/>
            </a:pPr>
            <a:endParaRPr lang="fr-FR" dirty="0" smtClean="0"/>
          </a:p>
          <a:p>
            <a:pPr indent="344488">
              <a:buFont typeface="Wingdings" pitchFamily="2" charset="2"/>
              <a:buChar char="Ø"/>
            </a:pPr>
            <a:endParaRPr lang="fr-FR" dirty="0" smtClean="0"/>
          </a:p>
          <a:p>
            <a:pPr indent="344488">
              <a:buFont typeface="Wingdings" pitchFamily="2" charset="2"/>
              <a:buChar char="Ø"/>
            </a:pPr>
            <a:r>
              <a:rPr lang="fr-FR" b="1" dirty="0" err="1" smtClean="0"/>
              <a:t>Larvae</a:t>
            </a:r>
            <a:r>
              <a:rPr lang="fr-FR" b="1" dirty="0" smtClean="0"/>
              <a:t>; </a:t>
            </a:r>
            <a:r>
              <a:rPr lang="fr-FR" dirty="0" smtClean="0"/>
              <a:t>Pale or </a:t>
            </a:r>
            <a:r>
              <a:rPr lang="fr-FR" dirty="0" err="1" smtClean="0"/>
              <a:t>yellowish</a:t>
            </a:r>
            <a:r>
              <a:rPr lang="fr-FR" dirty="0" smtClean="0"/>
              <a:t> white</a:t>
            </a:r>
          </a:p>
          <a:p>
            <a:pPr indent="344488">
              <a:buFont typeface="Wingdings" pitchFamily="2" charset="2"/>
              <a:buChar char="Ø"/>
            </a:pPr>
            <a:endParaRPr lang="fr-FR" dirty="0" smtClean="0"/>
          </a:p>
          <a:p>
            <a:pPr indent="344488">
              <a:buFont typeface="Wingdings" pitchFamily="2" charset="2"/>
              <a:buChar char="Ø"/>
            </a:pPr>
            <a:endParaRPr lang="fr-FR" dirty="0" smtClean="0"/>
          </a:p>
          <a:p>
            <a:pPr indent="344488"/>
            <a:r>
              <a:rPr lang="fr-FR" dirty="0" smtClean="0"/>
              <a:t> </a:t>
            </a:r>
          </a:p>
          <a:p>
            <a:pPr indent="344488">
              <a:buFont typeface="Wingdings" pitchFamily="2" charset="2"/>
              <a:buChar char="Ø"/>
            </a:pPr>
            <a:r>
              <a:rPr lang="fr-FR" dirty="0" smtClean="0"/>
              <a:t>5-7 </a:t>
            </a:r>
            <a:r>
              <a:rPr lang="fr-FR" dirty="0" err="1" smtClean="0"/>
              <a:t>generations</a:t>
            </a:r>
            <a:r>
              <a:rPr lang="fr-FR" dirty="0" smtClean="0"/>
              <a:t> per y. </a:t>
            </a:r>
          </a:p>
          <a:p>
            <a:pPr indent="344488">
              <a:buFont typeface="Wingdings" pitchFamily="2" charset="2"/>
              <a:buChar char="Ø"/>
            </a:pPr>
            <a:endParaRPr lang="fr-FR" dirty="0" smtClean="0"/>
          </a:p>
          <a:p>
            <a:pPr indent="344488">
              <a:buFont typeface="Wingdings" pitchFamily="2" charset="2"/>
              <a:buChar char="Ø"/>
            </a:pPr>
            <a:endParaRPr lang="fr-FR" dirty="0" smtClean="0"/>
          </a:p>
        </p:txBody>
      </p:sp>
      <p:sp>
        <p:nvSpPr>
          <p:cNvPr id="9" name="Rectangle 8"/>
          <p:cNvSpPr/>
          <p:nvPr/>
        </p:nvSpPr>
        <p:spPr>
          <a:xfrm>
            <a:off x="4876800" y="1143000"/>
            <a:ext cx="3124200" cy="3139321"/>
          </a:xfrm>
          <a:prstGeom prst="rect">
            <a:avLst/>
          </a:prstGeom>
        </p:spPr>
        <p:txBody>
          <a:bodyPr wrap="square">
            <a:spAutoFit/>
          </a:bodyPr>
          <a:lstStyle/>
          <a:p>
            <a:pPr indent="403225">
              <a:buFont typeface="Wingdings" pitchFamily="2" charset="2"/>
              <a:buChar char="Ø"/>
            </a:pPr>
            <a:r>
              <a:rPr lang="fr-FR" dirty="0" err="1" smtClean="0"/>
              <a:t>Yellowish</a:t>
            </a:r>
            <a:r>
              <a:rPr lang="fr-FR" dirty="0" smtClean="0"/>
              <a:t> </a:t>
            </a:r>
            <a:r>
              <a:rPr lang="fr-FR" dirty="0" err="1" smtClean="0"/>
              <a:t>straw</a:t>
            </a:r>
            <a:r>
              <a:rPr lang="fr-FR" dirty="0" smtClean="0"/>
              <a:t> </a:t>
            </a:r>
            <a:r>
              <a:rPr lang="fr-FR" dirty="0" err="1" smtClean="0"/>
              <a:t>color</a:t>
            </a:r>
            <a:r>
              <a:rPr lang="fr-FR" dirty="0" smtClean="0"/>
              <a:t> </a:t>
            </a:r>
            <a:r>
              <a:rPr lang="fr-FR" dirty="0" err="1" smtClean="0"/>
              <a:t>adults</a:t>
            </a:r>
            <a:r>
              <a:rPr lang="fr-FR" dirty="0" smtClean="0"/>
              <a:t> </a:t>
            </a:r>
            <a:r>
              <a:rPr lang="fr-FR" dirty="0" err="1" smtClean="0"/>
              <a:t>with</a:t>
            </a:r>
            <a:r>
              <a:rPr lang="fr-FR" dirty="0" smtClean="0"/>
              <a:t> black spots on </a:t>
            </a:r>
            <a:r>
              <a:rPr lang="fr-FR" dirty="0" err="1" smtClean="0"/>
              <a:t>forewings</a:t>
            </a:r>
            <a:r>
              <a:rPr lang="fr-FR" dirty="0" smtClean="0"/>
              <a:t>. </a:t>
            </a:r>
          </a:p>
          <a:p>
            <a:pPr indent="403225">
              <a:buFont typeface="Wingdings" pitchFamily="2" charset="2"/>
              <a:buChar char="Ø"/>
            </a:pPr>
            <a:endParaRPr lang="fr-FR" dirty="0" smtClean="0"/>
          </a:p>
          <a:p>
            <a:pPr indent="403225">
              <a:buFont typeface="Wingdings" pitchFamily="2" charset="2"/>
              <a:buChar char="Ø"/>
            </a:pPr>
            <a:endParaRPr lang="fr-FR" dirty="0" smtClean="0"/>
          </a:p>
          <a:p>
            <a:pPr indent="403225">
              <a:buFont typeface="Wingdings" pitchFamily="2" charset="2"/>
              <a:buChar char="Ø"/>
            </a:pPr>
            <a:r>
              <a:rPr lang="fr-FR" dirty="0" err="1" smtClean="0"/>
              <a:t>Larvae</a:t>
            </a:r>
            <a:r>
              <a:rPr lang="fr-FR" dirty="0" smtClean="0"/>
              <a:t>; Pale </a:t>
            </a:r>
            <a:r>
              <a:rPr lang="fr-FR" dirty="0" err="1" smtClean="0"/>
              <a:t>yellow</a:t>
            </a:r>
            <a:r>
              <a:rPr lang="fr-FR" dirty="0" smtClean="0"/>
              <a:t> or </a:t>
            </a:r>
            <a:r>
              <a:rPr lang="fr-FR" dirty="0" err="1" smtClean="0"/>
              <a:t>yellowish</a:t>
            </a:r>
            <a:r>
              <a:rPr lang="fr-FR" dirty="0" smtClean="0"/>
              <a:t> white </a:t>
            </a:r>
            <a:r>
              <a:rPr lang="fr-FR" dirty="0" err="1" smtClean="0"/>
              <a:t>with</a:t>
            </a:r>
            <a:r>
              <a:rPr lang="fr-FR" dirty="0" smtClean="0"/>
              <a:t> </a:t>
            </a:r>
            <a:r>
              <a:rPr lang="fr-FR" dirty="0" err="1" smtClean="0"/>
              <a:t>head</a:t>
            </a:r>
            <a:r>
              <a:rPr lang="fr-FR" dirty="0" smtClean="0"/>
              <a:t>-capsule orange-</a:t>
            </a:r>
            <a:r>
              <a:rPr lang="fr-FR" dirty="0" err="1" smtClean="0"/>
              <a:t>yellow</a:t>
            </a:r>
            <a:r>
              <a:rPr lang="fr-FR" dirty="0" smtClean="0"/>
              <a:t> in </a:t>
            </a:r>
            <a:r>
              <a:rPr lang="fr-FR" dirty="0" err="1" smtClean="0"/>
              <a:t>color</a:t>
            </a:r>
            <a:r>
              <a:rPr lang="fr-FR" dirty="0" smtClean="0"/>
              <a:t>. </a:t>
            </a:r>
            <a:r>
              <a:rPr lang="fr-FR" dirty="0" err="1" smtClean="0"/>
              <a:t>Eggs</a:t>
            </a:r>
            <a:r>
              <a:rPr lang="fr-FR" dirty="0" smtClean="0"/>
              <a:t> laid in clusters of 100s.</a:t>
            </a:r>
          </a:p>
          <a:p>
            <a:pPr indent="403225">
              <a:buFont typeface="Wingdings" pitchFamily="2" charset="2"/>
              <a:buChar char="Ø"/>
            </a:pPr>
            <a:r>
              <a:rPr lang="fr-FR" dirty="0" smtClean="0"/>
              <a:t> 4-5 </a:t>
            </a:r>
            <a:r>
              <a:rPr lang="fr-FR" dirty="0" err="1" smtClean="0"/>
              <a:t>generations</a:t>
            </a:r>
            <a:r>
              <a:rPr lang="fr-FR" dirty="0" smtClean="0"/>
              <a:t> per y. </a:t>
            </a:r>
          </a:p>
          <a:p>
            <a:endParaRPr lang="fr-FR" dirty="0" smtClean="0"/>
          </a:p>
        </p:txBody>
      </p:sp>
      <p:sp>
        <p:nvSpPr>
          <p:cNvPr id="10" name="TextBox 9"/>
          <p:cNvSpPr txBox="1"/>
          <p:nvPr/>
        </p:nvSpPr>
        <p:spPr>
          <a:xfrm>
            <a:off x="0" y="0"/>
            <a:ext cx="2954655"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Rice		</a:t>
            </a:r>
            <a:endParaRPr lang="en-US" dirty="0"/>
          </a:p>
        </p:txBody>
      </p:sp>
      <p:sp>
        <p:nvSpPr>
          <p:cNvPr id="11" name="TextBox 10"/>
          <p:cNvSpPr txBox="1"/>
          <p:nvPr/>
        </p:nvSpPr>
        <p:spPr>
          <a:xfrm>
            <a:off x="4724400" y="609600"/>
            <a:ext cx="4192430"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Yellow stem borer (</a:t>
            </a:r>
            <a:r>
              <a:rPr lang="en-US" i="1" dirty="0" err="1" smtClean="0"/>
              <a:t>Scirpophaga</a:t>
            </a:r>
            <a:r>
              <a:rPr lang="en-US" i="1" dirty="0" smtClean="0"/>
              <a:t> </a:t>
            </a:r>
            <a:r>
              <a:rPr lang="en-US" i="1" dirty="0" err="1" smtClean="0"/>
              <a:t>incertulus</a:t>
            </a:r>
            <a:r>
              <a:rPr lang="en-US" dirty="0" smtClean="0"/>
              <a:t>)</a:t>
            </a:r>
            <a:endParaRPr lang="en-US" dirty="0"/>
          </a:p>
        </p:txBody>
      </p:sp>
      <p:pic>
        <p:nvPicPr>
          <p:cNvPr id="12" name="Picture 2" descr="http://www.rkmp.co.in/sites/default/files/DSC_0581.jpg"/>
          <p:cNvPicPr>
            <a:picLocks noChangeAspect="1" noChangeArrowheads="1"/>
          </p:cNvPicPr>
          <p:nvPr/>
        </p:nvPicPr>
        <p:blipFill>
          <a:blip r:embed="rId4" cstate="print"/>
          <a:srcRect/>
          <a:stretch>
            <a:fillRect/>
          </a:stretch>
        </p:blipFill>
        <p:spPr bwMode="auto">
          <a:xfrm>
            <a:off x="8077200" y="990600"/>
            <a:ext cx="1066800" cy="1339107"/>
          </a:xfrm>
          <a:prstGeom prst="rect">
            <a:avLst/>
          </a:prstGeom>
          <a:ln>
            <a:noFill/>
          </a:ln>
          <a:effectLst>
            <a:softEdge rad="112500"/>
          </a:effectLst>
        </p:spPr>
      </p:pic>
      <p:sp>
        <p:nvSpPr>
          <p:cNvPr id="13" name="Rectangle 12"/>
          <p:cNvSpPr/>
          <p:nvPr/>
        </p:nvSpPr>
        <p:spPr>
          <a:xfrm>
            <a:off x="2057400" y="4343400"/>
            <a:ext cx="6248400" cy="1477328"/>
          </a:xfrm>
          <a:prstGeom prst="rect">
            <a:avLst/>
          </a:prstGeom>
        </p:spPr>
        <p:txBody>
          <a:bodyPr wrap="square">
            <a:spAutoFit/>
          </a:bodyPr>
          <a:lstStyle/>
          <a:p>
            <a:pPr indent="344488">
              <a:buFont typeface="Wingdings" pitchFamily="2" charset="2"/>
              <a:buChar char="Ø"/>
            </a:pPr>
            <a:r>
              <a:rPr lang="fr-FR" b="1" dirty="0" smtClean="0"/>
              <a:t>Life Cycle: </a:t>
            </a:r>
            <a:r>
              <a:rPr lang="fr-FR" dirty="0" smtClean="0"/>
              <a:t>active </a:t>
            </a:r>
            <a:r>
              <a:rPr lang="fr-FR" dirty="0" err="1" smtClean="0"/>
              <a:t>from</a:t>
            </a:r>
            <a:r>
              <a:rPr lang="fr-FR" dirty="0" smtClean="0"/>
              <a:t>  April to </a:t>
            </a:r>
            <a:r>
              <a:rPr lang="fr-FR" dirty="0" err="1" smtClean="0"/>
              <a:t>October</a:t>
            </a:r>
            <a:endParaRPr lang="fr-FR" dirty="0" smtClean="0"/>
          </a:p>
          <a:p>
            <a:pPr indent="344488">
              <a:buFont typeface="Wingdings" pitchFamily="2" charset="2"/>
              <a:buChar char="Ø"/>
            </a:pPr>
            <a:r>
              <a:rPr lang="fr-FR" b="1" dirty="0" err="1" smtClean="0"/>
              <a:t>Female</a:t>
            </a:r>
            <a:r>
              <a:rPr lang="fr-FR" dirty="0" smtClean="0"/>
              <a:t> 50 </a:t>
            </a:r>
            <a:r>
              <a:rPr lang="fr-FR" dirty="0" err="1" smtClean="0"/>
              <a:t>eggs</a:t>
            </a:r>
            <a:r>
              <a:rPr lang="fr-FR" dirty="0" smtClean="0"/>
              <a:t> in clusters on the </a:t>
            </a:r>
            <a:r>
              <a:rPr lang="fr-FR" dirty="0" err="1" smtClean="0"/>
              <a:t>underside</a:t>
            </a:r>
            <a:r>
              <a:rPr lang="fr-FR" dirty="0" smtClean="0"/>
              <a:t> of </a:t>
            </a:r>
            <a:r>
              <a:rPr lang="fr-FR" dirty="0" err="1" smtClean="0"/>
              <a:t>leaves</a:t>
            </a:r>
            <a:r>
              <a:rPr lang="fr-FR" dirty="0" smtClean="0"/>
              <a:t>.</a:t>
            </a:r>
          </a:p>
          <a:p>
            <a:pPr indent="344488">
              <a:buFont typeface="Wingdings" pitchFamily="2" charset="2"/>
              <a:buChar char="Ø"/>
            </a:pPr>
            <a:r>
              <a:rPr lang="fr-FR" b="1" dirty="0" err="1" smtClean="0"/>
              <a:t>Hatching</a:t>
            </a:r>
            <a:r>
              <a:rPr lang="fr-FR" dirty="0" smtClean="0"/>
              <a:t>; 1 </a:t>
            </a:r>
            <a:r>
              <a:rPr lang="fr-FR" dirty="0" err="1" smtClean="0"/>
              <a:t>week</a:t>
            </a:r>
            <a:endParaRPr lang="fr-FR" dirty="0" smtClean="0"/>
          </a:p>
          <a:p>
            <a:pPr indent="344488">
              <a:buFont typeface="Wingdings" pitchFamily="2" charset="2"/>
              <a:buChar char="Ø"/>
            </a:pPr>
            <a:r>
              <a:rPr lang="fr-FR" b="1" dirty="0" err="1" smtClean="0"/>
              <a:t>Larvae</a:t>
            </a:r>
            <a:r>
              <a:rPr lang="fr-FR" b="1" dirty="0" smtClean="0"/>
              <a:t>: </a:t>
            </a:r>
            <a:r>
              <a:rPr lang="fr-FR" dirty="0" smtClean="0"/>
              <a:t>4 </a:t>
            </a:r>
            <a:r>
              <a:rPr lang="fr-FR" dirty="0" err="1" smtClean="0"/>
              <a:t>weeks</a:t>
            </a:r>
            <a:r>
              <a:rPr lang="fr-FR" dirty="0" smtClean="0"/>
              <a:t>: </a:t>
            </a:r>
            <a:r>
              <a:rPr lang="fr-FR" dirty="0" err="1" smtClean="0"/>
              <a:t>hibernate</a:t>
            </a:r>
            <a:r>
              <a:rPr lang="fr-FR" dirty="0" smtClean="0"/>
              <a:t> as </a:t>
            </a:r>
            <a:r>
              <a:rPr lang="fr-FR" dirty="0" err="1" smtClean="0"/>
              <a:t>larvae</a:t>
            </a:r>
            <a:r>
              <a:rPr lang="fr-FR" dirty="0" smtClean="0"/>
              <a:t> in </a:t>
            </a:r>
            <a:r>
              <a:rPr lang="fr-FR" dirty="0" err="1" smtClean="0"/>
              <a:t>stubbles</a:t>
            </a:r>
            <a:endParaRPr lang="fr-FR" dirty="0" smtClean="0"/>
          </a:p>
          <a:p>
            <a:pPr indent="344488">
              <a:buFont typeface="Wingdings" pitchFamily="2" charset="2"/>
              <a:buChar char="Ø"/>
            </a:pPr>
            <a:r>
              <a:rPr lang="fr-FR" b="1" dirty="0" err="1" smtClean="0"/>
              <a:t>Pupae</a:t>
            </a:r>
            <a:r>
              <a:rPr lang="fr-FR" b="1" dirty="0" smtClean="0"/>
              <a:t>: </a:t>
            </a:r>
            <a:r>
              <a:rPr lang="fr-FR" dirty="0" smtClean="0"/>
              <a:t>2 </a:t>
            </a:r>
            <a:r>
              <a:rPr lang="fr-FR" dirty="0" err="1" smtClean="0"/>
              <a:t>weeks,pupate</a:t>
            </a:r>
            <a:r>
              <a:rPr lang="fr-FR" dirty="0" smtClean="0"/>
              <a:t> </a:t>
            </a:r>
            <a:r>
              <a:rPr lang="fr-FR" dirty="0" err="1" smtClean="0"/>
              <a:t>inside</a:t>
            </a:r>
            <a:r>
              <a:rPr lang="fr-FR" dirty="0" smtClean="0"/>
              <a:t> </a:t>
            </a:r>
            <a:r>
              <a:rPr lang="fr-FR" dirty="0" err="1" smtClean="0"/>
              <a:t>attacked</a:t>
            </a:r>
            <a:r>
              <a:rPr lang="fr-FR" dirty="0" smtClean="0"/>
              <a:t> plants</a:t>
            </a:r>
          </a:p>
        </p:txBody>
      </p:sp>
      <p:sp>
        <p:nvSpPr>
          <p:cNvPr id="14" name="Slide Number Placeholder 13"/>
          <p:cNvSpPr>
            <a:spLocks noGrp="1"/>
          </p:cNvSpPr>
          <p:nvPr>
            <p:ph type="sldNum" sz="quarter" idx="12"/>
          </p:nvPr>
        </p:nvSpPr>
        <p:spPr/>
        <p:txBody>
          <a:bodyPr/>
          <a:lstStyle/>
          <a:p>
            <a:fld id="{52993DFC-4491-4ABE-9129-CBD476F40E16}" type="slidenum">
              <a:rPr lang="en-US" smtClean="0"/>
              <a:pPr/>
              <a:t>2</a:t>
            </a:fld>
            <a:endParaRPr lang="en-US"/>
          </a:p>
        </p:txBody>
      </p:sp>
      <p:sp>
        <p:nvSpPr>
          <p:cNvPr id="15" name="Footer Placeholder 14"/>
          <p:cNvSpPr>
            <a:spLocks noGrp="1"/>
          </p:cNvSpPr>
          <p:nvPr>
            <p:ph type="ftr" sz="quarter" idx="11"/>
          </p:nvPr>
        </p:nvSpPr>
        <p:spPr/>
        <p:txBody>
          <a:bodyPr/>
          <a:lstStyle/>
          <a:p>
            <a:r>
              <a:rPr lang="en-US" smtClean="0"/>
              <a:t>Dr M Asam Riaz, Assistant Professor, Entomology, College of Agri, UOS</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1" y="609600"/>
            <a:ext cx="7719357"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Rice		White stem borer (</a:t>
            </a:r>
            <a:r>
              <a:rPr lang="en-US" i="1" dirty="0" err="1" smtClean="0"/>
              <a:t>Scirpophaga</a:t>
            </a:r>
            <a:r>
              <a:rPr lang="en-US" i="1" dirty="0" smtClean="0"/>
              <a:t> </a:t>
            </a:r>
            <a:r>
              <a:rPr lang="en-US" i="1" dirty="0" err="1" smtClean="0"/>
              <a:t>innotata</a:t>
            </a:r>
            <a:r>
              <a:rPr lang="en-US" dirty="0" smtClean="0"/>
              <a:t>: </a:t>
            </a:r>
            <a:r>
              <a:rPr lang="en-US" dirty="0" err="1" smtClean="0"/>
              <a:t>Pyralidae</a:t>
            </a:r>
            <a:r>
              <a:rPr lang="en-US" dirty="0" smtClean="0"/>
              <a:t>)</a:t>
            </a:r>
            <a:endParaRPr lang="en-US" dirty="0"/>
          </a:p>
        </p:txBody>
      </p:sp>
      <p:pic>
        <p:nvPicPr>
          <p:cNvPr id="4" name="Picture 4"/>
          <p:cNvPicPr>
            <a:picLocks noChangeAspect="1" noChangeArrowheads="1"/>
          </p:cNvPicPr>
          <p:nvPr/>
        </p:nvPicPr>
        <p:blipFill>
          <a:blip r:embed="rId3" cstate="print"/>
          <a:srcRect/>
          <a:stretch>
            <a:fillRect/>
          </a:stretch>
        </p:blipFill>
        <p:spPr bwMode="auto">
          <a:xfrm>
            <a:off x="0" y="962978"/>
            <a:ext cx="4419600" cy="3304222"/>
          </a:xfrm>
          <a:prstGeom prst="rect">
            <a:avLst/>
          </a:prstGeom>
          <a:noFill/>
          <a:ln w="9525">
            <a:noFill/>
            <a:miter lim="800000"/>
            <a:headEnd/>
            <a:tailEnd/>
          </a:ln>
          <a:effectLst>
            <a:softEdge rad="317500"/>
          </a:effectLst>
        </p:spPr>
      </p:pic>
      <p:pic>
        <p:nvPicPr>
          <p:cNvPr id="52232" name="Picture 8" descr="http://diperta.jabarprov.go.id/assets/root/pupa-penggerek.jpg"/>
          <p:cNvPicPr>
            <a:picLocks noChangeAspect="1" noChangeArrowheads="1"/>
          </p:cNvPicPr>
          <p:nvPr/>
        </p:nvPicPr>
        <p:blipFill>
          <a:blip r:embed="rId4" cstate="print"/>
          <a:srcRect/>
          <a:stretch>
            <a:fillRect/>
          </a:stretch>
        </p:blipFill>
        <p:spPr bwMode="auto">
          <a:xfrm>
            <a:off x="4038600" y="3809999"/>
            <a:ext cx="4064000" cy="3048001"/>
          </a:xfrm>
          <a:prstGeom prst="rect">
            <a:avLst/>
          </a:prstGeom>
          <a:ln>
            <a:noFill/>
          </a:ln>
          <a:effectLst>
            <a:softEdge rad="127000"/>
          </a:effectLst>
        </p:spPr>
      </p:pic>
      <p:pic>
        <p:nvPicPr>
          <p:cNvPr id="52234" name="Picture 10" descr="http://www.nbaii.res.in/Pestsofcrops/images/Scirpophaga-innotata.jpg"/>
          <p:cNvPicPr>
            <a:picLocks noChangeAspect="1" noChangeArrowheads="1"/>
          </p:cNvPicPr>
          <p:nvPr/>
        </p:nvPicPr>
        <p:blipFill>
          <a:blip r:embed="rId5" cstate="print"/>
          <a:srcRect/>
          <a:stretch>
            <a:fillRect/>
          </a:stretch>
        </p:blipFill>
        <p:spPr bwMode="auto">
          <a:xfrm>
            <a:off x="838200" y="4029075"/>
            <a:ext cx="2901462" cy="2828925"/>
          </a:xfrm>
          <a:prstGeom prst="rect">
            <a:avLst/>
          </a:prstGeom>
          <a:ln>
            <a:noFill/>
          </a:ln>
          <a:effectLst>
            <a:softEdge rad="317500"/>
          </a:effectLst>
        </p:spPr>
      </p:pic>
      <p:pic>
        <p:nvPicPr>
          <p:cNvPr id="52235" name="Picture 11"/>
          <p:cNvPicPr>
            <a:picLocks noChangeAspect="1" noChangeArrowheads="1"/>
          </p:cNvPicPr>
          <p:nvPr/>
        </p:nvPicPr>
        <p:blipFill>
          <a:blip r:embed="rId6" cstate="print"/>
          <a:srcRect/>
          <a:stretch>
            <a:fillRect/>
          </a:stretch>
        </p:blipFill>
        <p:spPr bwMode="auto">
          <a:xfrm>
            <a:off x="4572000" y="1066800"/>
            <a:ext cx="3810000" cy="2847694"/>
          </a:xfrm>
          <a:prstGeom prst="rect">
            <a:avLst/>
          </a:prstGeom>
          <a:ln>
            <a:noFill/>
          </a:ln>
          <a:effectLst>
            <a:softEdge rad="112500"/>
          </a:effectLst>
        </p:spPr>
      </p:pic>
      <p:sp>
        <p:nvSpPr>
          <p:cNvPr id="7" name="TextBox 6"/>
          <p:cNvSpPr txBox="1"/>
          <p:nvPr/>
        </p:nvSpPr>
        <p:spPr>
          <a:xfrm>
            <a:off x="0" y="3886200"/>
            <a:ext cx="1143000" cy="369332"/>
          </a:xfrm>
          <a:prstGeom prst="rect">
            <a:avLst/>
          </a:prstGeom>
          <a:noFill/>
        </p:spPr>
        <p:txBody>
          <a:bodyPr wrap="square" rtlCol="0">
            <a:spAutoFit/>
          </a:bodyPr>
          <a:lstStyle/>
          <a:p>
            <a:r>
              <a:rPr lang="en-US" dirty="0" smtClean="0"/>
              <a:t>50 eggs </a:t>
            </a:r>
            <a:endParaRPr lang="en-US" dirty="0"/>
          </a:p>
        </p:txBody>
      </p:sp>
      <p:sp>
        <p:nvSpPr>
          <p:cNvPr id="8" name="Slide Number Placeholder 7"/>
          <p:cNvSpPr>
            <a:spLocks noGrp="1"/>
          </p:cNvSpPr>
          <p:nvPr>
            <p:ph type="sldNum" sz="quarter" idx="12"/>
          </p:nvPr>
        </p:nvSpPr>
        <p:spPr/>
        <p:txBody>
          <a:bodyPr/>
          <a:lstStyle/>
          <a:p>
            <a:fld id="{52993DFC-4491-4ABE-9129-CBD476F40E16}" type="slidenum">
              <a:rPr lang="en-US" smtClean="0"/>
              <a:pPr/>
              <a:t>3</a:t>
            </a:fld>
            <a:endParaRPr lang="en-US"/>
          </a:p>
        </p:txBody>
      </p:sp>
      <p:sp>
        <p:nvSpPr>
          <p:cNvPr id="9" name="Footer Placeholder 8"/>
          <p:cNvSpPr>
            <a:spLocks noGrp="1"/>
          </p:cNvSpPr>
          <p:nvPr>
            <p:ph type="ftr" sz="quarter" idx="11"/>
          </p:nvPr>
        </p:nvSpPr>
        <p:spPr/>
        <p:txBody>
          <a:bodyPr/>
          <a:lstStyle/>
          <a:p>
            <a:r>
              <a:rPr lang="en-US" smtClean="0"/>
              <a:t>Dr M Asam Riaz, Assistant Professor, Entomology, College of Agri, UOS</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609600"/>
            <a:ext cx="7871129"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Rice		Yellow stem borer (</a:t>
            </a:r>
            <a:r>
              <a:rPr lang="en-US" i="1" dirty="0" err="1" smtClean="0"/>
              <a:t>Scirpophaga</a:t>
            </a:r>
            <a:r>
              <a:rPr lang="en-US" i="1" dirty="0" smtClean="0"/>
              <a:t> </a:t>
            </a:r>
            <a:r>
              <a:rPr lang="en-US" i="1" dirty="0" err="1" smtClean="0"/>
              <a:t>incertulus</a:t>
            </a:r>
            <a:r>
              <a:rPr lang="en-US" dirty="0" smtClean="0"/>
              <a:t>: </a:t>
            </a:r>
            <a:r>
              <a:rPr lang="en-US" dirty="0" err="1" smtClean="0"/>
              <a:t>Pyralidae</a:t>
            </a:r>
            <a:r>
              <a:rPr lang="en-US" dirty="0" smtClean="0"/>
              <a:t>)</a:t>
            </a:r>
            <a:endParaRPr lang="en-US" dirty="0"/>
          </a:p>
        </p:txBody>
      </p:sp>
      <p:pic>
        <p:nvPicPr>
          <p:cNvPr id="4" name="Picture 7"/>
          <p:cNvPicPr>
            <a:picLocks noChangeAspect="1" noChangeArrowheads="1"/>
          </p:cNvPicPr>
          <p:nvPr/>
        </p:nvPicPr>
        <p:blipFill>
          <a:blip r:embed="rId3" cstate="print"/>
          <a:srcRect/>
          <a:stretch>
            <a:fillRect/>
          </a:stretch>
        </p:blipFill>
        <p:spPr bwMode="auto">
          <a:xfrm>
            <a:off x="0" y="990600"/>
            <a:ext cx="4800600" cy="3245567"/>
          </a:xfrm>
          <a:prstGeom prst="rect">
            <a:avLst/>
          </a:prstGeom>
          <a:noFill/>
          <a:ln w="9525">
            <a:noFill/>
            <a:miter lim="800000"/>
            <a:headEnd/>
            <a:tailEnd/>
          </a:ln>
          <a:effectLst>
            <a:softEdge rad="317500"/>
          </a:effectLst>
        </p:spPr>
      </p:pic>
      <p:pic>
        <p:nvPicPr>
          <p:cNvPr id="53250" name="Picture 2" descr="http://www.rkmp.co.in/sites/default/files/DSC_0581.jpg"/>
          <p:cNvPicPr>
            <a:picLocks noChangeAspect="1" noChangeArrowheads="1"/>
          </p:cNvPicPr>
          <p:nvPr/>
        </p:nvPicPr>
        <p:blipFill>
          <a:blip r:embed="rId4" cstate="print"/>
          <a:srcRect/>
          <a:stretch>
            <a:fillRect/>
          </a:stretch>
        </p:blipFill>
        <p:spPr bwMode="auto">
          <a:xfrm>
            <a:off x="3048000" y="3223283"/>
            <a:ext cx="2895600" cy="3634718"/>
          </a:xfrm>
          <a:prstGeom prst="rect">
            <a:avLst/>
          </a:prstGeom>
          <a:ln>
            <a:noFill/>
          </a:ln>
          <a:effectLst>
            <a:softEdge rad="112500"/>
          </a:effectLst>
        </p:spPr>
      </p:pic>
      <p:pic>
        <p:nvPicPr>
          <p:cNvPr id="53254" name="Picture 6" descr="http://www.pinoyrkb.com/main/images/pests/ysbl.jpg"/>
          <p:cNvPicPr>
            <a:picLocks noChangeAspect="1" noChangeArrowheads="1"/>
          </p:cNvPicPr>
          <p:nvPr/>
        </p:nvPicPr>
        <p:blipFill>
          <a:blip r:embed="rId5" cstate="print"/>
          <a:srcRect/>
          <a:stretch>
            <a:fillRect/>
          </a:stretch>
        </p:blipFill>
        <p:spPr bwMode="auto">
          <a:xfrm>
            <a:off x="5410200" y="1600200"/>
            <a:ext cx="3505200" cy="4114800"/>
          </a:xfrm>
          <a:prstGeom prst="rect">
            <a:avLst/>
          </a:prstGeom>
          <a:ln>
            <a:noFill/>
          </a:ln>
          <a:effectLst>
            <a:softEdge rad="112500"/>
          </a:effectLst>
        </p:spPr>
      </p:pic>
      <p:pic>
        <p:nvPicPr>
          <p:cNvPr id="53259" name="Picture 11" descr="http://www.crida.in/naip/comp4/images/yellowstemborer.jpg"/>
          <p:cNvPicPr>
            <a:picLocks noChangeAspect="1" noChangeArrowheads="1"/>
          </p:cNvPicPr>
          <p:nvPr/>
        </p:nvPicPr>
        <p:blipFill>
          <a:blip r:embed="rId6" cstate="print"/>
          <a:srcRect/>
          <a:stretch>
            <a:fillRect/>
          </a:stretch>
        </p:blipFill>
        <p:spPr bwMode="auto">
          <a:xfrm>
            <a:off x="381000" y="3710084"/>
            <a:ext cx="2743200" cy="2913958"/>
          </a:xfrm>
          <a:prstGeom prst="rect">
            <a:avLst/>
          </a:prstGeom>
          <a:ln>
            <a:noFill/>
          </a:ln>
          <a:effectLst>
            <a:softEdge rad="112500"/>
          </a:effectLst>
        </p:spPr>
      </p:pic>
      <p:sp>
        <p:nvSpPr>
          <p:cNvPr id="7" name="Slide Number Placeholder 6"/>
          <p:cNvSpPr>
            <a:spLocks noGrp="1"/>
          </p:cNvSpPr>
          <p:nvPr>
            <p:ph type="sldNum" sz="quarter" idx="12"/>
          </p:nvPr>
        </p:nvSpPr>
        <p:spPr/>
        <p:txBody>
          <a:bodyPr/>
          <a:lstStyle/>
          <a:p>
            <a:fld id="{52993DFC-4491-4ABE-9129-CBD476F40E16}" type="slidenum">
              <a:rPr lang="en-US" smtClean="0"/>
              <a:pPr/>
              <a:t>4</a:t>
            </a:fld>
            <a:endParaRPr lang="en-US"/>
          </a:p>
        </p:txBody>
      </p:sp>
      <p:sp>
        <p:nvSpPr>
          <p:cNvPr id="8" name="Footer Placeholder 7"/>
          <p:cNvSpPr>
            <a:spLocks noGrp="1"/>
          </p:cNvSpPr>
          <p:nvPr>
            <p:ph type="ftr" sz="quarter" idx="11"/>
          </p:nvPr>
        </p:nvSpPr>
        <p:spPr/>
        <p:txBody>
          <a:bodyPr/>
          <a:lstStyle/>
          <a:p>
            <a:r>
              <a:rPr lang="en-US" smtClean="0"/>
              <a:t>Dr M Asam Riaz, Assistant Professor, Entomology, College of Agri, UOS</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1" y="609600"/>
            <a:ext cx="5800114"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Rice		White and yellow stem borer </a:t>
            </a:r>
            <a:endParaRPr lang="en-US" dirty="0"/>
          </a:p>
        </p:txBody>
      </p:sp>
      <p:sp>
        <p:nvSpPr>
          <p:cNvPr id="7" name="Rectangle 6"/>
          <p:cNvSpPr/>
          <p:nvPr/>
        </p:nvSpPr>
        <p:spPr>
          <a:xfrm>
            <a:off x="152400" y="1219200"/>
            <a:ext cx="7239000" cy="2031325"/>
          </a:xfrm>
          <a:prstGeom prst="rect">
            <a:avLst/>
          </a:prstGeom>
        </p:spPr>
        <p:txBody>
          <a:bodyPr wrap="square">
            <a:spAutoFit/>
          </a:bodyPr>
          <a:lstStyle/>
          <a:p>
            <a:pPr marL="342900" indent="-342900"/>
            <a:r>
              <a:rPr lang="fr-FR" b="1" dirty="0" smtClean="0"/>
              <a:t>Damage: </a:t>
            </a:r>
          </a:p>
          <a:p>
            <a:pPr marL="342900" indent="-342900">
              <a:buFont typeface="+mj-lt"/>
              <a:buAutoNum type="arabicPeriod"/>
            </a:pPr>
            <a:r>
              <a:rPr lang="fr-FR" dirty="0" smtClean="0"/>
              <a:t>Basmati </a:t>
            </a:r>
            <a:r>
              <a:rPr lang="fr-FR" dirty="0" err="1" smtClean="0"/>
              <a:t>varieties</a:t>
            </a:r>
            <a:r>
              <a:rPr lang="fr-FR" dirty="0" smtClean="0"/>
              <a:t> </a:t>
            </a:r>
            <a:r>
              <a:rPr lang="fr-FR" dirty="0" err="1" smtClean="0"/>
              <a:t>suffer</a:t>
            </a:r>
            <a:r>
              <a:rPr lang="fr-FR" dirty="0" smtClean="0"/>
              <a:t> </a:t>
            </a:r>
            <a:r>
              <a:rPr lang="fr-FR" dirty="0" err="1" smtClean="0"/>
              <a:t>heavy</a:t>
            </a:r>
            <a:r>
              <a:rPr lang="fr-FR" dirty="0" smtClean="0"/>
              <a:t> damage</a:t>
            </a:r>
          </a:p>
          <a:p>
            <a:pPr marL="342900" indent="-342900">
              <a:buFont typeface="+mj-lt"/>
              <a:buAutoNum type="arabicPeriod"/>
            </a:pPr>
            <a:r>
              <a:rPr lang="fr-FR" dirty="0" err="1" smtClean="0"/>
              <a:t>Could</a:t>
            </a:r>
            <a:r>
              <a:rPr lang="fr-FR" dirty="0" smtClean="0"/>
              <a:t> cause 90% of </a:t>
            </a:r>
            <a:r>
              <a:rPr lang="fr-FR" dirty="0" err="1" smtClean="0"/>
              <a:t>crop</a:t>
            </a:r>
            <a:r>
              <a:rPr lang="fr-FR" dirty="0" smtClean="0"/>
              <a:t> </a:t>
            </a:r>
            <a:r>
              <a:rPr lang="fr-FR" dirty="0" err="1" smtClean="0"/>
              <a:t>loss</a:t>
            </a:r>
            <a:r>
              <a:rPr lang="fr-FR" dirty="0" smtClean="0"/>
              <a:t>. </a:t>
            </a:r>
          </a:p>
          <a:p>
            <a:pPr marL="342900" indent="-342900">
              <a:buFont typeface="+mj-lt"/>
              <a:buAutoNum type="arabicPeriod"/>
            </a:pPr>
            <a:r>
              <a:rPr lang="fr-FR" b="1" dirty="0" smtClean="0"/>
              <a:t>Dead </a:t>
            </a:r>
            <a:r>
              <a:rPr lang="fr-FR" b="1" dirty="0" err="1" smtClean="0"/>
              <a:t>Heart</a:t>
            </a:r>
            <a:r>
              <a:rPr lang="fr-FR" b="1" dirty="0" smtClean="0"/>
              <a:t>: </a:t>
            </a:r>
            <a:r>
              <a:rPr lang="fr-FR" dirty="0" err="1" smtClean="0"/>
              <a:t>Growing</a:t>
            </a:r>
            <a:r>
              <a:rPr lang="fr-FR" dirty="0" smtClean="0"/>
              <a:t> shoots </a:t>
            </a:r>
            <a:r>
              <a:rPr lang="fr-FR" dirty="0" err="1" smtClean="0"/>
              <a:t>dries</a:t>
            </a:r>
            <a:r>
              <a:rPr lang="fr-FR" dirty="0" smtClean="0"/>
              <a:t> up (</a:t>
            </a:r>
            <a:r>
              <a:rPr lang="fr-FR" dirty="0" err="1" smtClean="0"/>
              <a:t>dead-heart</a:t>
            </a:r>
            <a:r>
              <a:rPr lang="fr-FR" dirty="0" smtClean="0"/>
              <a:t>). </a:t>
            </a:r>
          </a:p>
          <a:p>
            <a:pPr marL="342900" indent="-342900">
              <a:buFont typeface="+mj-lt"/>
              <a:buAutoNum type="arabicPeriod"/>
            </a:pPr>
            <a:r>
              <a:rPr lang="fr-FR" b="1" dirty="0" smtClean="0"/>
              <a:t>White </a:t>
            </a:r>
            <a:r>
              <a:rPr lang="fr-FR" b="1" dirty="0" err="1" smtClean="0"/>
              <a:t>ears</a:t>
            </a:r>
            <a:r>
              <a:rPr lang="fr-FR" b="1" dirty="0" smtClean="0"/>
              <a:t> formation: </a:t>
            </a:r>
            <a:r>
              <a:rPr lang="fr-FR" dirty="0" err="1" smtClean="0"/>
              <a:t>Upon</a:t>
            </a:r>
            <a:r>
              <a:rPr lang="fr-FR" dirty="0" smtClean="0"/>
              <a:t> </a:t>
            </a:r>
            <a:r>
              <a:rPr lang="fr-FR" dirty="0" err="1" smtClean="0"/>
              <a:t>attack</a:t>
            </a:r>
            <a:r>
              <a:rPr lang="fr-FR" dirty="0" smtClean="0"/>
              <a:t> </a:t>
            </a:r>
            <a:r>
              <a:rPr lang="fr-FR" dirty="0" err="1" smtClean="0"/>
              <a:t>at</a:t>
            </a:r>
            <a:r>
              <a:rPr lang="fr-FR" dirty="0" smtClean="0"/>
              <a:t> </a:t>
            </a:r>
            <a:r>
              <a:rPr lang="fr-FR" dirty="0" err="1" smtClean="0"/>
              <a:t>flowering</a:t>
            </a:r>
            <a:r>
              <a:rPr lang="fr-FR" dirty="0" smtClean="0"/>
              <a:t> stage, </a:t>
            </a:r>
            <a:r>
              <a:rPr lang="fr-FR" dirty="0" err="1" smtClean="0"/>
              <a:t>whitish</a:t>
            </a:r>
            <a:r>
              <a:rPr lang="fr-FR" dirty="0" smtClean="0"/>
              <a:t> </a:t>
            </a:r>
            <a:r>
              <a:rPr lang="fr-FR" dirty="0" err="1" smtClean="0"/>
              <a:t>ears</a:t>
            </a:r>
            <a:r>
              <a:rPr lang="fr-FR" dirty="0" smtClean="0"/>
              <a:t> stands </a:t>
            </a:r>
            <a:r>
              <a:rPr lang="fr-FR" dirty="0" err="1" smtClean="0"/>
              <a:t>erect</a:t>
            </a:r>
            <a:r>
              <a:rPr lang="fr-FR" dirty="0" smtClean="0"/>
              <a:t> in </a:t>
            </a:r>
            <a:r>
              <a:rPr lang="fr-FR" dirty="0" err="1" smtClean="0"/>
              <a:t>field</a:t>
            </a:r>
            <a:r>
              <a:rPr lang="fr-FR" dirty="0" smtClean="0"/>
              <a:t> </a:t>
            </a:r>
            <a:r>
              <a:rPr lang="fr-FR" dirty="0" err="1" smtClean="0"/>
              <a:t>with</a:t>
            </a:r>
            <a:r>
              <a:rPr lang="fr-FR" dirty="0" smtClean="0"/>
              <a:t> no grain formation </a:t>
            </a:r>
            <a:r>
              <a:rPr lang="fr-FR" dirty="0" err="1" smtClean="0"/>
              <a:t>particularly</a:t>
            </a:r>
            <a:r>
              <a:rPr lang="fr-FR" dirty="0" smtClean="0"/>
              <a:t> in August-</a:t>
            </a:r>
            <a:r>
              <a:rPr lang="fr-FR" dirty="0" err="1" smtClean="0"/>
              <a:t>September</a:t>
            </a:r>
            <a:r>
              <a:rPr lang="fr-FR" dirty="0" smtClean="0"/>
              <a:t>.</a:t>
            </a:r>
            <a:endParaRPr lang="en-US" dirty="0"/>
          </a:p>
        </p:txBody>
      </p:sp>
      <p:pic>
        <p:nvPicPr>
          <p:cNvPr id="5" name="Picture 13" descr="http://www.crida.in/naip/comp4/images/deadheart1.JPG"/>
          <p:cNvPicPr>
            <a:picLocks noChangeAspect="1" noChangeArrowheads="1"/>
          </p:cNvPicPr>
          <p:nvPr/>
        </p:nvPicPr>
        <p:blipFill>
          <a:blip r:embed="rId3" cstate="print"/>
          <a:srcRect/>
          <a:stretch>
            <a:fillRect/>
          </a:stretch>
        </p:blipFill>
        <p:spPr bwMode="auto">
          <a:xfrm>
            <a:off x="0" y="3135867"/>
            <a:ext cx="4267200" cy="3239911"/>
          </a:xfrm>
          <a:prstGeom prst="rect">
            <a:avLst/>
          </a:prstGeom>
          <a:ln>
            <a:noFill/>
          </a:ln>
          <a:effectLst>
            <a:softEdge rad="112500"/>
          </a:effectLst>
        </p:spPr>
      </p:pic>
      <p:sp>
        <p:nvSpPr>
          <p:cNvPr id="6" name="TextBox 5"/>
          <p:cNvSpPr txBox="1"/>
          <p:nvPr/>
        </p:nvSpPr>
        <p:spPr>
          <a:xfrm>
            <a:off x="76200" y="6488668"/>
            <a:ext cx="2514600" cy="369332"/>
          </a:xfrm>
          <a:prstGeom prst="rect">
            <a:avLst/>
          </a:prstGeom>
          <a:noFill/>
        </p:spPr>
        <p:txBody>
          <a:bodyPr wrap="square" rtlCol="0">
            <a:spAutoFit/>
          </a:bodyPr>
          <a:lstStyle/>
          <a:p>
            <a:r>
              <a:rPr lang="fr-FR" b="1" dirty="0" err="1" smtClean="0"/>
              <a:t>Dead-hearts</a:t>
            </a:r>
            <a:r>
              <a:rPr lang="fr-FR" b="1" dirty="0" smtClean="0"/>
              <a:t> formation</a:t>
            </a:r>
            <a:endParaRPr lang="fr-FR" b="1" dirty="0"/>
          </a:p>
        </p:txBody>
      </p:sp>
      <p:pic>
        <p:nvPicPr>
          <p:cNvPr id="8" name="Picture 9" descr="http://www.lsuagcenter.com/NR/rdonlyres/09641E2B-74D7-4238-9638-E249FB30A891/83225/mrb18_w400.JPG"/>
          <p:cNvPicPr>
            <a:picLocks noChangeAspect="1" noChangeArrowheads="1"/>
          </p:cNvPicPr>
          <p:nvPr/>
        </p:nvPicPr>
        <p:blipFill>
          <a:blip r:embed="rId4" cstate="print"/>
          <a:srcRect/>
          <a:stretch>
            <a:fillRect/>
          </a:stretch>
        </p:blipFill>
        <p:spPr bwMode="auto">
          <a:xfrm>
            <a:off x="7391400" y="3200400"/>
            <a:ext cx="1905000" cy="2857500"/>
          </a:xfrm>
          <a:prstGeom prst="rect">
            <a:avLst/>
          </a:prstGeom>
          <a:ln>
            <a:noFill/>
          </a:ln>
          <a:effectLst>
            <a:softEdge rad="112500"/>
          </a:effectLst>
        </p:spPr>
      </p:pic>
      <p:pic>
        <p:nvPicPr>
          <p:cNvPr id="10" name="Picture 4" descr="http://www.knowledgebank.irri.org/RiceDoctor/images/stories/Seed_and_Grain_Symptoms/image181.jpg"/>
          <p:cNvPicPr>
            <a:picLocks noChangeAspect="1" noChangeArrowheads="1"/>
          </p:cNvPicPr>
          <p:nvPr/>
        </p:nvPicPr>
        <p:blipFill>
          <a:blip r:embed="rId5" cstate="print"/>
          <a:srcRect/>
          <a:stretch>
            <a:fillRect/>
          </a:stretch>
        </p:blipFill>
        <p:spPr bwMode="auto">
          <a:xfrm>
            <a:off x="10058400" y="3048000"/>
            <a:ext cx="3124200" cy="2320835"/>
          </a:xfrm>
          <a:prstGeom prst="rect">
            <a:avLst/>
          </a:prstGeom>
          <a:ln>
            <a:noFill/>
          </a:ln>
          <a:effectLst>
            <a:softEdge rad="112500"/>
          </a:effectLst>
        </p:spPr>
      </p:pic>
      <p:pic>
        <p:nvPicPr>
          <p:cNvPr id="11" name="Picture 4" descr="http://www.crida.in/naip/comp4/images/whiteears1.jpg"/>
          <p:cNvPicPr>
            <a:picLocks noChangeAspect="1" noChangeArrowheads="1"/>
          </p:cNvPicPr>
          <p:nvPr/>
        </p:nvPicPr>
        <p:blipFill>
          <a:blip r:embed="rId6" cstate="print"/>
          <a:srcRect/>
          <a:stretch>
            <a:fillRect/>
          </a:stretch>
        </p:blipFill>
        <p:spPr bwMode="auto">
          <a:xfrm>
            <a:off x="4419600" y="3200400"/>
            <a:ext cx="3479800" cy="2990850"/>
          </a:xfrm>
          <a:prstGeom prst="rect">
            <a:avLst/>
          </a:prstGeom>
          <a:ln>
            <a:noFill/>
          </a:ln>
          <a:effectLst>
            <a:softEdge rad="112500"/>
          </a:effectLst>
        </p:spPr>
      </p:pic>
      <p:sp>
        <p:nvSpPr>
          <p:cNvPr id="12" name="TextBox 11"/>
          <p:cNvSpPr txBox="1"/>
          <p:nvPr/>
        </p:nvSpPr>
        <p:spPr>
          <a:xfrm>
            <a:off x="6629400" y="6211669"/>
            <a:ext cx="2514600" cy="646331"/>
          </a:xfrm>
          <a:prstGeom prst="rect">
            <a:avLst/>
          </a:prstGeom>
          <a:noFill/>
        </p:spPr>
        <p:txBody>
          <a:bodyPr wrap="square" rtlCol="0">
            <a:spAutoFit/>
          </a:bodyPr>
          <a:lstStyle/>
          <a:p>
            <a:r>
              <a:rPr lang="fr-FR" b="1" dirty="0" err="1" smtClean="0"/>
              <a:t>Milky</a:t>
            </a:r>
            <a:r>
              <a:rPr lang="fr-FR" b="1" dirty="0" smtClean="0"/>
              <a:t> or White-</a:t>
            </a:r>
            <a:r>
              <a:rPr lang="fr-FR" b="1" dirty="0" err="1" smtClean="0"/>
              <a:t>ears</a:t>
            </a:r>
            <a:r>
              <a:rPr lang="fr-FR" b="1" dirty="0" smtClean="0"/>
              <a:t> formation</a:t>
            </a:r>
            <a:endParaRPr lang="fr-FR" b="1" dirty="0"/>
          </a:p>
        </p:txBody>
      </p:sp>
      <p:sp>
        <p:nvSpPr>
          <p:cNvPr id="13" name="Slide Number Placeholder 12"/>
          <p:cNvSpPr>
            <a:spLocks noGrp="1"/>
          </p:cNvSpPr>
          <p:nvPr>
            <p:ph type="sldNum" sz="quarter" idx="12"/>
          </p:nvPr>
        </p:nvSpPr>
        <p:spPr/>
        <p:txBody>
          <a:bodyPr/>
          <a:lstStyle/>
          <a:p>
            <a:fld id="{52993DFC-4491-4ABE-9129-CBD476F40E16}" type="slidenum">
              <a:rPr lang="en-US" smtClean="0"/>
              <a:pPr/>
              <a:t>5</a:t>
            </a:fld>
            <a:endParaRPr lang="en-US"/>
          </a:p>
        </p:txBody>
      </p:sp>
      <p:sp>
        <p:nvSpPr>
          <p:cNvPr id="14" name="Footer Placeholder 13"/>
          <p:cNvSpPr>
            <a:spLocks noGrp="1"/>
          </p:cNvSpPr>
          <p:nvPr>
            <p:ph type="ftr" sz="quarter" idx="11"/>
          </p:nvPr>
        </p:nvSpPr>
        <p:spPr/>
        <p:txBody>
          <a:bodyPr/>
          <a:lstStyle/>
          <a:p>
            <a:r>
              <a:rPr lang="en-US" smtClean="0"/>
              <a:t>Dr M Asam Riaz, Assistant Professor, Entomology, College of Agri, UOS</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609600"/>
            <a:ext cx="5336525"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Rice		Damage of Stem Borers</a:t>
            </a:r>
            <a:endParaRPr lang="en-US" dirty="0"/>
          </a:p>
        </p:txBody>
      </p:sp>
      <p:sp>
        <p:nvSpPr>
          <p:cNvPr id="9" name="Rectangle 8"/>
          <p:cNvSpPr/>
          <p:nvPr/>
        </p:nvSpPr>
        <p:spPr>
          <a:xfrm>
            <a:off x="0" y="1219200"/>
            <a:ext cx="8915400" cy="3693319"/>
          </a:xfrm>
          <a:prstGeom prst="rect">
            <a:avLst/>
          </a:prstGeom>
        </p:spPr>
        <p:txBody>
          <a:bodyPr wrap="square">
            <a:spAutoFit/>
          </a:bodyPr>
          <a:lstStyle/>
          <a:p>
            <a:pPr marL="342900" indent="-342900"/>
            <a:r>
              <a:rPr lang="fr-FR" b="1" dirty="0" smtClean="0"/>
              <a:t>Control: </a:t>
            </a:r>
          </a:p>
          <a:p>
            <a:pPr marL="342900" indent="-342900">
              <a:buFont typeface="+mj-lt"/>
              <a:buAutoNum type="arabicPeriod"/>
            </a:pPr>
            <a:r>
              <a:rPr lang="fr-FR" dirty="0" smtClean="0"/>
              <a:t>Cultural Control: Nursery </a:t>
            </a:r>
            <a:r>
              <a:rPr lang="fr-FR" dirty="0" err="1" smtClean="0"/>
              <a:t>after</a:t>
            </a:r>
            <a:r>
              <a:rPr lang="fr-FR" dirty="0" smtClean="0"/>
              <a:t> 20th May, </a:t>
            </a:r>
            <a:r>
              <a:rPr lang="fr-FR" dirty="0" err="1" smtClean="0"/>
              <a:t>Transplaning</a:t>
            </a:r>
            <a:r>
              <a:rPr lang="fr-FR" dirty="0" smtClean="0"/>
              <a:t> </a:t>
            </a:r>
            <a:r>
              <a:rPr lang="fr-FR" dirty="0" err="1" smtClean="0"/>
              <a:t>essentially</a:t>
            </a:r>
            <a:r>
              <a:rPr lang="fr-FR" dirty="0" smtClean="0"/>
              <a:t> in August </a:t>
            </a:r>
          </a:p>
          <a:p>
            <a:pPr marL="342900" indent="-342900">
              <a:buFont typeface="+mj-lt"/>
              <a:buAutoNum type="arabicPeriod"/>
            </a:pPr>
            <a:r>
              <a:rPr lang="fr-FR" dirty="0" smtClean="0"/>
              <a:t>clean-</a:t>
            </a:r>
            <a:r>
              <a:rPr lang="fr-FR" dirty="0" err="1" smtClean="0"/>
              <a:t>cultivation</a:t>
            </a:r>
            <a:r>
              <a:rPr lang="fr-FR" dirty="0" smtClean="0"/>
              <a:t>, </a:t>
            </a:r>
          </a:p>
          <a:p>
            <a:pPr marL="342900" indent="-342900">
              <a:buFont typeface="+mj-lt"/>
              <a:buAutoNum type="arabicPeriod"/>
            </a:pPr>
            <a:r>
              <a:rPr lang="fr-FR" dirty="0" err="1" smtClean="0"/>
              <a:t>stubbles</a:t>
            </a:r>
            <a:r>
              <a:rPr lang="fr-FR" dirty="0" smtClean="0"/>
              <a:t> </a:t>
            </a:r>
            <a:r>
              <a:rPr lang="fr-FR" dirty="0" err="1" smtClean="0"/>
              <a:t>removal</a:t>
            </a:r>
            <a:r>
              <a:rPr lang="fr-FR" dirty="0" smtClean="0"/>
              <a:t>, </a:t>
            </a:r>
          </a:p>
          <a:p>
            <a:pPr marL="342900" indent="-342900">
              <a:buFont typeface="+mj-lt"/>
              <a:buAutoNum type="arabicPeriod"/>
            </a:pPr>
            <a:r>
              <a:rPr lang="fr-FR" dirty="0" err="1" smtClean="0"/>
              <a:t>picking</a:t>
            </a:r>
            <a:r>
              <a:rPr lang="fr-FR" dirty="0" smtClean="0"/>
              <a:t> and </a:t>
            </a:r>
            <a:r>
              <a:rPr lang="fr-FR" dirty="0" err="1" smtClean="0"/>
              <a:t>destroying</a:t>
            </a:r>
            <a:r>
              <a:rPr lang="fr-FR" dirty="0" smtClean="0"/>
              <a:t> </a:t>
            </a:r>
            <a:r>
              <a:rPr lang="fr-FR" dirty="0" err="1" smtClean="0"/>
              <a:t>egg</a:t>
            </a:r>
            <a:r>
              <a:rPr lang="fr-FR" dirty="0" smtClean="0"/>
              <a:t>-masses and </a:t>
            </a:r>
            <a:r>
              <a:rPr lang="fr-FR" dirty="0" err="1" smtClean="0"/>
              <a:t>dead-hearts</a:t>
            </a:r>
            <a:endParaRPr lang="fr-FR" dirty="0" smtClean="0"/>
          </a:p>
          <a:p>
            <a:pPr marL="342900" indent="-342900">
              <a:buFont typeface="+mj-lt"/>
              <a:buAutoNum type="arabicPeriod"/>
            </a:pPr>
            <a:r>
              <a:rPr lang="fr-FR" dirty="0" err="1" smtClean="0"/>
              <a:t>Trapping</a:t>
            </a:r>
            <a:r>
              <a:rPr lang="fr-FR" dirty="0" smtClean="0"/>
              <a:t> the </a:t>
            </a:r>
            <a:r>
              <a:rPr lang="fr-FR" dirty="0" err="1" smtClean="0"/>
              <a:t>moth</a:t>
            </a:r>
            <a:r>
              <a:rPr lang="fr-FR" dirty="0" smtClean="0"/>
              <a:t> by light </a:t>
            </a:r>
            <a:r>
              <a:rPr lang="fr-FR" dirty="0" err="1" smtClean="0"/>
              <a:t>traps</a:t>
            </a:r>
            <a:endParaRPr lang="fr-FR" dirty="0" smtClean="0"/>
          </a:p>
          <a:p>
            <a:pPr marL="342900" indent="-342900">
              <a:buFont typeface="+mj-lt"/>
              <a:buAutoNum type="arabicPeriod"/>
            </a:pPr>
            <a:r>
              <a:rPr lang="fr-FR" dirty="0" err="1" smtClean="0"/>
              <a:t>Trichogramma</a:t>
            </a:r>
            <a:endParaRPr lang="fr-FR" dirty="0" smtClean="0"/>
          </a:p>
          <a:p>
            <a:pPr marL="342900" indent="-342900">
              <a:buFont typeface="+mj-lt"/>
              <a:buAutoNum type="arabicPeriod"/>
            </a:pPr>
            <a:r>
              <a:rPr lang="fr-FR" dirty="0" err="1" smtClean="0"/>
              <a:t>Chemical</a:t>
            </a:r>
            <a:r>
              <a:rPr lang="fr-FR" dirty="0" smtClean="0"/>
              <a:t> control</a:t>
            </a:r>
          </a:p>
          <a:p>
            <a:pPr marL="800100" lvl="1" indent="-342900">
              <a:buFont typeface="+mj-lt"/>
              <a:buAutoNum type="arabicPeriod"/>
            </a:pPr>
            <a:r>
              <a:rPr lang="fr-FR" dirty="0" err="1" smtClean="0"/>
              <a:t>Chlorantraniliprole</a:t>
            </a:r>
            <a:r>
              <a:rPr lang="fr-FR" dirty="0" smtClean="0"/>
              <a:t> 0.2% + thiamethoxam 0.4% 4 Kg/A  (</a:t>
            </a:r>
            <a:r>
              <a:rPr lang="fr-FR" dirty="0" err="1" smtClean="0"/>
              <a:t>Virtako</a:t>
            </a:r>
            <a:r>
              <a:rPr lang="fr-FR" dirty="0" smtClean="0"/>
              <a:t> 0.6 G) </a:t>
            </a:r>
            <a:r>
              <a:rPr lang="fr-FR" dirty="0" err="1" smtClean="0"/>
              <a:t>Syngenta</a:t>
            </a:r>
            <a:endParaRPr lang="fr-FR" dirty="0" smtClean="0"/>
          </a:p>
          <a:p>
            <a:pPr marL="800100" lvl="1" indent="-342900">
              <a:buFont typeface="+mj-lt"/>
              <a:buAutoNum type="arabicPeriod"/>
            </a:pPr>
            <a:r>
              <a:rPr lang="fr-FR" b="1" dirty="0" err="1" smtClean="0">
                <a:solidFill>
                  <a:srgbClr val="FF0000"/>
                </a:solidFill>
              </a:rPr>
              <a:t>Fipronil</a:t>
            </a:r>
            <a:r>
              <a:rPr lang="fr-FR" b="1" dirty="0" smtClean="0">
                <a:solidFill>
                  <a:srgbClr val="FF0000"/>
                </a:solidFill>
              </a:rPr>
              <a:t> 30 -60 </a:t>
            </a:r>
            <a:r>
              <a:rPr lang="fr-FR" b="1" dirty="0" err="1" smtClean="0">
                <a:solidFill>
                  <a:srgbClr val="FF0000"/>
                </a:solidFill>
              </a:rPr>
              <a:t>gm</a:t>
            </a:r>
            <a:r>
              <a:rPr lang="fr-FR" b="1" dirty="0" smtClean="0">
                <a:solidFill>
                  <a:srgbClr val="FF0000"/>
                </a:solidFill>
              </a:rPr>
              <a:t>/A (</a:t>
            </a:r>
            <a:r>
              <a:rPr lang="fr-FR" b="1" dirty="0" err="1" smtClean="0">
                <a:solidFill>
                  <a:srgbClr val="FF0000"/>
                </a:solidFill>
              </a:rPr>
              <a:t>Regent</a:t>
            </a:r>
            <a:r>
              <a:rPr lang="fr-FR" b="1" dirty="0" smtClean="0">
                <a:solidFill>
                  <a:srgbClr val="FF0000"/>
                </a:solidFill>
              </a:rPr>
              <a:t> 80 WG) Bayer </a:t>
            </a:r>
            <a:r>
              <a:rPr lang="fr-FR" b="1" dirty="0" err="1" smtClean="0">
                <a:solidFill>
                  <a:srgbClr val="FF0000"/>
                </a:solidFill>
              </a:rPr>
              <a:t>CropScience</a:t>
            </a:r>
            <a:endParaRPr lang="fr-FR" b="1" dirty="0" smtClean="0">
              <a:solidFill>
                <a:srgbClr val="FF0000"/>
              </a:solidFill>
            </a:endParaRPr>
          </a:p>
          <a:p>
            <a:pPr marL="800100" lvl="1" indent="-342900">
              <a:buFont typeface="+mj-lt"/>
              <a:buAutoNum type="arabicPeriod"/>
            </a:pPr>
            <a:r>
              <a:rPr lang="fr-FR" dirty="0" err="1" smtClean="0"/>
              <a:t>Chlorantraniprole</a:t>
            </a:r>
            <a:r>
              <a:rPr lang="fr-FR" dirty="0" smtClean="0"/>
              <a:t> 4 Kg/A (</a:t>
            </a:r>
            <a:r>
              <a:rPr lang="fr-FR" dirty="0" err="1" smtClean="0"/>
              <a:t>Ferterra</a:t>
            </a:r>
            <a:r>
              <a:rPr lang="fr-FR" dirty="0" smtClean="0"/>
              <a:t> 0.4 G) FMC</a:t>
            </a:r>
          </a:p>
          <a:p>
            <a:pPr marL="800100" lvl="1" indent="-342900">
              <a:buFont typeface="+mj-lt"/>
              <a:buAutoNum type="arabicPeriod"/>
            </a:pPr>
            <a:r>
              <a:rPr lang="fr-FR" b="1" dirty="0" err="1" smtClean="0">
                <a:solidFill>
                  <a:srgbClr val="FF0000"/>
                </a:solidFill>
              </a:rPr>
              <a:t>Cartap</a:t>
            </a:r>
            <a:r>
              <a:rPr lang="fr-FR" b="1" dirty="0" smtClean="0">
                <a:solidFill>
                  <a:srgbClr val="FF0000"/>
                </a:solidFill>
              </a:rPr>
              <a:t> </a:t>
            </a:r>
            <a:r>
              <a:rPr lang="fr-FR" b="1" dirty="0" err="1" smtClean="0">
                <a:solidFill>
                  <a:srgbClr val="FF0000"/>
                </a:solidFill>
              </a:rPr>
              <a:t>hydrochloride</a:t>
            </a:r>
            <a:r>
              <a:rPr lang="fr-FR" b="1" dirty="0" smtClean="0">
                <a:solidFill>
                  <a:srgbClr val="FF0000"/>
                </a:solidFill>
              </a:rPr>
              <a:t> 9Kg/A (Padan 4G) FMC</a:t>
            </a:r>
          </a:p>
          <a:p>
            <a:pPr marL="800100" lvl="1" indent="-342900">
              <a:buFont typeface="+mj-lt"/>
              <a:buAutoNum type="arabicPeriod"/>
            </a:pPr>
            <a:r>
              <a:rPr lang="fr-FR" dirty="0" err="1" smtClean="0"/>
              <a:t>Carbofuran</a:t>
            </a:r>
            <a:r>
              <a:rPr lang="fr-FR" dirty="0" smtClean="0"/>
              <a:t> 10 Kg/A (</a:t>
            </a:r>
            <a:r>
              <a:rPr lang="fr-FR" dirty="0" err="1" smtClean="0"/>
              <a:t>Furadan</a:t>
            </a:r>
            <a:r>
              <a:rPr lang="fr-FR" dirty="0" smtClean="0"/>
              <a:t> 3G) FMC</a:t>
            </a:r>
          </a:p>
        </p:txBody>
      </p:sp>
      <p:sp>
        <p:nvSpPr>
          <p:cNvPr id="4" name="Slide Number Placeholder 3"/>
          <p:cNvSpPr>
            <a:spLocks noGrp="1"/>
          </p:cNvSpPr>
          <p:nvPr>
            <p:ph type="sldNum" sz="quarter" idx="12"/>
          </p:nvPr>
        </p:nvSpPr>
        <p:spPr/>
        <p:txBody>
          <a:bodyPr/>
          <a:lstStyle/>
          <a:p>
            <a:fld id="{52993DFC-4491-4ABE-9129-CBD476F40E16}"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Dr M Asam Riaz, Assistant Professor, Entomology, College of Agri, UOS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609600"/>
            <a:ext cx="7446269"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Rice		Leaf-folder (</a:t>
            </a:r>
            <a:r>
              <a:rPr lang="en-US" i="1" dirty="0" err="1" smtClean="0"/>
              <a:t>Cnaphalocrocis</a:t>
            </a:r>
            <a:r>
              <a:rPr lang="en-US" i="1" dirty="0" smtClean="0"/>
              <a:t> </a:t>
            </a:r>
            <a:r>
              <a:rPr lang="en-US" i="1" dirty="0" err="1" smtClean="0"/>
              <a:t>medinalis</a:t>
            </a:r>
            <a:r>
              <a:rPr lang="en-US" dirty="0" smtClean="0"/>
              <a:t>: </a:t>
            </a:r>
            <a:r>
              <a:rPr lang="en-US" dirty="0" err="1" smtClean="0"/>
              <a:t>Pyralidae</a:t>
            </a:r>
            <a:r>
              <a:rPr lang="en-US" dirty="0" smtClean="0"/>
              <a:t>)</a:t>
            </a:r>
            <a:endParaRPr lang="en-US" dirty="0"/>
          </a:p>
        </p:txBody>
      </p:sp>
      <p:sp>
        <p:nvSpPr>
          <p:cNvPr id="5" name="Rectangle 4"/>
          <p:cNvSpPr/>
          <p:nvPr/>
        </p:nvSpPr>
        <p:spPr>
          <a:xfrm>
            <a:off x="228600" y="1295400"/>
            <a:ext cx="6781800" cy="4801314"/>
          </a:xfrm>
          <a:prstGeom prst="rect">
            <a:avLst/>
          </a:prstGeom>
        </p:spPr>
        <p:txBody>
          <a:bodyPr wrap="square">
            <a:spAutoFit/>
          </a:bodyPr>
          <a:lstStyle/>
          <a:p>
            <a:r>
              <a:rPr lang="fr-FR" b="1" dirty="0" smtClean="0"/>
              <a:t>Active: July to </a:t>
            </a:r>
            <a:r>
              <a:rPr lang="fr-FR" b="1" dirty="0" err="1" smtClean="0"/>
              <a:t>October</a:t>
            </a:r>
            <a:endParaRPr lang="fr-FR" b="1" dirty="0" smtClean="0"/>
          </a:p>
          <a:p>
            <a:pPr indent="344488">
              <a:buFont typeface="Wingdings" pitchFamily="2" charset="2"/>
              <a:buChar char="Ø"/>
            </a:pPr>
            <a:r>
              <a:rPr lang="fr-FR" b="1" dirty="0" err="1" smtClean="0"/>
              <a:t>Adult</a:t>
            </a:r>
            <a:r>
              <a:rPr lang="fr-FR" b="1" dirty="0" smtClean="0"/>
              <a:t>: </a:t>
            </a:r>
            <a:r>
              <a:rPr lang="fr-FR" dirty="0" smtClean="0"/>
              <a:t>Golden or </a:t>
            </a:r>
            <a:r>
              <a:rPr lang="fr-FR" dirty="0" err="1" smtClean="0"/>
              <a:t>yellowish</a:t>
            </a:r>
            <a:r>
              <a:rPr lang="fr-FR" dirty="0" smtClean="0"/>
              <a:t> </a:t>
            </a:r>
            <a:r>
              <a:rPr lang="fr-FR" dirty="0" err="1" smtClean="0"/>
              <a:t>brown</a:t>
            </a:r>
            <a:r>
              <a:rPr lang="fr-FR" dirty="0" smtClean="0"/>
              <a:t> in </a:t>
            </a:r>
            <a:r>
              <a:rPr lang="fr-FR" dirty="0" err="1" smtClean="0"/>
              <a:t>color</a:t>
            </a:r>
            <a:r>
              <a:rPr lang="fr-FR" dirty="0" smtClean="0"/>
              <a:t>, </a:t>
            </a:r>
            <a:r>
              <a:rPr lang="fr-FR" dirty="0" err="1" smtClean="0"/>
              <a:t>wings</a:t>
            </a:r>
            <a:r>
              <a:rPr lang="fr-FR" dirty="0" smtClean="0"/>
              <a:t> have 2-3 </a:t>
            </a:r>
            <a:r>
              <a:rPr lang="fr-FR" dirty="0" err="1" smtClean="0"/>
              <a:t>wavy</a:t>
            </a:r>
            <a:r>
              <a:rPr lang="fr-FR" dirty="0" smtClean="0"/>
              <a:t> </a:t>
            </a:r>
            <a:r>
              <a:rPr lang="fr-FR" dirty="0" err="1" smtClean="0"/>
              <a:t>lines</a:t>
            </a:r>
            <a:r>
              <a:rPr lang="fr-FR" dirty="0" smtClean="0"/>
              <a:t> </a:t>
            </a:r>
          </a:p>
          <a:p>
            <a:pPr indent="344488">
              <a:buFont typeface="Wingdings" pitchFamily="2" charset="2"/>
              <a:buChar char="Ø"/>
            </a:pPr>
            <a:r>
              <a:rPr lang="fr-FR" b="1" dirty="0" err="1" smtClean="0"/>
              <a:t>larva</a:t>
            </a:r>
            <a:r>
              <a:rPr lang="fr-FR" b="1" dirty="0" smtClean="0"/>
              <a:t>: </a:t>
            </a:r>
          </a:p>
          <a:p>
            <a:pPr lvl="1" indent="344488">
              <a:buFont typeface="Wingdings" pitchFamily="2" charset="2"/>
              <a:buChar char="Ø"/>
            </a:pPr>
            <a:r>
              <a:rPr lang="fr-FR" dirty="0" err="1" smtClean="0"/>
              <a:t>newly</a:t>
            </a:r>
            <a:r>
              <a:rPr lang="fr-FR" dirty="0" smtClean="0"/>
              <a:t> </a:t>
            </a:r>
            <a:r>
              <a:rPr lang="fr-FR" dirty="0" err="1" smtClean="0"/>
              <a:t>hatched</a:t>
            </a:r>
            <a:r>
              <a:rPr lang="fr-FR" dirty="0" smtClean="0"/>
              <a:t> </a:t>
            </a:r>
            <a:r>
              <a:rPr lang="fr-FR" dirty="0" err="1" smtClean="0"/>
              <a:t>larvae</a:t>
            </a:r>
            <a:r>
              <a:rPr lang="fr-FR" dirty="0" smtClean="0"/>
              <a:t> </a:t>
            </a:r>
            <a:r>
              <a:rPr lang="fr-FR" dirty="0" err="1" smtClean="0"/>
              <a:t>is</a:t>
            </a:r>
            <a:r>
              <a:rPr lang="fr-FR" dirty="0" smtClean="0"/>
              <a:t> </a:t>
            </a:r>
            <a:r>
              <a:rPr lang="fr-FR" dirty="0" err="1" smtClean="0"/>
              <a:t>dull</a:t>
            </a:r>
            <a:r>
              <a:rPr lang="fr-FR" dirty="0" smtClean="0"/>
              <a:t> white or light </a:t>
            </a:r>
            <a:r>
              <a:rPr lang="fr-FR" dirty="0" err="1" smtClean="0"/>
              <a:t>Yellow</a:t>
            </a:r>
            <a:r>
              <a:rPr lang="fr-FR" dirty="0" smtClean="0"/>
              <a:t> – </a:t>
            </a:r>
            <a:r>
              <a:rPr lang="fr-FR" dirty="0" err="1" smtClean="0"/>
              <a:t>later</a:t>
            </a:r>
            <a:r>
              <a:rPr lang="fr-FR" dirty="0" smtClean="0"/>
              <a:t> </a:t>
            </a:r>
            <a:r>
              <a:rPr lang="fr-FR" dirty="0" err="1" smtClean="0"/>
              <a:t>turn</a:t>
            </a:r>
            <a:r>
              <a:rPr lang="fr-FR" dirty="0" smtClean="0"/>
              <a:t> green (due to </a:t>
            </a:r>
            <a:r>
              <a:rPr lang="fr-FR" dirty="0" err="1" smtClean="0"/>
              <a:t>feeding</a:t>
            </a:r>
            <a:r>
              <a:rPr lang="fr-FR" dirty="0" smtClean="0"/>
              <a:t>) </a:t>
            </a:r>
          </a:p>
          <a:p>
            <a:pPr lvl="1" indent="344488">
              <a:buFont typeface="Wingdings" pitchFamily="2" charset="2"/>
              <a:buChar char="Ø"/>
            </a:pPr>
            <a:r>
              <a:rPr lang="fr-FR" dirty="0" err="1" smtClean="0"/>
              <a:t>Larvae</a:t>
            </a:r>
            <a:r>
              <a:rPr lang="fr-FR" dirty="0" smtClean="0"/>
              <a:t> </a:t>
            </a:r>
            <a:r>
              <a:rPr lang="fr-FR" dirty="0" err="1" smtClean="0"/>
              <a:t>very</a:t>
            </a:r>
            <a:r>
              <a:rPr lang="fr-FR" dirty="0" smtClean="0"/>
              <a:t> active and moves </a:t>
            </a:r>
            <a:r>
              <a:rPr lang="fr-FR" dirty="0" err="1" smtClean="0"/>
              <a:t>quickly</a:t>
            </a:r>
            <a:r>
              <a:rPr lang="fr-FR" dirty="0" smtClean="0"/>
              <a:t> in the </a:t>
            </a:r>
            <a:r>
              <a:rPr lang="fr-FR" dirty="0" err="1" smtClean="0"/>
              <a:t>leaf</a:t>
            </a:r>
            <a:r>
              <a:rPr lang="fr-FR" dirty="0" smtClean="0"/>
              <a:t> </a:t>
            </a:r>
            <a:r>
              <a:rPr lang="fr-FR" dirty="0" err="1" smtClean="0"/>
              <a:t>fold</a:t>
            </a:r>
            <a:r>
              <a:rPr lang="fr-FR" dirty="0" smtClean="0"/>
              <a:t> </a:t>
            </a:r>
            <a:r>
              <a:rPr lang="fr-FR" dirty="0" err="1" smtClean="0"/>
              <a:t>when</a:t>
            </a:r>
            <a:r>
              <a:rPr lang="fr-FR" dirty="0" smtClean="0"/>
              <a:t> </a:t>
            </a:r>
            <a:r>
              <a:rPr lang="fr-FR" dirty="0" err="1" smtClean="0"/>
              <a:t>disturbed</a:t>
            </a:r>
            <a:endParaRPr lang="fr-FR" dirty="0" smtClean="0"/>
          </a:p>
          <a:p>
            <a:pPr indent="344488">
              <a:buFont typeface="Wingdings" pitchFamily="2" charset="2"/>
              <a:buChar char="Ø"/>
            </a:pPr>
            <a:r>
              <a:rPr lang="fr-FR" dirty="0" smtClean="0"/>
              <a:t>4 </a:t>
            </a:r>
            <a:r>
              <a:rPr lang="fr-FR" dirty="0" err="1" smtClean="0"/>
              <a:t>generations</a:t>
            </a:r>
            <a:r>
              <a:rPr lang="fr-FR" dirty="0" smtClean="0"/>
              <a:t>/y.;</a:t>
            </a:r>
          </a:p>
          <a:p>
            <a:pPr indent="344488">
              <a:buFont typeface="Wingdings" pitchFamily="2" charset="2"/>
              <a:buChar char="Ø"/>
            </a:pPr>
            <a:r>
              <a:rPr lang="fr-FR" b="1" dirty="0" smtClean="0"/>
              <a:t>Life cycle</a:t>
            </a:r>
          </a:p>
          <a:p>
            <a:pPr lvl="1" indent="344488">
              <a:buFont typeface="Wingdings" pitchFamily="2" charset="2"/>
              <a:buChar char="§"/>
            </a:pPr>
            <a:r>
              <a:rPr lang="fr-FR" b="1" dirty="0" err="1" smtClean="0"/>
              <a:t>Hatching</a:t>
            </a:r>
            <a:r>
              <a:rPr lang="fr-FR" b="1" dirty="0" smtClean="0"/>
              <a:t>: </a:t>
            </a:r>
            <a:r>
              <a:rPr lang="fr-FR" dirty="0" smtClean="0"/>
              <a:t>3-4 </a:t>
            </a:r>
            <a:r>
              <a:rPr lang="fr-FR" dirty="0" err="1" smtClean="0"/>
              <a:t>days</a:t>
            </a:r>
            <a:endParaRPr lang="fr-FR" dirty="0" smtClean="0"/>
          </a:p>
          <a:p>
            <a:pPr lvl="1" indent="344488">
              <a:buFont typeface="Wingdings" pitchFamily="2" charset="2"/>
              <a:buChar char="§"/>
            </a:pPr>
            <a:r>
              <a:rPr lang="fr-FR" b="1" dirty="0" err="1" smtClean="0"/>
              <a:t>Eggs</a:t>
            </a:r>
            <a:r>
              <a:rPr lang="fr-FR" b="1" dirty="0" smtClean="0"/>
              <a:t>: </a:t>
            </a:r>
            <a:r>
              <a:rPr lang="fr-FR" dirty="0" smtClean="0"/>
              <a:t>56 </a:t>
            </a:r>
            <a:r>
              <a:rPr lang="fr-FR" dirty="0" err="1" smtClean="0"/>
              <a:t>oval</a:t>
            </a:r>
            <a:r>
              <a:rPr lang="fr-FR" dirty="0" smtClean="0"/>
              <a:t>, </a:t>
            </a:r>
            <a:r>
              <a:rPr lang="fr-FR" dirty="0" err="1" smtClean="0"/>
              <a:t>creamy</a:t>
            </a:r>
            <a:r>
              <a:rPr lang="fr-FR" dirty="0" smtClean="0"/>
              <a:t> white </a:t>
            </a:r>
            <a:r>
              <a:rPr lang="fr-FR" dirty="0" err="1" smtClean="0"/>
              <a:t>eggs</a:t>
            </a:r>
            <a:r>
              <a:rPr lang="fr-FR" dirty="0" smtClean="0"/>
              <a:t> </a:t>
            </a:r>
            <a:r>
              <a:rPr lang="fr-FR" dirty="0" err="1" smtClean="0"/>
              <a:t>singly</a:t>
            </a:r>
            <a:r>
              <a:rPr lang="fr-FR" dirty="0" smtClean="0"/>
              <a:t> or in pairs on </a:t>
            </a:r>
            <a:r>
              <a:rPr lang="fr-FR" dirty="0" err="1" smtClean="0"/>
              <a:t>leaves</a:t>
            </a:r>
            <a:r>
              <a:rPr lang="fr-FR" dirty="0" smtClean="0"/>
              <a:t> and </a:t>
            </a:r>
            <a:r>
              <a:rPr lang="fr-FR" dirty="0" err="1" smtClean="0"/>
              <a:t>leafsheaths</a:t>
            </a:r>
            <a:endParaRPr lang="fr-FR" dirty="0" smtClean="0"/>
          </a:p>
          <a:p>
            <a:pPr lvl="1" indent="344488">
              <a:buFont typeface="Wingdings" pitchFamily="2" charset="2"/>
              <a:buChar char="§"/>
            </a:pPr>
            <a:r>
              <a:rPr lang="fr-FR" b="1" dirty="0" err="1" smtClean="0"/>
              <a:t>Larvae</a:t>
            </a:r>
            <a:r>
              <a:rPr lang="fr-FR" b="1" dirty="0" smtClean="0"/>
              <a:t>: </a:t>
            </a:r>
            <a:r>
              <a:rPr lang="fr-FR" dirty="0" smtClean="0"/>
              <a:t>2-4 </a:t>
            </a:r>
            <a:r>
              <a:rPr lang="fr-FR" dirty="0" err="1" smtClean="0"/>
              <a:t>weeks</a:t>
            </a:r>
            <a:endParaRPr lang="fr-FR" dirty="0" smtClean="0"/>
          </a:p>
          <a:p>
            <a:pPr lvl="1" indent="344488">
              <a:buFont typeface="Wingdings" pitchFamily="2" charset="2"/>
              <a:buChar char="§"/>
            </a:pPr>
            <a:r>
              <a:rPr lang="fr-FR" b="1" dirty="0" err="1" smtClean="0"/>
              <a:t>Pupae</a:t>
            </a:r>
            <a:r>
              <a:rPr lang="fr-FR" b="1" dirty="0" smtClean="0"/>
              <a:t>: </a:t>
            </a:r>
            <a:r>
              <a:rPr lang="fr-FR" dirty="0" smtClean="0"/>
              <a:t>1 </a:t>
            </a:r>
            <a:r>
              <a:rPr lang="fr-FR" dirty="0" err="1" smtClean="0"/>
              <a:t>week</a:t>
            </a:r>
            <a:r>
              <a:rPr lang="fr-FR" dirty="0" smtClean="0"/>
              <a:t>,  </a:t>
            </a:r>
            <a:r>
              <a:rPr lang="fr-FR" dirty="0" err="1" smtClean="0"/>
              <a:t>pupation</a:t>
            </a:r>
            <a:r>
              <a:rPr lang="fr-FR" dirty="0" smtClean="0"/>
              <a:t> in </a:t>
            </a:r>
            <a:r>
              <a:rPr lang="fr-FR" dirty="0" err="1" smtClean="0"/>
              <a:t>loose</a:t>
            </a:r>
            <a:r>
              <a:rPr lang="fr-FR" dirty="0" smtClean="0"/>
              <a:t> </a:t>
            </a:r>
            <a:r>
              <a:rPr lang="fr-FR" dirty="0" err="1" smtClean="0"/>
              <a:t>silken</a:t>
            </a:r>
            <a:r>
              <a:rPr lang="fr-FR" dirty="0" smtClean="0"/>
              <a:t> </a:t>
            </a:r>
            <a:r>
              <a:rPr lang="fr-FR" dirty="0" err="1" smtClean="0"/>
              <a:t>webs</a:t>
            </a:r>
            <a:r>
              <a:rPr lang="fr-FR" dirty="0" smtClean="0"/>
              <a:t> </a:t>
            </a:r>
            <a:r>
              <a:rPr lang="fr-FR" dirty="0" err="1" smtClean="0"/>
              <a:t>between</a:t>
            </a:r>
            <a:r>
              <a:rPr lang="fr-FR" dirty="0" smtClean="0"/>
              <a:t> </a:t>
            </a:r>
            <a:r>
              <a:rPr lang="fr-FR" dirty="0" err="1" smtClean="0"/>
              <a:t>leaves</a:t>
            </a:r>
            <a:r>
              <a:rPr lang="fr-FR" dirty="0" smtClean="0"/>
              <a:t> or </a:t>
            </a:r>
            <a:r>
              <a:rPr lang="fr-FR" dirty="0" err="1" smtClean="0"/>
              <a:t>leafsheaths</a:t>
            </a:r>
            <a:endParaRPr lang="fr-FR" dirty="0" smtClean="0"/>
          </a:p>
          <a:p>
            <a:endParaRPr lang="fr-FR" dirty="0"/>
          </a:p>
        </p:txBody>
      </p:sp>
      <p:pic>
        <p:nvPicPr>
          <p:cNvPr id="6" name="Picture 4" descr="http://14.139.94.102/diagnostic/disease_images/l_lf_adult_1310652473.jpg"/>
          <p:cNvPicPr>
            <a:picLocks noChangeAspect="1" noChangeArrowheads="1"/>
          </p:cNvPicPr>
          <p:nvPr/>
        </p:nvPicPr>
        <p:blipFill>
          <a:blip r:embed="rId3" cstate="print"/>
          <a:srcRect/>
          <a:stretch>
            <a:fillRect/>
          </a:stretch>
        </p:blipFill>
        <p:spPr bwMode="auto">
          <a:xfrm>
            <a:off x="6781800" y="762000"/>
            <a:ext cx="2514600" cy="3562350"/>
          </a:xfrm>
          <a:prstGeom prst="rect">
            <a:avLst/>
          </a:prstGeom>
          <a:ln>
            <a:noFill/>
          </a:ln>
          <a:effectLst>
            <a:softEdge rad="317500"/>
          </a:effectLst>
        </p:spPr>
      </p:pic>
      <p:pic>
        <p:nvPicPr>
          <p:cNvPr id="11" name="Picture 2" descr="http://www.corbisimages.com/images/Corbis-42-27851554.jpg?size=67&amp;uid=6a752ae0-7f88-4743-abae-a3f12ec73842"/>
          <p:cNvPicPr>
            <a:picLocks noChangeAspect="1" noChangeArrowheads="1"/>
          </p:cNvPicPr>
          <p:nvPr/>
        </p:nvPicPr>
        <p:blipFill>
          <a:blip r:embed="rId4" cstate="print"/>
          <a:srcRect/>
          <a:stretch>
            <a:fillRect/>
          </a:stretch>
        </p:blipFill>
        <p:spPr bwMode="auto">
          <a:xfrm>
            <a:off x="6952615" y="3581400"/>
            <a:ext cx="2191385" cy="2710992"/>
          </a:xfrm>
          <a:prstGeom prst="rect">
            <a:avLst/>
          </a:prstGeom>
          <a:ln>
            <a:noFill/>
          </a:ln>
          <a:effectLst>
            <a:softEdge rad="317500"/>
          </a:effectLst>
        </p:spPr>
      </p:pic>
      <p:sp>
        <p:nvSpPr>
          <p:cNvPr id="7" name="Slide Number Placeholder 6"/>
          <p:cNvSpPr>
            <a:spLocks noGrp="1"/>
          </p:cNvSpPr>
          <p:nvPr>
            <p:ph type="sldNum" sz="quarter" idx="12"/>
          </p:nvPr>
        </p:nvSpPr>
        <p:spPr/>
        <p:txBody>
          <a:bodyPr/>
          <a:lstStyle/>
          <a:p>
            <a:fld id="{52993DFC-4491-4ABE-9129-CBD476F40E16}" type="slidenum">
              <a:rPr lang="en-US" smtClean="0"/>
              <a:pPr/>
              <a:t>7</a:t>
            </a:fld>
            <a:endParaRPr lang="en-US"/>
          </a:p>
        </p:txBody>
      </p:sp>
      <p:sp>
        <p:nvSpPr>
          <p:cNvPr id="8" name="Footer Placeholder 7"/>
          <p:cNvSpPr>
            <a:spLocks noGrp="1"/>
          </p:cNvSpPr>
          <p:nvPr>
            <p:ph type="ftr" sz="quarter" idx="11"/>
          </p:nvPr>
        </p:nvSpPr>
        <p:spPr/>
        <p:txBody>
          <a:bodyPr/>
          <a:lstStyle/>
          <a:p>
            <a:r>
              <a:rPr lang="en-US" smtClean="0"/>
              <a:t>Dr M Asam Riaz, Assistant Professor, Entomology, College of Agri, UOS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Dr M Asam Riaz, Assistant Professor, Entomology, College of Agri, UOS</a:t>
            </a:r>
            <a:endParaRPr lang="en-US"/>
          </a:p>
        </p:txBody>
      </p:sp>
      <p:sp>
        <p:nvSpPr>
          <p:cNvPr id="3" name="Slide Number Placeholder 2"/>
          <p:cNvSpPr>
            <a:spLocks noGrp="1"/>
          </p:cNvSpPr>
          <p:nvPr>
            <p:ph type="sldNum" sz="quarter" idx="12"/>
          </p:nvPr>
        </p:nvSpPr>
        <p:spPr/>
        <p:txBody>
          <a:bodyPr/>
          <a:lstStyle/>
          <a:p>
            <a:fld id="{52993DFC-4491-4ABE-9129-CBD476F40E16}" type="slidenum">
              <a:rPr lang="en-US" smtClean="0"/>
              <a:pPr/>
              <a:t>8</a:t>
            </a:fld>
            <a:endParaRPr lang="en-US"/>
          </a:p>
        </p:txBody>
      </p:sp>
      <p:sp>
        <p:nvSpPr>
          <p:cNvPr id="4" name="Rectangle 3"/>
          <p:cNvSpPr/>
          <p:nvPr/>
        </p:nvSpPr>
        <p:spPr>
          <a:xfrm>
            <a:off x="76200" y="1447800"/>
            <a:ext cx="9067800" cy="5632311"/>
          </a:xfrm>
          <a:prstGeom prst="rect">
            <a:avLst/>
          </a:prstGeom>
        </p:spPr>
        <p:txBody>
          <a:bodyPr wrap="square">
            <a:spAutoFit/>
          </a:bodyPr>
          <a:lstStyle/>
          <a:p>
            <a:r>
              <a:rPr lang="en-US" dirty="0" smtClean="0"/>
              <a:t>Rice </a:t>
            </a:r>
            <a:r>
              <a:rPr lang="en-US" dirty="0" err="1" smtClean="0"/>
              <a:t>leaffolder</a:t>
            </a:r>
            <a:r>
              <a:rPr lang="en-US" dirty="0" smtClean="0"/>
              <a:t> is considered as a sporadic insect pest of rice in Pakistan. It can cause 30 to 40% leaf infestation and 30% yield loss. A field trial was conducted at Rice Research Institute Kala Shah </a:t>
            </a:r>
            <a:r>
              <a:rPr lang="en-US" dirty="0" err="1" smtClean="0"/>
              <a:t>Kaku</a:t>
            </a:r>
            <a:r>
              <a:rPr lang="en-US" dirty="0" smtClean="0"/>
              <a:t> Punjab Pakistan in which efficacy of certain insecticides viz., </a:t>
            </a:r>
          </a:p>
          <a:p>
            <a:pPr marL="342900" indent="-342900">
              <a:buFont typeface="+mj-lt"/>
              <a:buAutoNum type="arabicPeriod"/>
            </a:pPr>
            <a:r>
              <a:rPr lang="en-US" b="1" dirty="0" err="1" smtClean="0"/>
              <a:t>Proaxis</a:t>
            </a:r>
            <a:r>
              <a:rPr lang="en-US" b="1" dirty="0" smtClean="0"/>
              <a:t> 60CS</a:t>
            </a:r>
            <a:r>
              <a:rPr lang="en-US" dirty="0" smtClean="0"/>
              <a:t> (</a:t>
            </a:r>
            <a:r>
              <a:rPr lang="en-US" dirty="0" err="1" smtClean="0"/>
              <a:t>gammacyhalothrin</a:t>
            </a:r>
            <a:r>
              <a:rPr lang="en-US" dirty="0" smtClean="0"/>
              <a:t>) @ 75ml, </a:t>
            </a:r>
          </a:p>
          <a:p>
            <a:pPr marL="342900" indent="-342900">
              <a:buFont typeface="+mj-lt"/>
              <a:buAutoNum type="arabicPeriod"/>
            </a:pPr>
            <a:r>
              <a:rPr lang="en-US" b="1" dirty="0" smtClean="0"/>
              <a:t>Karate 2.5EC </a:t>
            </a:r>
            <a:r>
              <a:rPr lang="en-US" dirty="0" smtClean="0"/>
              <a:t>( lambda </a:t>
            </a:r>
            <a:r>
              <a:rPr lang="en-US" dirty="0" err="1" smtClean="0"/>
              <a:t>cyhalothrin</a:t>
            </a:r>
            <a:r>
              <a:rPr lang="en-US" dirty="0" smtClean="0"/>
              <a:t>) @ 200ml, </a:t>
            </a:r>
          </a:p>
          <a:p>
            <a:pPr marL="342900" indent="-342900">
              <a:buFont typeface="+mj-lt"/>
              <a:buAutoNum type="arabicPeriod"/>
            </a:pPr>
            <a:r>
              <a:rPr lang="en-US" dirty="0" err="1" smtClean="0"/>
              <a:t>Padan</a:t>
            </a:r>
            <a:r>
              <a:rPr lang="en-US" dirty="0" smtClean="0"/>
              <a:t> 4G (</a:t>
            </a:r>
            <a:r>
              <a:rPr lang="en-US" dirty="0" err="1" smtClean="0"/>
              <a:t>cartaphydrochloride</a:t>
            </a:r>
            <a:r>
              <a:rPr lang="en-US" dirty="0" smtClean="0"/>
              <a:t>) @ 9Kg, </a:t>
            </a:r>
          </a:p>
          <a:p>
            <a:pPr marL="342900" indent="-342900">
              <a:buFont typeface="+mj-lt"/>
              <a:buAutoNum type="arabicPeriod"/>
            </a:pPr>
            <a:r>
              <a:rPr lang="en-US" dirty="0" smtClean="0"/>
              <a:t>Belt480SC (</a:t>
            </a:r>
            <a:r>
              <a:rPr lang="en-US" dirty="0" err="1" smtClean="0"/>
              <a:t>flubendiamide</a:t>
            </a:r>
            <a:r>
              <a:rPr lang="en-US" dirty="0" smtClean="0"/>
              <a:t>) @ 50ml, </a:t>
            </a:r>
          </a:p>
          <a:p>
            <a:pPr marL="342900" indent="-342900">
              <a:buFont typeface="+mj-lt"/>
              <a:buAutoNum type="arabicPeriod"/>
            </a:pPr>
            <a:r>
              <a:rPr lang="en-US" dirty="0" smtClean="0"/>
              <a:t>Virtako40WG (thiamethoxam + </a:t>
            </a:r>
            <a:r>
              <a:rPr lang="en-US" dirty="0" err="1" smtClean="0"/>
              <a:t>chlorantraniliprole</a:t>
            </a:r>
            <a:r>
              <a:rPr lang="en-US" dirty="0" smtClean="0"/>
              <a:t>) @ 40gm, </a:t>
            </a:r>
          </a:p>
          <a:p>
            <a:pPr marL="342900" indent="-342900">
              <a:buFont typeface="+mj-lt"/>
              <a:buAutoNum type="arabicPeriod"/>
            </a:pPr>
            <a:r>
              <a:rPr lang="en-US" dirty="0" err="1" smtClean="0"/>
              <a:t>Coragen</a:t>
            </a:r>
            <a:r>
              <a:rPr lang="en-US" dirty="0" smtClean="0"/>
              <a:t> 20CS (</a:t>
            </a:r>
            <a:r>
              <a:rPr lang="en-US" dirty="0" err="1" smtClean="0"/>
              <a:t>chlorantraniliprole</a:t>
            </a:r>
            <a:r>
              <a:rPr lang="en-US" dirty="0" smtClean="0"/>
              <a:t>) @ 50ml per acre </a:t>
            </a:r>
          </a:p>
          <a:p>
            <a:r>
              <a:rPr lang="en-US" dirty="0" smtClean="0"/>
              <a:t>was checked against rice </a:t>
            </a:r>
            <a:r>
              <a:rPr lang="en-US" dirty="0" err="1" smtClean="0"/>
              <a:t>leaffolder</a:t>
            </a:r>
            <a:r>
              <a:rPr lang="en-US" dirty="0" smtClean="0"/>
              <a:t> </a:t>
            </a:r>
            <a:r>
              <a:rPr lang="en-US" dirty="0" err="1" smtClean="0"/>
              <a:t>Cnaphalocrocis</a:t>
            </a:r>
            <a:r>
              <a:rPr lang="en-US" dirty="0" smtClean="0"/>
              <a:t> </a:t>
            </a:r>
            <a:r>
              <a:rPr lang="en-US" dirty="0" err="1" smtClean="0"/>
              <a:t>medinalis</a:t>
            </a:r>
            <a:r>
              <a:rPr lang="en-US" dirty="0" smtClean="0"/>
              <a:t> (</a:t>
            </a:r>
            <a:r>
              <a:rPr lang="en-US" dirty="0" err="1" smtClean="0"/>
              <a:t>Guenee</a:t>
            </a:r>
            <a:r>
              <a:rPr lang="en-US" dirty="0" smtClean="0"/>
              <a:t>). The experiment was laid out in RCBD with three replications. Insecticides were applied at economic threshold level (ETL) and observations were recorded after seven days of insecticide application. Yield data was taken before harvest of rice crop. All the insecticides effectively controlled the pest and increased grain yield was achieved as compared to control. Belt 480 Sc with 1.12% damaged leaves was the best amongst all treatments followed by </a:t>
            </a:r>
            <a:r>
              <a:rPr lang="en-US" dirty="0" err="1" smtClean="0"/>
              <a:t>Proaxis</a:t>
            </a:r>
            <a:r>
              <a:rPr lang="en-US" dirty="0" smtClean="0"/>
              <a:t> 60CS 1.28%, Karate 2.5 EC 1.83%, </a:t>
            </a:r>
            <a:r>
              <a:rPr lang="en-US" dirty="0" err="1" smtClean="0"/>
              <a:t>Padan</a:t>
            </a:r>
            <a:r>
              <a:rPr lang="en-US" dirty="0" smtClean="0"/>
              <a:t> 4G 2.37% </a:t>
            </a:r>
            <a:r>
              <a:rPr lang="en-US" dirty="0" err="1" smtClean="0"/>
              <a:t>Virtako</a:t>
            </a:r>
            <a:r>
              <a:rPr lang="en-US" dirty="0" smtClean="0"/>
              <a:t> 40WG 2.53%, </a:t>
            </a:r>
            <a:r>
              <a:rPr lang="en-US" dirty="0" err="1" smtClean="0"/>
              <a:t>Coragen</a:t>
            </a:r>
            <a:r>
              <a:rPr lang="en-US" dirty="0" smtClean="0"/>
              <a:t> 20CS 2.59% and in control 15.83% damage was observed. Highest paddy yield was achieved in case of Belt 480 Sc 3.33 t/h followed by </a:t>
            </a:r>
            <a:r>
              <a:rPr lang="en-US" dirty="0" err="1" smtClean="0"/>
              <a:t>Proaxis</a:t>
            </a:r>
            <a:r>
              <a:rPr lang="en-US" dirty="0" smtClean="0"/>
              <a:t> 60CS 3.18 t/h, Karate 2.5 EC 3.01 t/h, </a:t>
            </a:r>
            <a:r>
              <a:rPr lang="en-US" dirty="0" err="1" smtClean="0"/>
              <a:t>Virtako</a:t>
            </a:r>
            <a:r>
              <a:rPr lang="en-US" dirty="0" smtClean="0"/>
              <a:t> 40WG 2.87t/h, </a:t>
            </a:r>
            <a:r>
              <a:rPr lang="en-US" dirty="0" err="1" smtClean="0"/>
              <a:t>Padan</a:t>
            </a:r>
            <a:r>
              <a:rPr lang="en-US" dirty="0" smtClean="0"/>
              <a:t> 4G 2.75 t/h, </a:t>
            </a:r>
            <a:r>
              <a:rPr lang="en-US" dirty="0" err="1" smtClean="0"/>
              <a:t>Coragen</a:t>
            </a:r>
            <a:r>
              <a:rPr lang="en-US" dirty="0" smtClean="0"/>
              <a:t> 20CS 2.57t/h and control 2.21 t/h. All the new test insecticides proved very effective for the control of rice </a:t>
            </a:r>
            <a:r>
              <a:rPr lang="en-US" dirty="0" err="1" smtClean="0"/>
              <a:t>leaffolder</a:t>
            </a:r>
            <a:r>
              <a:rPr lang="en-US" dirty="0" smtClean="0"/>
              <a:t>.</a:t>
            </a:r>
            <a:endParaRPr lang="en-US" dirty="0"/>
          </a:p>
        </p:txBody>
      </p:sp>
      <p:sp>
        <p:nvSpPr>
          <p:cNvPr id="9" name="Rectangle 8"/>
          <p:cNvSpPr/>
          <p:nvPr/>
        </p:nvSpPr>
        <p:spPr>
          <a:xfrm>
            <a:off x="0" y="0"/>
            <a:ext cx="9144000" cy="1200329"/>
          </a:xfrm>
          <a:prstGeom prst="rect">
            <a:avLst/>
          </a:prstGeom>
        </p:spPr>
        <p:txBody>
          <a:bodyPr wrap="square">
            <a:spAutoFit/>
          </a:bodyPr>
          <a:lstStyle/>
          <a:p>
            <a:r>
              <a:rPr lang="en-US" b="1" dirty="0" smtClean="0"/>
              <a:t>Evaluation of Different Insecticides Against Rice </a:t>
            </a:r>
            <a:r>
              <a:rPr lang="en-US" b="1" dirty="0" err="1" smtClean="0"/>
              <a:t>Leaffolder</a:t>
            </a:r>
            <a:r>
              <a:rPr lang="en-US" b="1" dirty="0" smtClean="0"/>
              <a:t> </a:t>
            </a:r>
            <a:r>
              <a:rPr lang="en-US" b="1" dirty="0" err="1" smtClean="0"/>
              <a:t>Cnaphalocrocis</a:t>
            </a:r>
            <a:r>
              <a:rPr lang="en-US" b="1" dirty="0" smtClean="0"/>
              <a:t> </a:t>
            </a:r>
            <a:r>
              <a:rPr lang="en-US" b="1" dirty="0" err="1" smtClean="0"/>
              <a:t>medinalis</a:t>
            </a:r>
            <a:r>
              <a:rPr lang="en-US" b="1" dirty="0" smtClean="0"/>
              <a:t> (</a:t>
            </a:r>
            <a:r>
              <a:rPr lang="en-US" b="1" dirty="0" err="1" smtClean="0"/>
              <a:t>Guenee</a:t>
            </a:r>
            <a:r>
              <a:rPr lang="en-US" b="1" dirty="0" smtClean="0"/>
              <a:t>) Under Field Conditions</a:t>
            </a:r>
          </a:p>
          <a:p>
            <a:r>
              <a:rPr lang="en-US" dirty="0" smtClean="0"/>
              <a:t>October 2014Pakistan journal of zoology 46(5):1458-1461</a:t>
            </a:r>
          </a:p>
          <a:p>
            <a:r>
              <a:rPr lang="en-US" dirty="0" err="1" smtClean="0"/>
              <a:t>Ijaz</a:t>
            </a:r>
            <a:r>
              <a:rPr lang="en-US" dirty="0" smtClean="0"/>
              <a:t> </a:t>
            </a:r>
            <a:r>
              <a:rPr lang="en-US" dirty="0" err="1" smtClean="0"/>
              <a:t>HaiderMuhammad</a:t>
            </a:r>
            <a:r>
              <a:rPr lang="en-US" dirty="0" smtClean="0"/>
              <a:t> </a:t>
            </a:r>
            <a:r>
              <a:rPr lang="en-US" dirty="0" err="1" smtClean="0"/>
              <a:t>Azeem</a:t>
            </a:r>
            <a:r>
              <a:rPr lang="en-US" dirty="0" smtClean="0"/>
              <a:t> </a:t>
            </a:r>
            <a:r>
              <a:rPr lang="en-US" dirty="0" err="1" smtClean="0"/>
              <a:t>AkhterArshed</a:t>
            </a:r>
            <a:r>
              <a:rPr lang="en-US" dirty="0" smtClean="0"/>
              <a:t> </a:t>
            </a:r>
            <a:r>
              <a:rPr lang="en-US" dirty="0" err="1" smtClean="0"/>
              <a:t>Makhdoom</a:t>
            </a:r>
            <a:r>
              <a:rPr lang="en-US" dirty="0" smtClean="0"/>
              <a:t> </a:t>
            </a:r>
            <a:r>
              <a:rPr lang="en-US" dirty="0" err="1" smtClean="0"/>
              <a:t>Sabir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609600"/>
            <a:ext cx="7446269"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Rice		Leaf-folder (</a:t>
            </a:r>
            <a:r>
              <a:rPr lang="en-US" i="1" dirty="0" err="1" smtClean="0"/>
              <a:t>Cnaphalocrocis</a:t>
            </a:r>
            <a:r>
              <a:rPr lang="en-US" i="1" dirty="0" smtClean="0"/>
              <a:t> </a:t>
            </a:r>
            <a:r>
              <a:rPr lang="en-US" i="1" dirty="0" err="1" smtClean="0"/>
              <a:t>medinalis</a:t>
            </a:r>
            <a:r>
              <a:rPr lang="en-US" dirty="0" smtClean="0"/>
              <a:t>: </a:t>
            </a:r>
            <a:r>
              <a:rPr lang="en-US" dirty="0" err="1" smtClean="0"/>
              <a:t>Pyralidae</a:t>
            </a:r>
            <a:r>
              <a:rPr lang="en-US" dirty="0" smtClean="0"/>
              <a:t>)</a:t>
            </a:r>
            <a:endParaRPr lang="en-US" dirty="0"/>
          </a:p>
        </p:txBody>
      </p:sp>
      <p:sp>
        <p:nvSpPr>
          <p:cNvPr id="7" name="Rectangle 6"/>
          <p:cNvSpPr/>
          <p:nvPr/>
        </p:nvSpPr>
        <p:spPr>
          <a:xfrm>
            <a:off x="228600" y="1143000"/>
            <a:ext cx="8229600" cy="2585323"/>
          </a:xfrm>
          <a:prstGeom prst="rect">
            <a:avLst/>
          </a:prstGeom>
        </p:spPr>
        <p:txBody>
          <a:bodyPr wrap="square">
            <a:spAutoFit/>
          </a:bodyPr>
          <a:lstStyle/>
          <a:p>
            <a:pPr marL="342900" indent="-342900"/>
            <a:r>
              <a:rPr lang="fr-FR" b="1" dirty="0" smtClean="0"/>
              <a:t>Damage: </a:t>
            </a:r>
          </a:p>
          <a:p>
            <a:pPr marL="342900" indent="-342900">
              <a:buFont typeface="+mj-lt"/>
              <a:buAutoNum type="arabicPeriod"/>
            </a:pPr>
            <a:r>
              <a:rPr lang="fr-FR" dirty="0" smtClean="0"/>
              <a:t>Young </a:t>
            </a:r>
            <a:r>
              <a:rPr lang="fr-FR" dirty="0" err="1" smtClean="0"/>
              <a:t>larvae</a:t>
            </a:r>
            <a:r>
              <a:rPr lang="fr-FR" dirty="0" smtClean="0"/>
              <a:t> </a:t>
            </a:r>
            <a:r>
              <a:rPr lang="fr-FR" dirty="0" err="1" smtClean="0"/>
              <a:t>feed</a:t>
            </a:r>
            <a:r>
              <a:rPr lang="fr-FR" dirty="0" smtClean="0"/>
              <a:t> on tender </a:t>
            </a:r>
            <a:r>
              <a:rPr lang="fr-FR" dirty="0" err="1" smtClean="0"/>
              <a:t>leaves</a:t>
            </a:r>
            <a:r>
              <a:rPr lang="fr-FR" dirty="0" smtClean="0"/>
              <a:t> </a:t>
            </a:r>
            <a:r>
              <a:rPr lang="fr-FR" dirty="0" err="1" smtClean="0"/>
              <a:t>without</a:t>
            </a:r>
            <a:r>
              <a:rPr lang="fr-FR" dirty="0" smtClean="0"/>
              <a:t> </a:t>
            </a:r>
            <a:r>
              <a:rPr lang="fr-FR" dirty="0" err="1" smtClean="0"/>
              <a:t>folding</a:t>
            </a:r>
            <a:r>
              <a:rPr lang="fr-FR" dirty="0" smtClean="0"/>
              <a:t> </a:t>
            </a:r>
            <a:r>
              <a:rPr lang="fr-FR" dirty="0" err="1" smtClean="0"/>
              <a:t>them</a:t>
            </a:r>
            <a:endParaRPr lang="fr-FR" dirty="0" smtClean="0"/>
          </a:p>
          <a:p>
            <a:pPr marL="342900" indent="-342900">
              <a:buFont typeface="+mj-lt"/>
              <a:buAutoNum type="arabicPeriod"/>
            </a:pPr>
            <a:r>
              <a:rPr lang="fr-FR" dirty="0" err="1" smtClean="0"/>
              <a:t>Older</a:t>
            </a:r>
            <a:r>
              <a:rPr lang="fr-FR" dirty="0" smtClean="0"/>
              <a:t> </a:t>
            </a:r>
            <a:r>
              <a:rPr lang="fr-FR" dirty="0" err="1" smtClean="0"/>
              <a:t>larvae</a:t>
            </a:r>
            <a:r>
              <a:rPr lang="fr-FR" dirty="0" smtClean="0"/>
              <a:t> </a:t>
            </a:r>
            <a:r>
              <a:rPr lang="fr-FR" dirty="0" err="1" smtClean="0"/>
              <a:t>fasten</a:t>
            </a:r>
            <a:r>
              <a:rPr lang="fr-FR" dirty="0" smtClean="0"/>
              <a:t> the longitudinal </a:t>
            </a:r>
            <a:r>
              <a:rPr lang="fr-FR" dirty="0" err="1" smtClean="0"/>
              <a:t>margins</a:t>
            </a:r>
            <a:r>
              <a:rPr lang="fr-FR" dirty="0" smtClean="0"/>
              <a:t> of </a:t>
            </a:r>
            <a:r>
              <a:rPr lang="fr-FR" dirty="0" err="1" smtClean="0"/>
              <a:t>leaves</a:t>
            </a:r>
            <a:r>
              <a:rPr lang="fr-FR" dirty="0" smtClean="0"/>
              <a:t> </a:t>
            </a:r>
            <a:r>
              <a:rPr lang="fr-FR" dirty="0" err="1" smtClean="0"/>
              <a:t>with</a:t>
            </a:r>
            <a:r>
              <a:rPr lang="fr-FR" dirty="0" smtClean="0"/>
              <a:t> </a:t>
            </a:r>
            <a:r>
              <a:rPr lang="fr-FR" dirty="0" err="1" smtClean="0"/>
              <a:t>sticky</a:t>
            </a:r>
            <a:r>
              <a:rPr lang="fr-FR" dirty="0" smtClean="0"/>
              <a:t> substance</a:t>
            </a:r>
          </a:p>
          <a:p>
            <a:pPr marL="342900" indent="-342900">
              <a:buFont typeface="+mj-lt"/>
              <a:buAutoNum type="arabicPeriod"/>
            </a:pPr>
            <a:r>
              <a:rPr lang="fr-FR" dirty="0" err="1" smtClean="0"/>
              <a:t>Larvae</a:t>
            </a:r>
            <a:r>
              <a:rPr lang="fr-FR" dirty="0" smtClean="0"/>
              <a:t> </a:t>
            </a:r>
            <a:r>
              <a:rPr lang="fr-FR" dirty="0" err="1" smtClean="0"/>
              <a:t>feed</a:t>
            </a:r>
            <a:r>
              <a:rPr lang="fr-FR" dirty="0" smtClean="0"/>
              <a:t> </a:t>
            </a:r>
            <a:r>
              <a:rPr lang="fr-FR" dirty="0" err="1" smtClean="0"/>
              <a:t>inside</a:t>
            </a:r>
            <a:r>
              <a:rPr lang="fr-FR" dirty="0" smtClean="0"/>
              <a:t> the </a:t>
            </a:r>
            <a:r>
              <a:rPr lang="fr-FR" dirty="0" err="1" smtClean="0"/>
              <a:t>fold</a:t>
            </a:r>
            <a:r>
              <a:rPr lang="fr-FR" dirty="0" smtClean="0"/>
              <a:t> by </a:t>
            </a:r>
            <a:r>
              <a:rPr lang="fr-FR" dirty="0" err="1" smtClean="0"/>
              <a:t>scraping</a:t>
            </a:r>
            <a:r>
              <a:rPr lang="fr-FR" dirty="0" smtClean="0"/>
              <a:t> the green </a:t>
            </a:r>
            <a:r>
              <a:rPr lang="fr-FR" dirty="0" err="1" smtClean="0"/>
              <a:t>matter</a:t>
            </a:r>
            <a:endParaRPr lang="fr-FR" dirty="0" smtClean="0"/>
          </a:p>
          <a:p>
            <a:pPr marL="342900" indent="-342900">
              <a:buFont typeface="+mj-lt"/>
              <a:buAutoNum type="arabicPeriod"/>
            </a:pPr>
            <a:r>
              <a:rPr lang="fr-FR" dirty="0" err="1" smtClean="0"/>
              <a:t>Streaks</a:t>
            </a:r>
            <a:r>
              <a:rPr lang="fr-FR" dirty="0" smtClean="0"/>
              <a:t> on the </a:t>
            </a:r>
            <a:r>
              <a:rPr lang="fr-FR" dirty="0" err="1" smtClean="0"/>
              <a:t>leaves</a:t>
            </a:r>
            <a:r>
              <a:rPr lang="fr-FR" dirty="0" smtClean="0"/>
              <a:t> and </a:t>
            </a:r>
            <a:r>
              <a:rPr lang="fr-FR" dirty="0" err="1" smtClean="0"/>
              <a:t>appears</a:t>
            </a:r>
            <a:r>
              <a:rPr lang="fr-FR" dirty="0" smtClean="0"/>
              <a:t> </a:t>
            </a:r>
            <a:r>
              <a:rPr lang="fr-FR" dirty="0" err="1" smtClean="0"/>
              <a:t>whitish</a:t>
            </a:r>
            <a:r>
              <a:rPr lang="fr-FR" dirty="0" smtClean="0"/>
              <a:t> </a:t>
            </a:r>
            <a:r>
              <a:rPr lang="fr-FR" dirty="0" err="1" smtClean="0"/>
              <a:t>from</a:t>
            </a:r>
            <a:r>
              <a:rPr lang="fr-FR" dirty="0" smtClean="0"/>
              <a:t> a distance</a:t>
            </a:r>
          </a:p>
          <a:p>
            <a:pPr marL="342900" indent="-342900">
              <a:buFont typeface="+mj-lt"/>
              <a:buAutoNum type="arabicPeriod"/>
            </a:pPr>
            <a:r>
              <a:rPr lang="en-US" dirty="0" smtClean="0"/>
              <a:t>Leaves become membranous, turn white and dries up.</a:t>
            </a:r>
          </a:p>
          <a:p>
            <a:pPr marL="342900" indent="-342900">
              <a:buFont typeface="+mj-lt"/>
              <a:buAutoNum type="arabicPeriod"/>
            </a:pPr>
            <a:r>
              <a:rPr lang="en-US" dirty="0" smtClean="0"/>
              <a:t>Photosynthetic activity of leaves is affected </a:t>
            </a:r>
          </a:p>
          <a:p>
            <a:pPr marL="342900" indent="-342900">
              <a:buFont typeface="+mj-lt"/>
              <a:buAutoNum type="arabicPeriod"/>
            </a:pPr>
            <a:r>
              <a:rPr lang="en-US" dirty="0" smtClean="0"/>
              <a:t>Fungal and bacterial infection takes place after insect damage</a:t>
            </a:r>
          </a:p>
          <a:p>
            <a:pPr marL="342900" indent="-342900">
              <a:buFont typeface="+mj-lt"/>
              <a:buAutoNum type="arabicPeriod"/>
            </a:pPr>
            <a:endParaRPr lang="en-US" dirty="0"/>
          </a:p>
        </p:txBody>
      </p:sp>
      <p:sp>
        <p:nvSpPr>
          <p:cNvPr id="8" name="Rectangle 7"/>
          <p:cNvSpPr/>
          <p:nvPr/>
        </p:nvSpPr>
        <p:spPr>
          <a:xfrm>
            <a:off x="0" y="3581400"/>
            <a:ext cx="8229600" cy="2585323"/>
          </a:xfrm>
          <a:prstGeom prst="rect">
            <a:avLst/>
          </a:prstGeom>
        </p:spPr>
        <p:txBody>
          <a:bodyPr wrap="square">
            <a:spAutoFit/>
          </a:bodyPr>
          <a:lstStyle/>
          <a:p>
            <a:pPr marL="342900" indent="-342900"/>
            <a:r>
              <a:rPr lang="fr-FR" b="1" dirty="0" smtClean="0"/>
              <a:t>Control: </a:t>
            </a:r>
          </a:p>
          <a:p>
            <a:pPr marL="342900" indent="-342900">
              <a:buFont typeface="+mj-lt"/>
              <a:buAutoNum type="arabicPeriod"/>
            </a:pPr>
            <a:r>
              <a:rPr lang="fr-FR" dirty="0" err="1" smtClean="0"/>
              <a:t>Removal</a:t>
            </a:r>
            <a:r>
              <a:rPr lang="fr-FR" dirty="0" smtClean="0"/>
              <a:t> of </a:t>
            </a:r>
            <a:r>
              <a:rPr lang="fr-FR" dirty="0" err="1" smtClean="0"/>
              <a:t>weeds</a:t>
            </a:r>
            <a:endParaRPr lang="fr-FR" dirty="0" smtClean="0"/>
          </a:p>
          <a:p>
            <a:pPr marL="342900" indent="-342900">
              <a:buFont typeface="+mj-lt"/>
              <a:buAutoNum type="arabicPeriod"/>
            </a:pPr>
            <a:r>
              <a:rPr lang="fr-FR" dirty="0" err="1" smtClean="0"/>
              <a:t>Trapping</a:t>
            </a:r>
            <a:r>
              <a:rPr lang="fr-FR" dirty="0" smtClean="0"/>
              <a:t> the </a:t>
            </a:r>
            <a:r>
              <a:rPr lang="fr-FR" dirty="0" err="1" smtClean="0"/>
              <a:t>moth</a:t>
            </a:r>
            <a:r>
              <a:rPr lang="fr-FR" dirty="0" smtClean="0"/>
              <a:t> by light </a:t>
            </a:r>
            <a:r>
              <a:rPr lang="fr-FR" dirty="0" err="1" smtClean="0"/>
              <a:t>traps</a:t>
            </a:r>
            <a:endParaRPr lang="fr-FR" dirty="0" smtClean="0"/>
          </a:p>
          <a:p>
            <a:pPr marL="342900" indent="-342900">
              <a:buFont typeface="+mj-lt"/>
              <a:buAutoNum type="arabicPeriod"/>
            </a:pPr>
            <a:r>
              <a:rPr lang="fr-FR" dirty="0" err="1" smtClean="0"/>
              <a:t>Trichogramma</a:t>
            </a:r>
            <a:endParaRPr lang="fr-FR" dirty="0" smtClean="0"/>
          </a:p>
          <a:p>
            <a:pPr marL="342900" indent="-342900">
              <a:buFont typeface="+mj-lt"/>
              <a:buAutoNum type="arabicPeriod"/>
            </a:pPr>
            <a:r>
              <a:rPr lang="fr-FR" dirty="0" err="1" smtClean="0"/>
              <a:t>Chemical</a:t>
            </a:r>
            <a:r>
              <a:rPr lang="fr-FR" dirty="0" smtClean="0"/>
              <a:t> control</a:t>
            </a:r>
          </a:p>
          <a:p>
            <a:pPr marL="800100" lvl="1" indent="-342900">
              <a:buFont typeface="+mj-lt"/>
              <a:buAutoNum type="arabicPeriod"/>
            </a:pPr>
            <a:r>
              <a:rPr lang="fr-FR" b="1" dirty="0" smtClean="0">
                <a:solidFill>
                  <a:srgbClr val="7030A0"/>
                </a:solidFill>
              </a:rPr>
              <a:t>Lambda-</a:t>
            </a:r>
            <a:r>
              <a:rPr lang="fr-FR" b="1" dirty="0" err="1" smtClean="0">
                <a:solidFill>
                  <a:srgbClr val="7030A0"/>
                </a:solidFill>
              </a:rPr>
              <a:t>cyhalothrin</a:t>
            </a:r>
            <a:r>
              <a:rPr lang="fr-FR" dirty="0" smtClean="0"/>
              <a:t> (</a:t>
            </a:r>
            <a:r>
              <a:rPr lang="fr-FR" dirty="0" err="1" smtClean="0"/>
              <a:t>Karate</a:t>
            </a:r>
            <a:r>
              <a:rPr lang="fr-FR" dirty="0" smtClean="0"/>
              <a:t> 2.5 EC) 200ml/A (</a:t>
            </a:r>
            <a:r>
              <a:rPr lang="fr-FR" dirty="0" err="1" smtClean="0"/>
              <a:t>Syngenta</a:t>
            </a:r>
            <a:r>
              <a:rPr lang="fr-FR" dirty="0" smtClean="0"/>
              <a:t>)</a:t>
            </a:r>
          </a:p>
          <a:p>
            <a:pPr marL="800100" lvl="1" indent="-342900">
              <a:buFont typeface="+mj-lt"/>
              <a:buAutoNum type="arabicPeriod"/>
            </a:pPr>
            <a:r>
              <a:rPr lang="fr-FR" dirty="0" err="1" smtClean="0"/>
              <a:t>Flubendamide</a:t>
            </a:r>
            <a:r>
              <a:rPr lang="fr-FR" dirty="0" smtClean="0"/>
              <a:t> (</a:t>
            </a:r>
            <a:r>
              <a:rPr lang="fr-FR" dirty="0" err="1" smtClean="0"/>
              <a:t>Belt</a:t>
            </a:r>
            <a:r>
              <a:rPr lang="fr-FR" dirty="0" smtClean="0"/>
              <a:t> 48% SC/480 SC) 50 ml/A (Bayer)</a:t>
            </a:r>
          </a:p>
          <a:p>
            <a:pPr marL="800100" lvl="1" indent="-342900">
              <a:buFont typeface="+mj-lt"/>
              <a:buAutoNum type="arabicPeriod"/>
            </a:pPr>
            <a:r>
              <a:rPr lang="fr-FR" b="1" dirty="0" err="1" smtClean="0">
                <a:solidFill>
                  <a:srgbClr val="FF0000"/>
                </a:solidFill>
              </a:rPr>
              <a:t>Cartap</a:t>
            </a:r>
            <a:r>
              <a:rPr lang="fr-FR" b="1" dirty="0" smtClean="0">
                <a:solidFill>
                  <a:srgbClr val="FF0000"/>
                </a:solidFill>
              </a:rPr>
              <a:t> (Padan 4G)9 Kg/A , </a:t>
            </a:r>
          </a:p>
          <a:p>
            <a:pPr marL="800100" lvl="1" indent="-342900">
              <a:buFont typeface="+mj-lt"/>
              <a:buAutoNum type="arabicPeriod"/>
            </a:pPr>
            <a:r>
              <a:rPr lang="fr-FR" dirty="0" err="1" smtClean="0"/>
              <a:t>Chlorpyrifos</a:t>
            </a:r>
            <a:r>
              <a:rPr lang="fr-FR" dirty="0" smtClean="0"/>
              <a:t> 1000ml/Acre</a:t>
            </a:r>
          </a:p>
        </p:txBody>
      </p:sp>
      <p:pic>
        <p:nvPicPr>
          <p:cNvPr id="5" name="Picture 6" descr="http://blogfiles8.naver.net/data11/2005/8/10/39/%BA%AD-%C8%A4%B8%ED%B3%AA%B9%E6-11429-ipmkorea.jpg"/>
          <p:cNvPicPr>
            <a:picLocks noChangeAspect="1" noChangeArrowheads="1"/>
          </p:cNvPicPr>
          <p:nvPr/>
        </p:nvPicPr>
        <p:blipFill>
          <a:blip r:embed="rId3" cstate="print"/>
          <a:srcRect/>
          <a:stretch>
            <a:fillRect/>
          </a:stretch>
        </p:blipFill>
        <p:spPr bwMode="auto">
          <a:xfrm>
            <a:off x="5943600" y="2286000"/>
            <a:ext cx="3200400" cy="2131387"/>
          </a:xfrm>
          <a:prstGeom prst="rect">
            <a:avLst/>
          </a:prstGeom>
          <a:ln>
            <a:noFill/>
          </a:ln>
          <a:effectLst>
            <a:softEdge rad="317500"/>
          </a:effectLst>
        </p:spPr>
      </p:pic>
      <p:sp>
        <p:nvSpPr>
          <p:cNvPr id="6" name="Slide Number Placeholder 5"/>
          <p:cNvSpPr>
            <a:spLocks noGrp="1"/>
          </p:cNvSpPr>
          <p:nvPr>
            <p:ph type="sldNum" sz="quarter" idx="12"/>
          </p:nvPr>
        </p:nvSpPr>
        <p:spPr/>
        <p:txBody>
          <a:bodyPr/>
          <a:lstStyle/>
          <a:p>
            <a:fld id="{52993DFC-4491-4ABE-9129-CBD476F40E16}" type="slidenum">
              <a:rPr lang="en-US" smtClean="0"/>
              <a:pPr/>
              <a:t>9</a:t>
            </a:fld>
            <a:endParaRPr lang="en-US"/>
          </a:p>
        </p:txBody>
      </p:sp>
      <p:sp>
        <p:nvSpPr>
          <p:cNvPr id="9" name="Footer Placeholder 8"/>
          <p:cNvSpPr>
            <a:spLocks noGrp="1"/>
          </p:cNvSpPr>
          <p:nvPr>
            <p:ph type="ftr" sz="quarter" idx="11"/>
          </p:nvPr>
        </p:nvSpPr>
        <p:spPr/>
        <p:txBody>
          <a:bodyPr/>
          <a:lstStyle/>
          <a:p>
            <a:r>
              <a:rPr lang="en-US" smtClean="0"/>
              <a:t>Dr M Asam Riaz, Assistant Professor, Entomology, College of Agri, UOS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2166</Words>
  <Application>Microsoft Office PowerPoint</Application>
  <PresentationFormat>On-screen Show (4:3)</PresentationFormat>
  <Paragraphs>209</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Rice pest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Asam Riaz</dc:creator>
  <cp:lastModifiedBy>Asam Riaz</cp:lastModifiedBy>
  <cp:revision>6</cp:revision>
  <dcterms:created xsi:type="dcterms:W3CDTF">2020-03-24T19:59:30Z</dcterms:created>
  <dcterms:modified xsi:type="dcterms:W3CDTF">2020-05-06T19:34:24Z</dcterms:modified>
</cp:coreProperties>
</file>