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79" r:id="rId4"/>
    <p:sldId id="281" r:id="rId5"/>
    <p:sldId id="282" r:id="rId6"/>
    <p:sldId id="283" r:id="rId7"/>
    <p:sldId id="284" r:id="rId8"/>
    <p:sldId id="280" r:id="rId9"/>
    <p:sldId id="260" r:id="rId10"/>
    <p:sldId id="261" r:id="rId11"/>
    <p:sldId id="285" r:id="rId12"/>
    <p:sldId id="290" r:id="rId13"/>
    <p:sldId id="262" r:id="rId14"/>
    <p:sldId id="286" r:id="rId15"/>
    <p:sldId id="263" r:id="rId16"/>
    <p:sldId id="288" r:id="rId17"/>
    <p:sldId id="264" r:id="rId18"/>
    <p:sldId id="289" r:id="rId19"/>
    <p:sldId id="265" r:id="rId20"/>
    <p:sldId id="287" r:id="rId21"/>
    <p:sldId id="291" r:id="rId22"/>
    <p:sldId id="292" r:id="rId23"/>
    <p:sldId id="293" r:id="rId24"/>
    <p:sldId id="294" r:id="rId25"/>
    <p:sldId id="295" r:id="rId26"/>
    <p:sldId id="25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8F922-8BF5-444B-AD3C-34E58249FC17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865B6C-5272-4D3C-9EEA-F94AEBC1335D}">
      <dgm:prSet phldrT="[Text]"/>
      <dgm:spPr/>
      <dgm:t>
        <a:bodyPr/>
        <a:lstStyle/>
        <a:p>
          <a:r>
            <a:rPr lang="en-US" dirty="0" smtClean="0"/>
            <a:t>Technical Assessment</a:t>
          </a:r>
          <a:endParaRPr lang="en-US" dirty="0"/>
        </a:p>
      </dgm:t>
    </dgm:pt>
    <dgm:pt modelId="{761268F5-1D79-433D-958A-D6DA89002632}" type="parTrans" cxnId="{97BC62FB-55B6-4199-9852-B41FFD9B163A}">
      <dgm:prSet/>
      <dgm:spPr/>
      <dgm:t>
        <a:bodyPr/>
        <a:lstStyle/>
        <a:p>
          <a:endParaRPr lang="en-US"/>
        </a:p>
      </dgm:t>
    </dgm:pt>
    <dgm:pt modelId="{75E0B089-3BE7-4301-AE00-D570E07C9B70}" type="sibTrans" cxnId="{97BC62FB-55B6-4199-9852-B41FFD9B163A}">
      <dgm:prSet/>
      <dgm:spPr/>
      <dgm:t>
        <a:bodyPr/>
        <a:lstStyle/>
        <a:p>
          <a:endParaRPr lang="en-US"/>
        </a:p>
      </dgm:t>
    </dgm:pt>
    <dgm:pt modelId="{3B15230E-102D-4A85-B9CA-540CB7AFEB23}">
      <dgm:prSet phldrT="[Text]"/>
      <dgm:spPr/>
      <dgm:t>
        <a:bodyPr/>
        <a:lstStyle/>
        <a:p>
          <a:r>
            <a:rPr lang="en-US" dirty="0" smtClean="0"/>
            <a:t>Cost-Benefit Analysis</a:t>
          </a:r>
          <a:endParaRPr lang="en-US" dirty="0"/>
        </a:p>
      </dgm:t>
    </dgm:pt>
    <dgm:pt modelId="{A6A87E4B-1E9B-4586-8238-7623D3D00910}" type="parTrans" cxnId="{E1C8B3A0-4C46-44C7-B9FD-3B8ABDC5EA38}">
      <dgm:prSet/>
      <dgm:spPr/>
      <dgm:t>
        <a:bodyPr/>
        <a:lstStyle/>
        <a:p>
          <a:endParaRPr lang="en-US"/>
        </a:p>
      </dgm:t>
    </dgm:pt>
    <dgm:pt modelId="{49F33D41-54D7-4BCD-BB80-EF382906335C}" type="sibTrans" cxnId="{E1C8B3A0-4C46-44C7-B9FD-3B8ABDC5EA38}">
      <dgm:prSet/>
      <dgm:spPr/>
      <dgm:t>
        <a:bodyPr/>
        <a:lstStyle/>
        <a:p>
          <a:endParaRPr lang="en-US"/>
        </a:p>
      </dgm:t>
    </dgm:pt>
    <dgm:pt modelId="{61EE49B4-B6B6-4246-A580-1DACDE7132FF}">
      <dgm:prSet phldrT="[Text]"/>
      <dgm:spPr/>
      <dgm:t>
        <a:bodyPr/>
        <a:lstStyle/>
        <a:p>
          <a:r>
            <a:rPr lang="en-US" dirty="0" smtClean="0"/>
            <a:t>Cash Flow Forecasting</a:t>
          </a:r>
          <a:endParaRPr lang="en-US" dirty="0"/>
        </a:p>
      </dgm:t>
    </dgm:pt>
    <dgm:pt modelId="{90D746CB-4E8C-4ECB-B77B-2F8F117EFC65}" type="parTrans" cxnId="{5858A529-3EC8-4D82-A741-0E6D8FE83DBB}">
      <dgm:prSet/>
      <dgm:spPr/>
      <dgm:t>
        <a:bodyPr/>
        <a:lstStyle/>
        <a:p>
          <a:endParaRPr lang="en-US"/>
        </a:p>
      </dgm:t>
    </dgm:pt>
    <dgm:pt modelId="{C2F3B308-E0B4-4F45-BF3F-3EA9CA3B919F}" type="sibTrans" cxnId="{5858A529-3EC8-4D82-A741-0E6D8FE83DBB}">
      <dgm:prSet/>
      <dgm:spPr/>
      <dgm:t>
        <a:bodyPr/>
        <a:lstStyle/>
        <a:p>
          <a:endParaRPr lang="en-US"/>
        </a:p>
      </dgm:t>
    </dgm:pt>
    <dgm:pt modelId="{AEE2C4EA-7714-455A-8BBB-5CBE49D6CBD4}" type="pres">
      <dgm:prSet presAssocID="{D0E8F922-8BF5-444B-AD3C-34E58249FC1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9F6296-76A5-46E9-8C23-C063609D6223}" type="pres">
      <dgm:prSet presAssocID="{C8865B6C-5272-4D3C-9EEA-F94AEBC1335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80043-DE14-4741-B7B9-141E637FDA10}" type="pres">
      <dgm:prSet presAssocID="{75E0B089-3BE7-4301-AE00-D570E07C9B70}" presName="sibTrans" presStyleCnt="0"/>
      <dgm:spPr/>
    </dgm:pt>
    <dgm:pt modelId="{4500D27A-D92E-4E80-AE36-C3129B9E0632}" type="pres">
      <dgm:prSet presAssocID="{3B15230E-102D-4A85-B9CA-540CB7AFEB2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1FE9CE-292F-430D-8DF7-557A62C7C1DE}" type="pres">
      <dgm:prSet presAssocID="{49F33D41-54D7-4BCD-BB80-EF382906335C}" presName="sibTrans" presStyleCnt="0"/>
      <dgm:spPr/>
    </dgm:pt>
    <dgm:pt modelId="{D78B774B-4875-4A64-9DBE-957C338D0CCF}" type="pres">
      <dgm:prSet presAssocID="{61EE49B4-B6B6-4246-A580-1DACDE7132F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BC62FB-55B6-4199-9852-B41FFD9B163A}" srcId="{D0E8F922-8BF5-444B-AD3C-34E58249FC17}" destId="{C8865B6C-5272-4D3C-9EEA-F94AEBC1335D}" srcOrd="0" destOrd="0" parTransId="{761268F5-1D79-433D-958A-D6DA89002632}" sibTransId="{75E0B089-3BE7-4301-AE00-D570E07C9B70}"/>
    <dgm:cxn modelId="{098FE2E6-6FB3-4A9D-AAFE-F9F8C713229F}" type="presOf" srcId="{D0E8F922-8BF5-444B-AD3C-34E58249FC17}" destId="{AEE2C4EA-7714-455A-8BBB-5CBE49D6CBD4}" srcOrd="0" destOrd="0" presId="urn:microsoft.com/office/officeart/2005/8/layout/default"/>
    <dgm:cxn modelId="{E1C8B3A0-4C46-44C7-B9FD-3B8ABDC5EA38}" srcId="{D0E8F922-8BF5-444B-AD3C-34E58249FC17}" destId="{3B15230E-102D-4A85-B9CA-540CB7AFEB23}" srcOrd="1" destOrd="0" parTransId="{A6A87E4B-1E9B-4586-8238-7623D3D00910}" sibTransId="{49F33D41-54D7-4BCD-BB80-EF382906335C}"/>
    <dgm:cxn modelId="{D78C3588-93D2-4284-8907-13BB175B8B61}" type="presOf" srcId="{3B15230E-102D-4A85-B9CA-540CB7AFEB23}" destId="{4500D27A-D92E-4E80-AE36-C3129B9E0632}" srcOrd="0" destOrd="0" presId="urn:microsoft.com/office/officeart/2005/8/layout/default"/>
    <dgm:cxn modelId="{B713F4C8-ABD1-4144-AB03-B0615166ACEA}" type="presOf" srcId="{61EE49B4-B6B6-4246-A580-1DACDE7132FF}" destId="{D78B774B-4875-4A64-9DBE-957C338D0CCF}" srcOrd="0" destOrd="0" presId="urn:microsoft.com/office/officeart/2005/8/layout/default"/>
    <dgm:cxn modelId="{B6C1C792-6442-4BAB-AAA3-5B5FAD7C67B6}" type="presOf" srcId="{C8865B6C-5272-4D3C-9EEA-F94AEBC1335D}" destId="{AB9F6296-76A5-46E9-8C23-C063609D6223}" srcOrd="0" destOrd="0" presId="urn:microsoft.com/office/officeart/2005/8/layout/default"/>
    <dgm:cxn modelId="{5858A529-3EC8-4D82-A741-0E6D8FE83DBB}" srcId="{D0E8F922-8BF5-444B-AD3C-34E58249FC17}" destId="{61EE49B4-B6B6-4246-A580-1DACDE7132FF}" srcOrd="2" destOrd="0" parTransId="{90D746CB-4E8C-4ECB-B77B-2F8F117EFC65}" sibTransId="{C2F3B308-E0B4-4F45-BF3F-3EA9CA3B919F}"/>
    <dgm:cxn modelId="{0DAA6659-EC39-496B-8BDD-5F17EE926E4F}" type="presParOf" srcId="{AEE2C4EA-7714-455A-8BBB-5CBE49D6CBD4}" destId="{AB9F6296-76A5-46E9-8C23-C063609D6223}" srcOrd="0" destOrd="0" presId="urn:microsoft.com/office/officeart/2005/8/layout/default"/>
    <dgm:cxn modelId="{4CD2D18F-3D39-467E-A9EB-980FBC76318E}" type="presParOf" srcId="{AEE2C4EA-7714-455A-8BBB-5CBE49D6CBD4}" destId="{31E80043-DE14-4741-B7B9-141E637FDA10}" srcOrd="1" destOrd="0" presId="urn:microsoft.com/office/officeart/2005/8/layout/default"/>
    <dgm:cxn modelId="{B24F84D5-1A54-4098-B333-2B0114636046}" type="presParOf" srcId="{AEE2C4EA-7714-455A-8BBB-5CBE49D6CBD4}" destId="{4500D27A-D92E-4E80-AE36-C3129B9E0632}" srcOrd="2" destOrd="0" presId="urn:microsoft.com/office/officeart/2005/8/layout/default"/>
    <dgm:cxn modelId="{8A7BA801-ABAF-473C-A4A5-3388F4C73694}" type="presParOf" srcId="{AEE2C4EA-7714-455A-8BBB-5CBE49D6CBD4}" destId="{B61FE9CE-292F-430D-8DF7-557A62C7C1DE}" srcOrd="3" destOrd="0" presId="urn:microsoft.com/office/officeart/2005/8/layout/default"/>
    <dgm:cxn modelId="{010AF541-F087-4A17-907A-D7DDBC05AEAB}" type="presParOf" srcId="{AEE2C4EA-7714-455A-8BBB-5CBE49D6CBD4}" destId="{D78B774B-4875-4A64-9DBE-957C338D0CC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5C4649-FCAE-4529-AD33-C5780D99C6E3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64AACAC-3A91-4510-9B80-6F8A8F134CB1}">
      <dgm:prSet phldrT="[Text]"/>
      <dgm:spPr/>
      <dgm:t>
        <a:bodyPr/>
        <a:lstStyle/>
        <a:p>
          <a:r>
            <a:rPr lang="en-US" dirty="0" smtClean="0"/>
            <a:t>Net Profit</a:t>
          </a:r>
          <a:endParaRPr lang="en-US" dirty="0"/>
        </a:p>
      </dgm:t>
    </dgm:pt>
    <dgm:pt modelId="{F7D5F7A6-F292-470A-85B8-F71F46612C6D}" type="parTrans" cxnId="{FE4510C6-0D74-45DB-BCEC-FE895367C250}">
      <dgm:prSet/>
      <dgm:spPr/>
      <dgm:t>
        <a:bodyPr/>
        <a:lstStyle/>
        <a:p>
          <a:endParaRPr lang="en-US"/>
        </a:p>
      </dgm:t>
    </dgm:pt>
    <dgm:pt modelId="{F5011392-83D9-455A-BBEB-EC178E88A598}" type="sibTrans" cxnId="{FE4510C6-0D74-45DB-BCEC-FE895367C250}">
      <dgm:prSet/>
      <dgm:spPr/>
      <dgm:t>
        <a:bodyPr/>
        <a:lstStyle/>
        <a:p>
          <a:endParaRPr lang="en-US"/>
        </a:p>
      </dgm:t>
    </dgm:pt>
    <dgm:pt modelId="{A53C79DE-7C7F-4295-9C0D-87632A52F798}">
      <dgm:prSet phldrT="[Text]"/>
      <dgm:spPr/>
      <dgm:t>
        <a:bodyPr/>
        <a:lstStyle/>
        <a:p>
          <a:r>
            <a:rPr lang="en-US" dirty="0" smtClean="0"/>
            <a:t>Payback Period</a:t>
          </a:r>
          <a:endParaRPr lang="en-US" dirty="0"/>
        </a:p>
      </dgm:t>
    </dgm:pt>
    <dgm:pt modelId="{B8B22892-F751-436D-BBD0-0E0E9B121B94}" type="parTrans" cxnId="{829EDDD8-8309-4FFD-A90B-321219A58799}">
      <dgm:prSet/>
      <dgm:spPr/>
      <dgm:t>
        <a:bodyPr/>
        <a:lstStyle/>
        <a:p>
          <a:endParaRPr lang="en-US"/>
        </a:p>
      </dgm:t>
    </dgm:pt>
    <dgm:pt modelId="{7BBE7EF1-867F-4CAD-8FA9-5466C6B869C6}" type="sibTrans" cxnId="{829EDDD8-8309-4FFD-A90B-321219A58799}">
      <dgm:prSet/>
      <dgm:spPr/>
      <dgm:t>
        <a:bodyPr/>
        <a:lstStyle/>
        <a:p>
          <a:endParaRPr lang="en-US"/>
        </a:p>
      </dgm:t>
    </dgm:pt>
    <dgm:pt modelId="{40603325-CE76-41BA-8C96-F3393E91993D}">
      <dgm:prSet phldrT="[Text]"/>
      <dgm:spPr/>
      <dgm:t>
        <a:bodyPr/>
        <a:lstStyle/>
        <a:p>
          <a:r>
            <a:rPr lang="en-US" dirty="0" smtClean="0"/>
            <a:t>Return on Investment</a:t>
          </a:r>
          <a:endParaRPr lang="en-US" dirty="0"/>
        </a:p>
      </dgm:t>
    </dgm:pt>
    <dgm:pt modelId="{51795AF2-6F46-4282-A717-E14866C2E8F4}" type="parTrans" cxnId="{FB515619-8079-4230-BAE2-99400BDD9D19}">
      <dgm:prSet/>
      <dgm:spPr/>
      <dgm:t>
        <a:bodyPr/>
        <a:lstStyle/>
        <a:p>
          <a:endParaRPr lang="en-US"/>
        </a:p>
      </dgm:t>
    </dgm:pt>
    <dgm:pt modelId="{73D67689-B9DF-437B-943E-97EE156EAB04}" type="sibTrans" cxnId="{FB515619-8079-4230-BAE2-99400BDD9D19}">
      <dgm:prSet/>
      <dgm:spPr/>
      <dgm:t>
        <a:bodyPr/>
        <a:lstStyle/>
        <a:p>
          <a:endParaRPr lang="en-US"/>
        </a:p>
      </dgm:t>
    </dgm:pt>
    <dgm:pt modelId="{AF83F7CA-6123-4A16-9387-11D13A6147D7}">
      <dgm:prSet phldrT="[Text]"/>
      <dgm:spPr/>
      <dgm:t>
        <a:bodyPr/>
        <a:lstStyle/>
        <a:p>
          <a:r>
            <a:rPr lang="en-US" dirty="0" smtClean="0"/>
            <a:t>Net Present Value</a:t>
          </a:r>
          <a:endParaRPr lang="en-US" dirty="0"/>
        </a:p>
      </dgm:t>
    </dgm:pt>
    <dgm:pt modelId="{FB2EDEE2-453C-4DD2-B02B-F03BD1D1A934}" type="parTrans" cxnId="{FD2619CD-7FC6-4BAF-B4A3-B4C3E6783BC3}">
      <dgm:prSet/>
      <dgm:spPr/>
      <dgm:t>
        <a:bodyPr/>
        <a:lstStyle/>
        <a:p>
          <a:endParaRPr lang="en-US"/>
        </a:p>
      </dgm:t>
    </dgm:pt>
    <dgm:pt modelId="{6820426D-8C54-48AE-BB05-E860CA6740D2}" type="sibTrans" cxnId="{FD2619CD-7FC6-4BAF-B4A3-B4C3E6783BC3}">
      <dgm:prSet/>
      <dgm:spPr/>
      <dgm:t>
        <a:bodyPr/>
        <a:lstStyle/>
        <a:p>
          <a:endParaRPr lang="en-US"/>
        </a:p>
      </dgm:t>
    </dgm:pt>
    <dgm:pt modelId="{26070FFE-4365-4A0C-9F09-7F2B0846542D}" type="pres">
      <dgm:prSet presAssocID="{F25C4649-FCAE-4529-AD33-C5780D99C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AB7F22-213C-4F03-AC86-A6AB1DDC5F79}" type="pres">
      <dgm:prSet presAssocID="{764AACAC-3A91-4510-9B80-6F8A8F134CB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81CD3-D757-4BB1-8B24-0CC510729D03}" type="pres">
      <dgm:prSet presAssocID="{F5011392-83D9-455A-BBEB-EC178E88A598}" presName="sibTrans" presStyleCnt="0"/>
      <dgm:spPr/>
    </dgm:pt>
    <dgm:pt modelId="{128BF76A-B683-4456-901F-0C07BC7D3E6A}" type="pres">
      <dgm:prSet presAssocID="{A53C79DE-7C7F-4295-9C0D-87632A52F79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6B8BCF-DA44-4088-9904-1EDEBA3B9D95}" type="pres">
      <dgm:prSet presAssocID="{7BBE7EF1-867F-4CAD-8FA9-5466C6B869C6}" presName="sibTrans" presStyleCnt="0"/>
      <dgm:spPr/>
    </dgm:pt>
    <dgm:pt modelId="{C41B6ED7-890A-421B-ADE2-5F7746DEE554}" type="pres">
      <dgm:prSet presAssocID="{40603325-CE76-41BA-8C96-F3393E91993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FBD8B-425F-4859-AE73-A8C9A52ACCA7}" type="pres">
      <dgm:prSet presAssocID="{73D67689-B9DF-437B-943E-97EE156EAB04}" presName="sibTrans" presStyleCnt="0"/>
      <dgm:spPr/>
    </dgm:pt>
    <dgm:pt modelId="{1F969527-4B57-4C10-AE3E-2669D94DBD3D}" type="pres">
      <dgm:prSet presAssocID="{AF83F7CA-6123-4A16-9387-11D13A6147D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4510C6-0D74-45DB-BCEC-FE895367C250}" srcId="{F25C4649-FCAE-4529-AD33-C5780D99C6E3}" destId="{764AACAC-3A91-4510-9B80-6F8A8F134CB1}" srcOrd="0" destOrd="0" parTransId="{F7D5F7A6-F292-470A-85B8-F71F46612C6D}" sibTransId="{F5011392-83D9-455A-BBEB-EC178E88A598}"/>
    <dgm:cxn modelId="{FD2619CD-7FC6-4BAF-B4A3-B4C3E6783BC3}" srcId="{F25C4649-FCAE-4529-AD33-C5780D99C6E3}" destId="{AF83F7CA-6123-4A16-9387-11D13A6147D7}" srcOrd="3" destOrd="0" parTransId="{FB2EDEE2-453C-4DD2-B02B-F03BD1D1A934}" sibTransId="{6820426D-8C54-48AE-BB05-E860CA6740D2}"/>
    <dgm:cxn modelId="{D1B0FC38-E51A-4079-B9A0-5286ABF1B87E}" type="presOf" srcId="{764AACAC-3A91-4510-9B80-6F8A8F134CB1}" destId="{ADAB7F22-213C-4F03-AC86-A6AB1DDC5F79}" srcOrd="0" destOrd="0" presId="urn:microsoft.com/office/officeart/2005/8/layout/default"/>
    <dgm:cxn modelId="{829EDDD8-8309-4FFD-A90B-321219A58799}" srcId="{F25C4649-FCAE-4529-AD33-C5780D99C6E3}" destId="{A53C79DE-7C7F-4295-9C0D-87632A52F798}" srcOrd="1" destOrd="0" parTransId="{B8B22892-F751-436D-BBD0-0E0E9B121B94}" sibTransId="{7BBE7EF1-867F-4CAD-8FA9-5466C6B869C6}"/>
    <dgm:cxn modelId="{CF17103E-DDC4-4815-A78C-119D4DAF03EF}" type="presOf" srcId="{F25C4649-FCAE-4529-AD33-C5780D99C6E3}" destId="{26070FFE-4365-4A0C-9F09-7F2B0846542D}" srcOrd="0" destOrd="0" presId="urn:microsoft.com/office/officeart/2005/8/layout/default"/>
    <dgm:cxn modelId="{FB515619-8079-4230-BAE2-99400BDD9D19}" srcId="{F25C4649-FCAE-4529-AD33-C5780D99C6E3}" destId="{40603325-CE76-41BA-8C96-F3393E91993D}" srcOrd="2" destOrd="0" parTransId="{51795AF2-6F46-4282-A717-E14866C2E8F4}" sibTransId="{73D67689-B9DF-437B-943E-97EE156EAB04}"/>
    <dgm:cxn modelId="{D136528E-D806-4A14-A820-BE44164BF469}" type="presOf" srcId="{40603325-CE76-41BA-8C96-F3393E91993D}" destId="{C41B6ED7-890A-421B-ADE2-5F7746DEE554}" srcOrd="0" destOrd="0" presId="urn:microsoft.com/office/officeart/2005/8/layout/default"/>
    <dgm:cxn modelId="{94091A4F-EEF0-4A9E-BFF4-85CDA94BF9EF}" type="presOf" srcId="{AF83F7CA-6123-4A16-9387-11D13A6147D7}" destId="{1F969527-4B57-4C10-AE3E-2669D94DBD3D}" srcOrd="0" destOrd="0" presId="urn:microsoft.com/office/officeart/2005/8/layout/default"/>
    <dgm:cxn modelId="{CF7FECC7-1385-4C00-9F29-22919608497D}" type="presOf" srcId="{A53C79DE-7C7F-4295-9C0D-87632A52F798}" destId="{128BF76A-B683-4456-901F-0C07BC7D3E6A}" srcOrd="0" destOrd="0" presId="urn:microsoft.com/office/officeart/2005/8/layout/default"/>
    <dgm:cxn modelId="{E450A038-7D6B-4026-ACE8-BC6A3739FE55}" type="presParOf" srcId="{26070FFE-4365-4A0C-9F09-7F2B0846542D}" destId="{ADAB7F22-213C-4F03-AC86-A6AB1DDC5F79}" srcOrd="0" destOrd="0" presId="urn:microsoft.com/office/officeart/2005/8/layout/default"/>
    <dgm:cxn modelId="{B96875D0-4C0B-4D87-AF80-36D19F28D2C7}" type="presParOf" srcId="{26070FFE-4365-4A0C-9F09-7F2B0846542D}" destId="{D4D81CD3-D757-4BB1-8B24-0CC510729D03}" srcOrd="1" destOrd="0" presId="urn:microsoft.com/office/officeart/2005/8/layout/default"/>
    <dgm:cxn modelId="{DD1D1325-4945-42C0-B12F-EBBBB3B7FB9A}" type="presParOf" srcId="{26070FFE-4365-4A0C-9F09-7F2B0846542D}" destId="{128BF76A-B683-4456-901F-0C07BC7D3E6A}" srcOrd="2" destOrd="0" presId="urn:microsoft.com/office/officeart/2005/8/layout/default"/>
    <dgm:cxn modelId="{0A374630-C228-4354-BFF4-54DBE5FA1B7E}" type="presParOf" srcId="{26070FFE-4365-4A0C-9F09-7F2B0846542D}" destId="{696B8BCF-DA44-4088-9904-1EDEBA3B9D95}" srcOrd="3" destOrd="0" presId="urn:microsoft.com/office/officeart/2005/8/layout/default"/>
    <dgm:cxn modelId="{8BECBFB7-6F16-4643-84E8-293AE967F19D}" type="presParOf" srcId="{26070FFE-4365-4A0C-9F09-7F2B0846542D}" destId="{C41B6ED7-890A-421B-ADE2-5F7746DEE554}" srcOrd="4" destOrd="0" presId="urn:microsoft.com/office/officeart/2005/8/layout/default"/>
    <dgm:cxn modelId="{D5275FF1-4025-4CD1-BA4C-F9FCB1B1B1A2}" type="presParOf" srcId="{26070FFE-4365-4A0C-9F09-7F2B0846542D}" destId="{054FBD8B-425F-4859-AE73-A8C9A52ACCA7}" srcOrd="5" destOrd="0" presId="urn:microsoft.com/office/officeart/2005/8/layout/default"/>
    <dgm:cxn modelId="{EAD59833-E9ED-4640-8CC9-982252A0C0CF}" type="presParOf" srcId="{26070FFE-4365-4A0C-9F09-7F2B0846542D}" destId="{1F969527-4B57-4C10-AE3E-2669D94DBD3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F6296-76A5-46E9-8C23-C063609D6223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Technical Assessment</a:t>
          </a:r>
          <a:endParaRPr lang="en-US" sz="4800" kern="1200" dirty="0"/>
        </a:p>
      </dsp:txBody>
      <dsp:txXfrm>
        <a:off x="460905" y="1047"/>
        <a:ext cx="3479899" cy="2087939"/>
      </dsp:txXfrm>
    </dsp:sp>
    <dsp:sp modelId="{4500D27A-D92E-4E80-AE36-C3129B9E0632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Cost-Benefit Analysis</a:t>
          </a:r>
          <a:endParaRPr lang="en-US" sz="4800" kern="1200" dirty="0"/>
        </a:p>
      </dsp:txBody>
      <dsp:txXfrm>
        <a:off x="4288794" y="1047"/>
        <a:ext cx="3479899" cy="2087939"/>
      </dsp:txXfrm>
    </dsp:sp>
    <dsp:sp modelId="{D78B774B-4875-4A64-9DBE-957C338D0CCF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Cash Flow Forecasting</a:t>
          </a:r>
          <a:endParaRPr lang="en-US" sz="4800" kern="1200" dirty="0"/>
        </a:p>
      </dsp:txBody>
      <dsp:txXfrm>
        <a:off x="2374850" y="2436976"/>
        <a:ext cx="3479899" cy="2087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B7F22-213C-4F03-AC86-A6AB1DDC5F79}">
      <dsp:nvSpPr>
        <dsp:cNvPr id="0" name=""/>
        <dsp:cNvSpPr/>
      </dsp:nvSpPr>
      <dsp:spPr>
        <a:xfrm>
          <a:off x="859869" y="714"/>
          <a:ext cx="2519362" cy="15116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Net Profit</a:t>
          </a:r>
          <a:endParaRPr lang="en-US" sz="3600" kern="1200" dirty="0"/>
        </a:p>
      </dsp:txBody>
      <dsp:txXfrm>
        <a:off x="859869" y="714"/>
        <a:ext cx="2519362" cy="1511617"/>
      </dsp:txXfrm>
    </dsp:sp>
    <dsp:sp modelId="{128BF76A-B683-4456-901F-0C07BC7D3E6A}">
      <dsp:nvSpPr>
        <dsp:cNvPr id="0" name=""/>
        <dsp:cNvSpPr/>
      </dsp:nvSpPr>
      <dsp:spPr>
        <a:xfrm>
          <a:off x="3631168" y="714"/>
          <a:ext cx="2519362" cy="1511617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Payback Period</a:t>
          </a:r>
          <a:endParaRPr lang="en-US" sz="3600" kern="1200" dirty="0"/>
        </a:p>
      </dsp:txBody>
      <dsp:txXfrm>
        <a:off x="3631168" y="714"/>
        <a:ext cx="2519362" cy="1511617"/>
      </dsp:txXfrm>
    </dsp:sp>
    <dsp:sp modelId="{C41B6ED7-890A-421B-ADE2-5F7746DEE554}">
      <dsp:nvSpPr>
        <dsp:cNvPr id="0" name=""/>
        <dsp:cNvSpPr/>
      </dsp:nvSpPr>
      <dsp:spPr>
        <a:xfrm>
          <a:off x="859869" y="1764268"/>
          <a:ext cx="2519362" cy="1511617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Return on Investment</a:t>
          </a:r>
          <a:endParaRPr lang="en-US" sz="3600" kern="1200" dirty="0"/>
        </a:p>
      </dsp:txBody>
      <dsp:txXfrm>
        <a:off x="859869" y="1764268"/>
        <a:ext cx="2519362" cy="1511617"/>
      </dsp:txXfrm>
    </dsp:sp>
    <dsp:sp modelId="{1F969527-4B57-4C10-AE3E-2669D94DBD3D}">
      <dsp:nvSpPr>
        <dsp:cNvPr id="0" name=""/>
        <dsp:cNvSpPr/>
      </dsp:nvSpPr>
      <dsp:spPr>
        <a:xfrm>
          <a:off x="3631168" y="1764268"/>
          <a:ext cx="2519362" cy="1511617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Net Present Value</a:t>
          </a:r>
          <a:endParaRPr lang="en-US" sz="3600" kern="1200" dirty="0"/>
        </a:p>
      </dsp:txBody>
      <dsp:txXfrm>
        <a:off x="3631168" y="1764268"/>
        <a:ext cx="2519362" cy="1511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EAFC4-30F1-424A-977F-099783DDDAA8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69301-FEC2-4B25-8D0D-2D540EB3A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79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evaluate?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69301-FEC2-4B25-8D0D-2D540EB3A4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1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Rank</a:t>
            </a:r>
            <a:r>
              <a:rPr lang="en-US" baseline="0" dirty="0" smtClean="0"/>
              <a:t> </a:t>
            </a:r>
            <a:r>
              <a:rPr lang="en-US" baseline="0" smtClean="0"/>
              <a:t>these projects.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69301-FEC2-4B25-8D0D-2D540EB3A41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31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69301-FEC2-4B25-8D0D-2D540EB3A41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6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6600" b="1" i="1" u="sng" dirty="0" smtClean="0"/>
              <a:t>PROJECT </a:t>
            </a:r>
            <a:br>
              <a:rPr lang="en-US" sz="6600" b="1" i="1" u="sng" dirty="0" smtClean="0"/>
            </a:br>
            <a:r>
              <a:rPr lang="en-US" sz="6600" b="1" i="1" u="sng" dirty="0" smtClean="0"/>
              <a:t>EVALUATION</a:t>
            </a:r>
            <a:endParaRPr lang="en-US" sz="66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Cost-Benefit Analysis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Even where the estimated benefits will exceed the estimated costs, it is often necessary to decide if the proposed project is the best of several options.</a:t>
            </a:r>
          </a:p>
          <a:p>
            <a:pPr algn="just"/>
            <a:r>
              <a:rPr lang="en-US" dirty="0" smtClean="0"/>
              <a:t>Not all projects can be undertaken at any one time, therefore the most valuable projects should get most resources.</a:t>
            </a:r>
          </a:p>
        </p:txBody>
      </p:sp>
    </p:spTree>
    <p:extLst>
      <p:ext uri="{BB962C8B-B14F-4D97-AF65-F5344CB8AC3E}">
        <p14:creationId xmlns:p14="http://schemas.microsoft.com/office/powerpoint/2010/main" val="323191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Cost-Benefit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A cost benefit analysis comprises of </a:t>
            </a:r>
            <a:r>
              <a:rPr lang="en-US" dirty="0"/>
              <a:t>two steps</a:t>
            </a:r>
          </a:p>
          <a:p>
            <a:pPr lvl="1" algn="just"/>
            <a:r>
              <a:rPr lang="en-US" dirty="0"/>
              <a:t>Identifying all of the costs and benefits of carrying out the project and operating the delivered application.</a:t>
            </a:r>
          </a:p>
          <a:p>
            <a:pPr lvl="1" algn="just"/>
            <a:r>
              <a:rPr lang="en-US" dirty="0"/>
              <a:t>Expressing these costs and benefits in common units</a:t>
            </a:r>
            <a:r>
              <a:rPr lang="en-US" dirty="0" smtClean="0"/>
              <a:t>. Each cost and all benefits should be expressed, and the net benefit should then be calculated.</a:t>
            </a:r>
          </a:p>
          <a:p>
            <a:pPr algn="just"/>
            <a:r>
              <a:rPr lang="en-US" dirty="0" smtClean="0"/>
              <a:t>Most direct costs that are easy to quantify in monetary terms are </a:t>
            </a:r>
            <a:r>
              <a:rPr lang="en-US" i="1" dirty="0" smtClean="0"/>
              <a:t>developmental costs, setup costs and operational costs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36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Cost-Benefit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Activity 1</a:t>
            </a:r>
          </a:p>
          <a:p>
            <a:pPr lvl="1" algn="just"/>
            <a:r>
              <a:rPr lang="en-US" dirty="0" err="1" smtClean="0"/>
              <a:t>Brightmouth</a:t>
            </a:r>
            <a:r>
              <a:rPr lang="en-US" dirty="0" smtClean="0"/>
              <a:t> college is considering the replacement of the existing payroll service, operated by a third party, with a customized, off the shelf computer based system. List some of the costs it might consider under the headings of</a:t>
            </a:r>
          </a:p>
          <a:p>
            <a:pPr lvl="2" algn="just"/>
            <a:r>
              <a:rPr lang="en-US" dirty="0" smtClean="0"/>
              <a:t>Developmental Costs</a:t>
            </a:r>
          </a:p>
          <a:p>
            <a:pPr lvl="2" algn="just"/>
            <a:r>
              <a:rPr lang="en-US" dirty="0" smtClean="0"/>
              <a:t>Setup Costs</a:t>
            </a:r>
          </a:p>
          <a:p>
            <a:pPr lvl="2" algn="just"/>
            <a:r>
              <a:rPr lang="en-US" dirty="0" smtClean="0"/>
              <a:t>Operational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Cash-Flow Forecasting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 cash flow forecast indicates when expenditure and income will take place.</a:t>
            </a:r>
          </a:p>
          <a:p>
            <a:pPr algn="just"/>
            <a:r>
              <a:rPr lang="en-US" dirty="0" smtClean="0"/>
              <a:t>A forecast is needed of when expenditure, such as the payment of salaries and any income are to be expected.</a:t>
            </a:r>
          </a:p>
          <a:p>
            <a:pPr algn="just"/>
            <a:r>
              <a:rPr lang="en-US" dirty="0" smtClean="0"/>
              <a:t>Accurate cash flow forecasting is difficult, as it is done early in the project's life cycle and many items to be estimated might be some time in the future.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15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Cash-Flow Forecasting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While estimating future cash flows, it is usual to ignore the effects of inflation, as inflation rate is uncertain.</a:t>
            </a:r>
          </a:p>
          <a:p>
            <a:pPr algn="just"/>
            <a:r>
              <a:rPr lang="en-US" dirty="0" smtClean="0"/>
              <a:t>Moreover if expenditure </a:t>
            </a:r>
            <a:r>
              <a:rPr lang="en-US" smtClean="0"/>
              <a:t>is increased </a:t>
            </a:r>
            <a:r>
              <a:rPr lang="en-US" dirty="0" smtClean="0"/>
              <a:t>due to inflation it is likely that income will increase proportionately.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94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Cost-Benefit Evaluation Techniques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931841"/>
              </p:ext>
            </p:extLst>
          </p:nvPr>
        </p:nvGraphicFramePr>
        <p:xfrm>
          <a:off x="1371600" y="2133601"/>
          <a:ext cx="70104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1736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856148"/>
              </p:ext>
            </p:extLst>
          </p:nvPr>
        </p:nvGraphicFramePr>
        <p:xfrm>
          <a:off x="762000" y="2286000"/>
          <a:ext cx="746760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371601"/>
                <a:gridCol w="1524000"/>
                <a:gridCol w="15240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Project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Project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Project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Project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-120,000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Net Profit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100,000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75,000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833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 smtClean="0"/>
              <a:t>Net Profit</a:t>
            </a:r>
            <a:r>
              <a:rPr lang="en-US" dirty="0" smtClean="0"/>
              <a:t> is the difference between the total costs and the total income over the life of the project.</a:t>
            </a:r>
          </a:p>
          <a:p>
            <a:pPr algn="just"/>
            <a:r>
              <a:rPr lang="en-US" b="1" dirty="0" smtClean="0"/>
              <a:t>ACTIVITY 2: </a:t>
            </a:r>
            <a:r>
              <a:rPr lang="en-US" dirty="0" smtClean="0"/>
              <a:t>Considering the cash flows of four projects provided in previous table, which project should be selected if using the technique of net profit.  </a:t>
            </a:r>
            <a:endParaRPr lang="en-US" b="1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39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/>
              <a:t>Payback Period</a:t>
            </a:r>
            <a:r>
              <a:rPr lang="en-US" dirty="0"/>
              <a:t> is time taken to break even or pay back the initial investment. Normally </a:t>
            </a:r>
            <a:r>
              <a:rPr lang="en-US"/>
              <a:t>the </a:t>
            </a:r>
            <a:r>
              <a:rPr lang="en-US" smtClean="0"/>
              <a:t>project </a:t>
            </a:r>
            <a:r>
              <a:rPr lang="en-US" dirty="0"/>
              <a:t>with the shortest payback period is chosen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ACTIVITY 3: </a:t>
            </a:r>
            <a:r>
              <a:rPr lang="en-US" dirty="0" smtClean="0"/>
              <a:t>Consider the four projects cash flows given in table and calculate the payback period for each of them. Which of them should be selected using this criterion.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61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i="1" dirty="0" smtClean="0"/>
              <a:t>Return on investment</a:t>
            </a:r>
            <a:r>
              <a:rPr lang="en-US" dirty="0" smtClean="0"/>
              <a:t> provides a way of comparing the net profit to the investment required. It provides a simple and easy to calculate measure of return on capital.</a:t>
            </a:r>
            <a:endParaRPr lang="en-US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     ROI =</a:t>
            </a:r>
            <a:r>
              <a:rPr lang="en-US" sz="2800" dirty="0" smtClean="0"/>
              <a:t> </a:t>
            </a:r>
            <a:r>
              <a:rPr lang="en-US" sz="2800" i="1" u="sng" dirty="0"/>
              <a:t>a</a:t>
            </a:r>
            <a:r>
              <a:rPr lang="en-US" sz="2800" i="1" u="sng" dirty="0" smtClean="0"/>
              <a:t>verage annual profit</a:t>
            </a:r>
            <a:r>
              <a:rPr lang="en-US" sz="2800" i="1" dirty="0" smtClean="0"/>
              <a:t>  </a:t>
            </a:r>
            <a:r>
              <a:rPr lang="en-US" b="1" i="1" dirty="0" smtClean="0"/>
              <a:t>*</a:t>
            </a:r>
            <a:r>
              <a:rPr lang="en-US" sz="2800" i="1" dirty="0" smtClean="0"/>
              <a:t>  100</a:t>
            </a:r>
            <a:endParaRPr lang="en-US" sz="2800" i="1" u="sng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i="1" dirty="0" smtClean="0"/>
              <a:t>                                     total investment</a:t>
            </a:r>
          </a:p>
          <a:p>
            <a:pPr algn="just">
              <a:spcBef>
                <a:spcPts val="0"/>
              </a:spcBef>
            </a:pPr>
            <a:r>
              <a:rPr lang="en-US" b="1" dirty="0" smtClean="0"/>
              <a:t>ACTIVITY 4:</a:t>
            </a:r>
            <a:r>
              <a:rPr lang="en-US" dirty="0" smtClean="0"/>
              <a:t> Calculate</a:t>
            </a:r>
            <a:r>
              <a:rPr lang="en-US" sz="2800" dirty="0" smtClean="0"/>
              <a:t> </a:t>
            </a:r>
            <a:r>
              <a:rPr lang="en-US" dirty="0" smtClean="0"/>
              <a:t>the ROI  for each of the projects given in table and decide which on the basis of this criterion is the most worthwhile.</a:t>
            </a:r>
          </a:p>
        </p:txBody>
      </p:sp>
    </p:spTree>
    <p:extLst>
      <p:ext uri="{BB962C8B-B14F-4D97-AF65-F5344CB8AC3E}">
        <p14:creationId xmlns:p14="http://schemas.microsoft.com/office/powerpoint/2010/main" val="75190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Business case</a:t>
            </a:r>
          </a:p>
          <a:p>
            <a:r>
              <a:rPr lang="en-US" dirty="0" smtClean="0"/>
              <a:t>Project portfolio management</a:t>
            </a:r>
          </a:p>
          <a:p>
            <a:r>
              <a:rPr lang="en-US" dirty="0" smtClean="0"/>
              <a:t>Evaluation of Individual Projects</a:t>
            </a:r>
          </a:p>
          <a:p>
            <a:r>
              <a:rPr lang="en-US" dirty="0" smtClean="0"/>
              <a:t>Cost benefit evaluation techniques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/>
              <a:t>Net Present Value</a:t>
            </a:r>
            <a:r>
              <a:rPr lang="en-US" dirty="0"/>
              <a:t> takes into account the profit of a project and the timings of the cash flows that are produced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is based on the view that receiving $100 today is better than having to wait until next year to receive it.</a:t>
            </a:r>
          </a:p>
          <a:p>
            <a:pPr algn="just"/>
            <a:r>
              <a:rPr lang="en-US" dirty="0" smtClean="0"/>
              <a:t>For example invest $100 in a bank today and receive $100 plus the interest in a year's time.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706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If we say that the present value of $100 in a year's time is $91, we mean that $100 after one year is equal to $91 now.</a:t>
            </a:r>
          </a:p>
          <a:p>
            <a:pPr algn="just"/>
            <a:r>
              <a:rPr lang="en-US" dirty="0" smtClean="0"/>
              <a:t>The equivalence of $91 now and $100 after 1 year means we are discounting the future income by approximately 10%.</a:t>
            </a:r>
          </a:p>
          <a:p>
            <a:pPr algn="just"/>
            <a:r>
              <a:rPr lang="en-US" dirty="0" smtClean="0"/>
              <a:t>The annual rate by which we discount future earnings is known as the discount rate (10% in above example).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6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Present value of a cash flow can be calculated by multiplying the cash flow by the appropriate discount factor.</a:t>
            </a:r>
          </a:p>
          <a:p>
            <a:pPr algn="just"/>
            <a:r>
              <a:rPr lang="en-US" dirty="0" smtClean="0"/>
              <a:t>The NPV for a project is obtained by discounting each cash flow and summing the discounted values.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04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table for discount factors is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6781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295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Assuming a 10% discount rate, the NPV for project 1 would be calculated as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743200"/>
            <a:ext cx="6477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140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Cost-Benefit Evaluation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ACTIVITY </a:t>
            </a:r>
            <a:r>
              <a:rPr lang="en-US" b="1" dirty="0" smtClean="0"/>
              <a:t>5: </a:t>
            </a:r>
            <a:r>
              <a:rPr lang="en-US" dirty="0" smtClean="0"/>
              <a:t>Using a 10% discount rate, calculate the NPVs for projects 2,3 and 4 and decide which, on the basis of this, is the most beneficial to pursue.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544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[Chapter 2] “Software Project Management by Bob Hughes and Mike Cotterell, McGraw-Hill Education; 6th Edition (2009). ISBN-10: 0077122798”</a:t>
            </a:r>
            <a:endParaRPr lang="en-US" b="1" u="sng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business case may be presented for several potential projects, but there may be money or staff time for only some of these projects.</a:t>
            </a:r>
          </a:p>
          <a:p>
            <a:pPr algn="just"/>
            <a:r>
              <a:rPr lang="en-US" dirty="0" smtClean="0"/>
              <a:t>Managers need some way of deciding which projects to select.</a:t>
            </a:r>
          </a:p>
          <a:p>
            <a:pPr algn="just"/>
            <a:r>
              <a:rPr lang="en-US" dirty="0" smtClean="0"/>
              <a:t>This chapter will discuss some ways in which projects can be evaluated  and compared for selection.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3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Business case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objective of business case is to provide a justification for the project by showing that the benefits of the project will exceed the costs of development, implementation and operation.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84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Business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 typical business case contain</a:t>
            </a:r>
          </a:p>
          <a:p>
            <a:pPr lvl="1" algn="just"/>
            <a:r>
              <a:rPr lang="en-US" dirty="0" smtClean="0"/>
              <a:t>Introduction and background to the proposal</a:t>
            </a:r>
          </a:p>
          <a:p>
            <a:pPr lvl="1" algn="just"/>
            <a:r>
              <a:rPr lang="en-US" dirty="0" smtClean="0"/>
              <a:t>The proposed project</a:t>
            </a:r>
          </a:p>
          <a:p>
            <a:pPr lvl="1" algn="just"/>
            <a:r>
              <a:rPr lang="en-US" dirty="0" smtClean="0"/>
              <a:t>The market</a:t>
            </a:r>
          </a:p>
          <a:p>
            <a:pPr lvl="1" algn="just"/>
            <a:r>
              <a:rPr lang="en-US" dirty="0" smtClean="0"/>
              <a:t>Organizational and operational infrastructure</a:t>
            </a:r>
          </a:p>
          <a:p>
            <a:pPr lvl="1" algn="just"/>
            <a:r>
              <a:rPr lang="en-US" dirty="0" smtClean="0"/>
              <a:t>The benefits</a:t>
            </a:r>
          </a:p>
          <a:p>
            <a:pPr lvl="1" algn="just"/>
            <a:r>
              <a:rPr lang="en-US" dirty="0" smtClean="0"/>
              <a:t>Outline implementation plan</a:t>
            </a:r>
          </a:p>
          <a:p>
            <a:pPr lvl="1" algn="just"/>
            <a:r>
              <a:rPr lang="en-US" dirty="0" smtClean="0"/>
              <a:t>Costs</a:t>
            </a:r>
          </a:p>
          <a:p>
            <a:pPr lvl="1" algn="just"/>
            <a:r>
              <a:rPr lang="en-US" dirty="0" smtClean="0"/>
              <a:t>The financial case</a:t>
            </a:r>
          </a:p>
          <a:p>
            <a:pPr lvl="1" algn="just"/>
            <a:r>
              <a:rPr lang="en-US" dirty="0" smtClean="0"/>
              <a:t>Risks</a:t>
            </a:r>
          </a:p>
          <a:p>
            <a:pPr lvl="1" algn="just"/>
            <a:r>
              <a:rPr lang="en-US" dirty="0" smtClean="0"/>
              <a:t>Management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6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Project Portfolio Management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portfolio provides an overview of all the projects that an organization is undertaking or considering.</a:t>
            </a:r>
          </a:p>
          <a:p>
            <a:pPr algn="just"/>
            <a:r>
              <a:rPr lang="en-US" dirty="0" smtClean="0"/>
              <a:t>It prioritizes the allocation of resources to projects and decides which new projects should be accepted and  which </a:t>
            </a:r>
            <a:r>
              <a:rPr lang="en-US" dirty="0"/>
              <a:t>should be </a:t>
            </a:r>
            <a:r>
              <a:rPr lang="en-US" dirty="0" smtClean="0"/>
              <a:t>dropped.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2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Project Portfolio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concerns of project portfolio management include</a:t>
            </a:r>
          </a:p>
          <a:p>
            <a:pPr lvl="1" algn="just"/>
            <a:r>
              <a:rPr lang="en-US" dirty="0" smtClean="0"/>
              <a:t>Identifying which project proposals are worth implementation.</a:t>
            </a:r>
          </a:p>
          <a:p>
            <a:pPr lvl="1" algn="just"/>
            <a:r>
              <a:rPr lang="en-US" dirty="0" smtClean="0"/>
              <a:t>Assessing the amount of risk of failure that a potential project has.</a:t>
            </a:r>
          </a:p>
          <a:p>
            <a:pPr lvl="1" algn="just"/>
            <a:r>
              <a:rPr lang="en-US" dirty="0" smtClean="0"/>
              <a:t>Deciding how to share limited resources.</a:t>
            </a:r>
          </a:p>
          <a:p>
            <a:pPr lvl="1" algn="just"/>
            <a:r>
              <a:rPr lang="en-US" dirty="0" smtClean="0"/>
              <a:t>Ensuring that projects do not duplicate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9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Evaluation of Individual Projects</a:t>
            </a:r>
            <a:endParaRPr lang="en-US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2367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3588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Technical Assessment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consists of evaluating whether the required functionality can be achieved with current affordable technologies.</a:t>
            </a:r>
          </a:p>
          <a:p>
            <a:pPr algn="just"/>
            <a:r>
              <a:rPr lang="en-US" dirty="0" smtClean="0"/>
              <a:t>The costs of the technology adopted must be taken into account in the cost benefit analysis.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8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1106</Words>
  <Application>Microsoft Office PowerPoint</Application>
  <PresentationFormat>On-screen Show (4:3)</PresentationFormat>
  <Paragraphs>144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PROJECT  EVALUATION</vt:lpstr>
      <vt:lpstr> Contents </vt:lpstr>
      <vt:lpstr>Introduction</vt:lpstr>
      <vt:lpstr>Business case</vt:lpstr>
      <vt:lpstr>Business case</vt:lpstr>
      <vt:lpstr>Project Portfolio Management</vt:lpstr>
      <vt:lpstr>Project Portfolio Management</vt:lpstr>
      <vt:lpstr>Evaluation of Individual Projects</vt:lpstr>
      <vt:lpstr>Technical Assessment</vt:lpstr>
      <vt:lpstr>Cost-Benefit Analysis</vt:lpstr>
      <vt:lpstr>Cost-Benefit Analysis</vt:lpstr>
      <vt:lpstr>Cost-Benefit Analysis</vt:lpstr>
      <vt:lpstr>Cash-Flow Forecasting</vt:lpstr>
      <vt:lpstr>Cash-Flow Forecasting</vt:lpstr>
      <vt:lpstr>Cost-Benefit Evaluation Techniques</vt:lpstr>
      <vt:lpstr>Cost-Benefit Evaluation Techniques</vt:lpstr>
      <vt:lpstr>Cost-Benefit Evaluation Techniques</vt:lpstr>
      <vt:lpstr>Cost-Benefit Evaluation Techniques</vt:lpstr>
      <vt:lpstr>Cost-Benefit Evaluation Techniques</vt:lpstr>
      <vt:lpstr>Cost-Benefit Evaluation Techniques</vt:lpstr>
      <vt:lpstr>Cost-Benefit Evaluation Techniques</vt:lpstr>
      <vt:lpstr>Cost-Benefit Evaluation Techniques</vt:lpstr>
      <vt:lpstr>Cost-Benefit Evaluation Techniques</vt:lpstr>
      <vt:lpstr>Cost-Benefit Evaluation Techniques</vt:lpstr>
      <vt:lpstr>Cost-Benefit Evaluation Techniques</vt:lpstr>
      <vt:lpstr>Reading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130</cp:revision>
  <dcterms:created xsi:type="dcterms:W3CDTF">2006-08-16T00:00:00Z</dcterms:created>
  <dcterms:modified xsi:type="dcterms:W3CDTF">2020-01-30T03:46:41Z</dcterms:modified>
</cp:coreProperties>
</file>