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5" r:id="rId4"/>
    <p:sldId id="263" r:id="rId5"/>
    <p:sldId id="258" r:id="rId6"/>
    <p:sldId id="266" r:id="rId7"/>
    <p:sldId id="267" r:id="rId8"/>
    <p:sldId id="268" r:id="rId9"/>
    <p:sldId id="264" r:id="rId10"/>
    <p:sldId id="261" r:id="rId11"/>
    <p:sldId id="271" r:id="rId12"/>
    <p:sldId id="269" r:id="rId13"/>
    <p:sldId id="259" r:id="rId14"/>
    <p:sldId id="260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12-Oct-20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3607" y="1213834"/>
            <a:ext cx="8915399" cy="2262781"/>
          </a:xfrm>
        </p:spPr>
        <p:txBody>
          <a:bodyPr/>
          <a:lstStyle/>
          <a:p>
            <a:r>
              <a:rPr lang="en-US" dirty="0" smtClean="0"/>
              <a:t>Antimetabolites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Hafiz Muhammad </a:t>
            </a:r>
            <a:r>
              <a:rPr lang="en-US" dirty="0" err="1" smtClean="0"/>
              <a:t>Irfan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010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Purine antagonists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6-mercaptopurine</a:t>
            </a:r>
          </a:p>
          <a:p>
            <a:r>
              <a:rPr lang="en-US" dirty="0" smtClean="0"/>
              <a:t>6-Thioguanine</a:t>
            </a:r>
          </a:p>
          <a:p>
            <a:r>
              <a:rPr lang="en-US" dirty="0" smtClean="0"/>
              <a:t>6-MP is metabolized into monophosphate nucleotide 6-thioinosinic acid in the presence of hypoxanthine-guanine </a:t>
            </a:r>
            <a:r>
              <a:rPr lang="en-US" dirty="0" err="1" smtClean="0"/>
              <a:t>phosphoribosyl</a:t>
            </a:r>
            <a:r>
              <a:rPr lang="en-US" dirty="0" smtClean="0"/>
              <a:t> </a:t>
            </a:r>
            <a:r>
              <a:rPr lang="en-US" dirty="0" err="1" smtClean="0"/>
              <a:t>transferase</a:t>
            </a:r>
            <a:r>
              <a:rPr lang="en-US" dirty="0" smtClean="0"/>
              <a:t> (HGPRT).</a:t>
            </a:r>
          </a:p>
          <a:p>
            <a:r>
              <a:rPr lang="en-US" dirty="0" smtClean="0"/>
              <a:t>Which by inhibiting different enzymes inhibit de novo purine nucleotide synthesis.</a:t>
            </a:r>
          </a:p>
          <a:p>
            <a:r>
              <a:rPr lang="en-US" dirty="0" smtClean="0"/>
              <a:t>Monophosphate form of 6-MP may be converted into triphosphate form which may also incorporate into DNA and RNA.</a:t>
            </a:r>
          </a:p>
          <a:p>
            <a:r>
              <a:rPr lang="en-US" dirty="0" smtClean="0"/>
              <a:t>Significant active metabolites of 6-MP are </a:t>
            </a:r>
            <a:r>
              <a:rPr lang="en-US" dirty="0" err="1" smtClean="0"/>
              <a:t>thioguanylic</a:t>
            </a:r>
            <a:r>
              <a:rPr lang="en-US" dirty="0" smtClean="0"/>
              <a:t> acid and 6-methylmercaptopurine </a:t>
            </a:r>
            <a:r>
              <a:rPr lang="en-US" dirty="0" err="1" smtClean="0"/>
              <a:t>ribonucleotide</a:t>
            </a:r>
            <a:r>
              <a:rPr lang="en-US" dirty="0" smtClean="0"/>
              <a:t>.</a:t>
            </a:r>
          </a:p>
          <a:p>
            <a:r>
              <a:rPr lang="en-US" dirty="0" smtClean="0"/>
              <a:t>6-thiouric acid is inactive metabolite formed by </a:t>
            </a:r>
            <a:r>
              <a:rPr lang="en-US" smtClean="0"/>
              <a:t>xanthine oxidase.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26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2718"/>
          </a:xfrm>
        </p:spPr>
        <p:txBody>
          <a:bodyPr/>
          <a:lstStyle/>
          <a:p>
            <a:r>
              <a:rPr lang="en-US" dirty="0" smtClean="0"/>
              <a:t>Purine antagonists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2147" y="1854556"/>
            <a:ext cx="6065950" cy="4005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8480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Purine antagonists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</a:t>
            </a:r>
            <a:r>
              <a:rPr lang="en-US" dirty="0" err="1"/>
              <a:t>thiopurines</a:t>
            </a:r>
            <a:r>
              <a:rPr lang="en-US" dirty="0"/>
              <a:t> are also metabolized by the enzyme </a:t>
            </a:r>
            <a:r>
              <a:rPr lang="en-US" dirty="0" err="1" smtClean="0"/>
              <a:t>thiopurine</a:t>
            </a:r>
            <a:r>
              <a:rPr lang="en-US" dirty="0"/>
              <a:t> </a:t>
            </a:r>
            <a:r>
              <a:rPr lang="en-US" dirty="0" err="1" smtClean="0"/>
              <a:t>methyltransferase</a:t>
            </a:r>
            <a:r>
              <a:rPr lang="en-US" dirty="0" smtClean="0"/>
              <a:t> </a:t>
            </a:r>
            <a:r>
              <a:rPr lang="en-US" dirty="0"/>
              <a:t>(TPMT), in which a methyl group is attached </a:t>
            </a:r>
            <a:r>
              <a:rPr lang="en-US" dirty="0" smtClean="0"/>
              <a:t>to the </a:t>
            </a:r>
            <a:r>
              <a:rPr lang="en-US" dirty="0" err="1"/>
              <a:t>thiopurine</a:t>
            </a:r>
            <a:r>
              <a:rPr lang="en-US" dirty="0"/>
              <a:t> ring. </a:t>
            </a:r>
            <a:endParaRPr lang="en-US" dirty="0" smtClean="0"/>
          </a:p>
          <a:p>
            <a:pPr algn="just"/>
            <a:r>
              <a:rPr lang="en-US" dirty="0" smtClean="0"/>
              <a:t>Patients </a:t>
            </a:r>
            <a:r>
              <a:rPr lang="en-US" dirty="0"/>
              <a:t>who have a </a:t>
            </a:r>
            <a:r>
              <a:rPr lang="en-US" dirty="0" err="1" smtClean="0"/>
              <a:t>pharmaco</a:t>
            </a:r>
            <a:r>
              <a:rPr lang="en-US" dirty="0" smtClean="0"/>
              <a:t>-genetic syndrome involving </a:t>
            </a:r>
            <a:r>
              <a:rPr lang="en-US" dirty="0"/>
              <a:t>partial or complete deficiency of this enzyme are at </a:t>
            </a:r>
            <a:r>
              <a:rPr lang="en-US" dirty="0" smtClean="0"/>
              <a:t>increased risk </a:t>
            </a:r>
            <a:r>
              <a:rPr lang="en-US" dirty="0"/>
              <a:t>for developing severe toxicities in the form of </a:t>
            </a:r>
            <a:r>
              <a:rPr lang="en-US" dirty="0" err="1" smtClean="0"/>
              <a:t>myelosuppression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gastrointestinal toxicity with </a:t>
            </a:r>
            <a:r>
              <a:rPr lang="en-US" dirty="0" err="1"/>
              <a:t>mucositis</a:t>
            </a:r>
            <a:r>
              <a:rPr lang="en-US" dirty="0"/>
              <a:t> and </a:t>
            </a:r>
            <a:r>
              <a:rPr lang="en-US" dirty="0" smtClean="0"/>
              <a:t>diarrhea.</a:t>
            </a:r>
          </a:p>
          <a:p>
            <a:r>
              <a:rPr lang="en-US" dirty="0"/>
              <a:t>6-Mercaptopurine (6-MP) was the first of the </a:t>
            </a:r>
            <a:r>
              <a:rPr lang="en-US" dirty="0" err="1"/>
              <a:t>thiopurine</a:t>
            </a:r>
            <a:r>
              <a:rPr lang="en-US" dirty="0"/>
              <a:t> </a:t>
            </a:r>
            <a:r>
              <a:rPr lang="en-US" dirty="0" smtClean="0"/>
              <a:t>analogs found </a:t>
            </a:r>
            <a:r>
              <a:rPr lang="en-US" dirty="0"/>
              <a:t>to be effective in cancer therapy. This agent is used </a:t>
            </a:r>
            <a:r>
              <a:rPr lang="en-US" dirty="0" smtClean="0"/>
              <a:t>primarily in </a:t>
            </a:r>
            <a:r>
              <a:rPr lang="en-US" dirty="0"/>
              <a:t>the treatment of childhood acute </a:t>
            </a:r>
            <a:r>
              <a:rPr lang="en-US" dirty="0" smtClean="0"/>
              <a:t>leukemia.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3325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Pyrimidine antagonists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5-Fluorouracil undergoes biotransformation </a:t>
            </a:r>
            <a:r>
              <a:rPr lang="en-US" dirty="0" smtClean="0"/>
              <a:t>to </a:t>
            </a:r>
            <a:r>
              <a:rPr lang="en-US" dirty="0" smtClean="0"/>
              <a:t>form 5-fluorodeoxyuridine monophosphate. This active form acts as pseudo-substrate for the enzyme </a:t>
            </a:r>
            <a:r>
              <a:rPr lang="en-US" dirty="0" err="1" smtClean="0"/>
              <a:t>thymidylate</a:t>
            </a:r>
            <a:r>
              <a:rPr lang="en-US" dirty="0" smtClean="0"/>
              <a:t> </a:t>
            </a:r>
            <a:r>
              <a:rPr lang="en-US" dirty="0" err="1" smtClean="0"/>
              <a:t>synthetase</a:t>
            </a:r>
            <a:r>
              <a:rPr lang="en-US" dirty="0" smtClean="0"/>
              <a:t> </a:t>
            </a:r>
            <a:r>
              <a:rPr lang="en-US" dirty="0" smtClean="0"/>
              <a:t>which convert </a:t>
            </a:r>
            <a:r>
              <a:rPr lang="en-US" dirty="0" err="1" smtClean="0"/>
              <a:t>deoxyuridine</a:t>
            </a:r>
            <a:r>
              <a:rPr lang="en-US" dirty="0" smtClean="0"/>
              <a:t> monophosphate (</a:t>
            </a:r>
            <a:r>
              <a:rPr lang="en-US" dirty="0" err="1" smtClean="0"/>
              <a:t>dUMP</a:t>
            </a:r>
            <a:r>
              <a:rPr lang="en-US" dirty="0" smtClean="0"/>
              <a:t>)to </a:t>
            </a:r>
            <a:r>
              <a:rPr lang="en-US" dirty="0" err="1" smtClean="0"/>
              <a:t>deoxythymidylate</a:t>
            </a:r>
            <a:r>
              <a:rPr lang="en-US" dirty="0" smtClean="0"/>
              <a:t> monophosphate (DTMP).</a:t>
            </a:r>
          </a:p>
          <a:p>
            <a:pPr algn="just"/>
            <a:r>
              <a:rPr lang="en-US" dirty="0" smtClean="0"/>
              <a:t>Inhibition of </a:t>
            </a:r>
            <a:r>
              <a:rPr lang="en-US" dirty="0" err="1" smtClean="0"/>
              <a:t>thymidylate</a:t>
            </a:r>
            <a:r>
              <a:rPr lang="en-US" dirty="0" smtClean="0"/>
              <a:t> </a:t>
            </a:r>
            <a:r>
              <a:rPr lang="en-US" dirty="0" err="1" smtClean="0"/>
              <a:t>synthetase</a:t>
            </a:r>
            <a:r>
              <a:rPr lang="en-US" dirty="0" smtClean="0"/>
              <a:t> enzyme by 5-FU active form inhibit the formation of </a:t>
            </a:r>
            <a:r>
              <a:rPr lang="en-US" dirty="0" err="1" smtClean="0"/>
              <a:t>dTMP</a:t>
            </a:r>
            <a:r>
              <a:rPr lang="en-US" dirty="0" smtClean="0"/>
              <a:t> which is need for DNA synthesis and cell growth.</a:t>
            </a:r>
          </a:p>
          <a:p>
            <a:pPr algn="just"/>
            <a:r>
              <a:rPr lang="en-US" dirty="0" smtClean="0"/>
              <a:t>5-FU also converted into 5-fluorouridine triphosphate (5-FUTP) which is incorporated into RNA and interferes with RNA processing and functions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41553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50898"/>
          </a:xfrm>
        </p:spPr>
        <p:txBody>
          <a:bodyPr/>
          <a:lstStyle/>
          <a:p>
            <a:r>
              <a:rPr lang="en-US" b="1" dirty="0" smtClean="0"/>
              <a:t>Mechanism of action of 5-FU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45465"/>
            <a:ext cx="8915400" cy="436575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63705" y="2293034"/>
            <a:ext cx="2489981" cy="6049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5-Fluorouracil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161649" y="2475914"/>
            <a:ext cx="1603717" cy="323557"/>
          </a:xfrm>
          <a:prstGeom prst="right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765366" y="2293034"/>
            <a:ext cx="2658794" cy="745588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5-FdUMP)</a:t>
            </a:r>
          </a:p>
          <a:p>
            <a:pPr algn="ctr"/>
            <a:r>
              <a:rPr lang="en-US" dirty="0" smtClean="0"/>
              <a:t>5-Fluorodeoxy </a:t>
            </a:r>
            <a:r>
              <a:rPr lang="en-US" dirty="0" err="1" smtClean="0"/>
              <a:t>uridine</a:t>
            </a:r>
            <a:r>
              <a:rPr lang="en-US" dirty="0" smtClean="0"/>
              <a:t> monophosphate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78769" y="3854548"/>
            <a:ext cx="1941342" cy="703384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dUMP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654710" y="3854548"/>
            <a:ext cx="1941342" cy="70338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dTMP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8102990" y="4121834"/>
            <a:ext cx="1460279" cy="323557"/>
          </a:xfrm>
          <a:prstGeom prst="rightArrow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8496886" y="3179298"/>
            <a:ext cx="309489" cy="942536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Minus 10"/>
          <p:cNvSpPr/>
          <p:nvPr/>
        </p:nvSpPr>
        <p:spPr>
          <a:xfrm>
            <a:off x="8903467" y="3397348"/>
            <a:ext cx="433337" cy="365760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048" y="3734380"/>
            <a:ext cx="2807593" cy="1584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42901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Pyrimidine antagonists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u="sng" dirty="0" smtClean="0"/>
              <a:t>Therapeutic uses</a:t>
            </a:r>
          </a:p>
          <a:p>
            <a:pPr algn="just"/>
            <a:r>
              <a:rPr lang="en-US" dirty="0"/>
              <a:t>5-FU produces partial responses in 10-20% of patients with metastatic colon carcinomas, upper GI tract carcinomas, and breast carcinomas but rarely is used as a single agent. </a:t>
            </a:r>
          </a:p>
          <a:p>
            <a:pPr algn="just"/>
            <a:r>
              <a:rPr lang="en-US" dirty="0"/>
              <a:t>5-FU in combination with </a:t>
            </a:r>
            <a:r>
              <a:rPr lang="en-US" dirty="0" err="1"/>
              <a:t>leucovorin</a:t>
            </a:r>
            <a:r>
              <a:rPr lang="en-US" dirty="0"/>
              <a:t> and </a:t>
            </a:r>
            <a:r>
              <a:rPr lang="en-US" dirty="0" err="1"/>
              <a:t>oxaliplatin</a:t>
            </a:r>
            <a:r>
              <a:rPr lang="en-US" dirty="0"/>
              <a:t> or </a:t>
            </a:r>
            <a:r>
              <a:rPr lang="en-US" dirty="0" err="1"/>
              <a:t>irinotecan</a:t>
            </a:r>
            <a:r>
              <a:rPr lang="en-US" dirty="0"/>
              <a:t> in the adjuvant setting is associated with a survival advantage for patients with colorectal cancers</a:t>
            </a:r>
            <a:endParaRPr lang="en-US" dirty="0" smtClean="0"/>
          </a:p>
          <a:p>
            <a:pPr algn="just"/>
            <a:r>
              <a:rPr lang="en-US" b="1" u="sng" dirty="0" smtClean="0"/>
              <a:t>Toxicities</a:t>
            </a:r>
            <a:endParaRPr lang="en-US" b="1" u="sng" dirty="0"/>
          </a:p>
          <a:p>
            <a:pPr algn="just"/>
            <a:r>
              <a:rPr lang="en-US" dirty="0"/>
              <a:t>Alopecia. Diarrhea, severe ulceration, anorexia and bone marrow suppression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Folate</a:t>
            </a:r>
            <a:r>
              <a:rPr lang="en-US" dirty="0" smtClean="0"/>
              <a:t> antagonists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 smtClean="0"/>
              <a:t>Folate</a:t>
            </a:r>
            <a:r>
              <a:rPr lang="en-US" b="1" u="sng" dirty="0" smtClean="0"/>
              <a:t> </a:t>
            </a:r>
            <a:r>
              <a:rPr lang="en-US" b="1" u="sng" dirty="0" err="1" smtClean="0"/>
              <a:t>anatgonist</a:t>
            </a:r>
            <a:endParaRPr lang="en-US" b="1" u="sng" dirty="0" smtClean="0"/>
          </a:p>
          <a:p>
            <a:r>
              <a:rPr lang="en-US" dirty="0" smtClean="0"/>
              <a:t>Methotrexate</a:t>
            </a:r>
            <a:endParaRPr lang="en-US" dirty="0"/>
          </a:p>
          <a:p>
            <a:r>
              <a:rPr lang="en-US" dirty="0" err="1"/>
              <a:t>Pralatrexate</a:t>
            </a:r>
            <a:endParaRPr lang="en-US" dirty="0"/>
          </a:p>
          <a:p>
            <a:r>
              <a:rPr lang="en-US" dirty="0" err="1" smtClean="0"/>
              <a:t>Pemetrexed</a:t>
            </a:r>
            <a:endParaRPr lang="en-US" dirty="0" smtClean="0"/>
          </a:p>
          <a:p>
            <a:r>
              <a:rPr lang="en-US" b="1" u="sng" dirty="0" smtClean="0"/>
              <a:t>Purine antagonists</a:t>
            </a:r>
          </a:p>
          <a:p>
            <a:r>
              <a:rPr lang="en-US" dirty="0" smtClean="0"/>
              <a:t>6-Mercaptopurine (6-MP)</a:t>
            </a:r>
          </a:p>
          <a:p>
            <a:r>
              <a:rPr lang="en-US" dirty="0" smtClean="0"/>
              <a:t>6-Thioguanine</a:t>
            </a:r>
          </a:p>
          <a:p>
            <a:r>
              <a:rPr lang="en-US" b="1" u="sng" dirty="0" smtClean="0"/>
              <a:t>Pyrimidine antagonists</a:t>
            </a:r>
          </a:p>
          <a:p>
            <a:r>
              <a:rPr lang="en-US" dirty="0" smtClean="0"/>
              <a:t>5-Fluorouracil (5-FU)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06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Folate</a:t>
            </a:r>
            <a:r>
              <a:rPr lang="en-US" dirty="0" smtClean="0"/>
              <a:t> antagonist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dirty="0"/>
              <a:t>Folic acid and many of its analogs are polar, they cross the blood-brain barrier poorly. So they require specific transport mechanisms to enter mammalian cells. </a:t>
            </a:r>
          </a:p>
          <a:p>
            <a:pPr algn="just"/>
            <a:r>
              <a:rPr lang="en-US" dirty="0"/>
              <a:t>There are three inward </a:t>
            </a:r>
            <a:r>
              <a:rPr lang="en-US" dirty="0" err="1"/>
              <a:t>folate</a:t>
            </a:r>
            <a:r>
              <a:rPr lang="en-US" dirty="0"/>
              <a:t> transport systems:</a:t>
            </a:r>
          </a:p>
          <a:p>
            <a:pPr algn="just"/>
            <a:r>
              <a:rPr lang="en-US" dirty="0"/>
              <a:t>1) a </a:t>
            </a:r>
            <a:r>
              <a:rPr lang="en-US" dirty="0" err="1"/>
              <a:t>folate</a:t>
            </a:r>
            <a:r>
              <a:rPr lang="en-US" dirty="0"/>
              <a:t> receptor, which has high affinity for folic acid but much reduced ability to transport methotrexate and other analogs;.</a:t>
            </a:r>
          </a:p>
          <a:p>
            <a:pPr algn="just"/>
            <a:r>
              <a:rPr lang="en-US" dirty="0"/>
              <a:t>2) the reduced </a:t>
            </a:r>
            <a:r>
              <a:rPr lang="en-US" dirty="0" err="1"/>
              <a:t>folate</a:t>
            </a:r>
            <a:r>
              <a:rPr lang="en-US" dirty="0"/>
              <a:t> transporter, the major transit protein for methotrexate.</a:t>
            </a:r>
          </a:p>
          <a:p>
            <a:pPr algn="just"/>
            <a:r>
              <a:rPr lang="en-US" dirty="0"/>
              <a:t>3) a transporter that is active at low </a:t>
            </a:r>
            <a:r>
              <a:rPr lang="en-US" dirty="0" err="1"/>
              <a:t>pH.</a:t>
            </a:r>
            <a:r>
              <a:rPr lang="en-US" dirty="0"/>
              <a:t> </a:t>
            </a:r>
          </a:p>
          <a:p>
            <a:pPr algn="just"/>
            <a:r>
              <a:rPr lang="en-US" dirty="0"/>
              <a:t>The reduced </a:t>
            </a:r>
            <a:r>
              <a:rPr lang="en-US" dirty="0" err="1"/>
              <a:t>folate</a:t>
            </a:r>
            <a:r>
              <a:rPr lang="en-US" dirty="0"/>
              <a:t> transporter is highly expressed in the </a:t>
            </a:r>
            <a:r>
              <a:rPr lang="en-US" dirty="0" err="1"/>
              <a:t>hyperdiploid</a:t>
            </a:r>
            <a:r>
              <a:rPr lang="en-US" dirty="0"/>
              <a:t> subtype of acute lymphoblastic leukemia, due to the presence of multiple copies of chromosome 21, on which its gene resides; these cells have extreme sensitivity to methotrexate</a:t>
            </a:r>
          </a:p>
        </p:txBody>
      </p:sp>
    </p:spTree>
    <p:extLst>
      <p:ext uri="{BB962C8B-B14F-4D97-AF65-F5344CB8AC3E}">
        <p14:creationId xmlns:p14="http://schemas.microsoft.com/office/powerpoint/2010/main" val="3640700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Methotrexate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Folic acid is an essential dietary factor that is converted by enzymatic reduction to a series of </a:t>
            </a:r>
            <a:r>
              <a:rPr lang="en-US" dirty="0" err="1"/>
              <a:t>tetrahydrofolate</a:t>
            </a:r>
            <a:r>
              <a:rPr lang="en-US" dirty="0"/>
              <a:t> (FH4) cofactors that provide methyl groups for the synthesis of precursors of DNA (</a:t>
            </a:r>
            <a:r>
              <a:rPr lang="en-US" dirty="0" err="1"/>
              <a:t>thymidylate</a:t>
            </a:r>
            <a:r>
              <a:rPr lang="en-US" dirty="0"/>
              <a:t> and purines) and RNA (purines). </a:t>
            </a:r>
          </a:p>
          <a:p>
            <a:pPr algn="just"/>
            <a:r>
              <a:rPr lang="en-US" dirty="0"/>
              <a:t>Interference with FH4 metabolism reduces the synthesis of purine </a:t>
            </a:r>
            <a:r>
              <a:rPr lang="en-US" dirty="0" err="1"/>
              <a:t>ribonucleotides</a:t>
            </a:r>
            <a:r>
              <a:rPr lang="en-US" dirty="0"/>
              <a:t> and thymidine monophosphate (TMP), thereby inhibiting DNA replication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Methotrexate is a folic acid antagonist that binds to the active catalytic site of </a:t>
            </a:r>
            <a:r>
              <a:rPr lang="en-US" dirty="0" err="1"/>
              <a:t>dihydrofolate</a:t>
            </a:r>
            <a:r>
              <a:rPr lang="en-US" dirty="0"/>
              <a:t> </a:t>
            </a:r>
            <a:r>
              <a:rPr lang="en-US" dirty="0" err="1"/>
              <a:t>reductase</a:t>
            </a:r>
            <a:r>
              <a:rPr lang="en-US" dirty="0"/>
              <a:t> </a:t>
            </a:r>
            <a:r>
              <a:rPr lang="en-US" dirty="0" smtClean="0"/>
              <a:t>(DHFR).</a:t>
            </a:r>
            <a:endParaRPr lang="en-US" dirty="0"/>
          </a:p>
          <a:p>
            <a:pPr algn="just"/>
            <a:r>
              <a:rPr lang="en-US" dirty="0"/>
              <a:t>Inhibition of DHFR leads to partial depletion of the FH4 cofactors (5-10 methylene </a:t>
            </a:r>
            <a:r>
              <a:rPr lang="en-US" dirty="0" err="1" smtClean="0"/>
              <a:t>tetrahydro</a:t>
            </a:r>
            <a:r>
              <a:rPr lang="en-US" dirty="0" smtClean="0"/>
              <a:t>-folic </a:t>
            </a:r>
            <a:r>
              <a:rPr lang="en-US" dirty="0"/>
              <a:t>acid and N-10 </a:t>
            </a:r>
            <a:r>
              <a:rPr lang="en-US" dirty="0" err="1"/>
              <a:t>formyl</a:t>
            </a:r>
            <a:r>
              <a:rPr lang="en-US" dirty="0"/>
              <a:t> </a:t>
            </a:r>
            <a:r>
              <a:rPr lang="en-US" dirty="0" err="1"/>
              <a:t>tetrahydrofolic</a:t>
            </a:r>
            <a:r>
              <a:rPr lang="en-US" dirty="0"/>
              <a:t> acid) required for the respective synthesis of </a:t>
            </a:r>
            <a:r>
              <a:rPr lang="en-US" dirty="0" err="1"/>
              <a:t>thymidylate</a:t>
            </a:r>
            <a:r>
              <a:rPr lang="en-US" dirty="0"/>
              <a:t> and </a:t>
            </a:r>
            <a:r>
              <a:rPr lang="en-US" dirty="0" smtClean="0"/>
              <a:t>purines. </a:t>
            </a:r>
            <a:r>
              <a:rPr lang="en-US" dirty="0"/>
              <a:t>Thus interfering with the formation of DNA, RNA and protein.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96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3237" y="42691"/>
            <a:ext cx="8911687" cy="1280890"/>
          </a:xfrm>
        </p:spPr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9524" y="656823"/>
            <a:ext cx="8915400" cy="6375042"/>
          </a:xfrm>
        </p:spPr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503053" y="2131451"/>
            <a:ext cx="1532586" cy="1931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nip Same Side Corner Rectangle 7"/>
          <p:cNvSpPr/>
          <p:nvPr/>
        </p:nvSpPr>
        <p:spPr>
          <a:xfrm>
            <a:off x="5148328" y="1822359"/>
            <a:ext cx="1841679" cy="811369"/>
          </a:xfrm>
          <a:prstGeom prst="snip2Same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Dihydro-folate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7102696" y="2131451"/>
            <a:ext cx="1558344" cy="2253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773729" y="1821251"/>
            <a:ext cx="2064398" cy="72121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Tetrahydro-folate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16200000" flipH="1">
            <a:off x="9194046" y="3189747"/>
            <a:ext cx="1416917" cy="193152"/>
          </a:xfrm>
          <a:prstGeom prst="rightArrow">
            <a:avLst>
              <a:gd name="adj1" fmla="val 50000"/>
              <a:gd name="adj2" fmla="val 8376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666115" y="3994782"/>
            <a:ext cx="2610074" cy="9144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N5, N10- methylene FH4</a:t>
            </a:r>
            <a:endParaRPr lang="en-US" dirty="0"/>
          </a:p>
        </p:txBody>
      </p:sp>
      <p:sp>
        <p:nvSpPr>
          <p:cNvPr id="16" name="Curved Left Arrow 15"/>
          <p:cNvSpPr/>
          <p:nvPr/>
        </p:nvSpPr>
        <p:spPr>
          <a:xfrm rot="7096312">
            <a:off x="6406030" y="2303663"/>
            <a:ext cx="1558586" cy="4716977"/>
          </a:xfrm>
          <a:prstGeom prst="curvedLeftArrow">
            <a:avLst>
              <a:gd name="adj1" fmla="val 25000"/>
              <a:gd name="adj2" fmla="val 50000"/>
              <a:gd name="adj3" fmla="val 37123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urved Up Arrow 17"/>
          <p:cNvSpPr/>
          <p:nvPr/>
        </p:nvSpPr>
        <p:spPr>
          <a:xfrm rot="14877127">
            <a:off x="4939282" y="4688309"/>
            <a:ext cx="1755657" cy="73206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039414" y="3825025"/>
            <a:ext cx="1996225" cy="746975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dTMP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3606085" y="5808372"/>
            <a:ext cx="2137892" cy="759853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dUMP</a:t>
            </a:r>
            <a:endParaRPr lang="en-US" dirty="0"/>
          </a:p>
        </p:txBody>
      </p:sp>
      <p:sp>
        <p:nvSpPr>
          <p:cNvPr id="21" name="Down Arrow 20"/>
          <p:cNvSpPr/>
          <p:nvPr/>
        </p:nvSpPr>
        <p:spPr>
          <a:xfrm>
            <a:off x="9825582" y="4981381"/>
            <a:ext cx="291139" cy="7060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9350062" y="6005374"/>
            <a:ext cx="2691684" cy="85262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Deoxy</a:t>
            </a:r>
            <a:r>
              <a:rPr lang="en-US" dirty="0" smtClean="0"/>
              <a:t> </a:t>
            </a:r>
            <a:r>
              <a:rPr lang="en-US" dirty="0" err="1" smtClean="0"/>
              <a:t>thymidylic</a:t>
            </a:r>
            <a:r>
              <a:rPr lang="en-US" dirty="0" smtClean="0"/>
              <a:t> acid  methionine</a:t>
            </a:r>
            <a:endParaRPr lang="en-US" dirty="0"/>
          </a:p>
        </p:txBody>
      </p:sp>
      <p:sp>
        <p:nvSpPr>
          <p:cNvPr id="23" name="Left Arrow 22"/>
          <p:cNvSpPr/>
          <p:nvPr/>
        </p:nvSpPr>
        <p:spPr>
          <a:xfrm>
            <a:off x="8422783" y="6395081"/>
            <a:ext cx="669702" cy="2954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684135" y="6143223"/>
            <a:ext cx="1532586" cy="7147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DNA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469524" y="1970468"/>
            <a:ext cx="1033529" cy="572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Folate</a:t>
            </a:r>
            <a:endParaRPr lang="en-US" dirty="0"/>
          </a:p>
        </p:txBody>
      </p:sp>
      <p:sp>
        <p:nvSpPr>
          <p:cNvPr id="26" name="Right Arrow 25"/>
          <p:cNvSpPr/>
          <p:nvPr/>
        </p:nvSpPr>
        <p:spPr>
          <a:xfrm rot="18891520">
            <a:off x="4228432" y="1485847"/>
            <a:ext cx="1365160" cy="209542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eft Arrow 26"/>
          <p:cNvSpPr/>
          <p:nvPr/>
        </p:nvSpPr>
        <p:spPr>
          <a:xfrm rot="2430672">
            <a:off x="6927224" y="1461213"/>
            <a:ext cx="1234429" cy="217449"/>
          </a:xfrm>
          <a:prstGeom prst="leftArrow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4981296" y="425528"/>
            <a:ext cx="2469132" cy="637346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Dihydrofolate</a:t>
            </a:r>
            <a:r>
              <a:rPr lang="en-US" dirty="0" smtClean="0"/>
              <a:t> </a:t>
            </a:r>
            <a:r>
              <a:rPr lang="en-US" dirty="0" err="1" smtClean="0"/>
              <a:t>reductase</a:t>
            </a:r>
            <a:endParaRPr lang="en-US" dirty="0"/>
          </a:p>
        </p:txBody>
      </p:sp>
      <p:sp>
        <p:nvSpPr>
          <p:cNvPr id="29" name="Minus 28"/>
          <p:cNvSpPr/>
          <p:nvPr/>
        </p:nvSpPr>
        <p:spPr>
          <a:xfrm>
            <a:off x="7683135" y="1262205"/>
            <a:ext cx="450760" cy="25757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8216721" y="983083"/>
            <a:ext cx="2112136" cy="5666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Methotrexate</a:t>
            </a:r>
            <a:endParaRPr lang="en-US" dirty="0"/>
          </a:p>
        </p:txBody>
      </p:sp>
      <p:sp>
        <p:nvSpPr>
          <p:cNvPr id="31" name="Minus 30"/>
          <p:cNvSpPr/>
          <p:nvPr/>
        </p:nvSpPr>
        <p:spPr>
          <a:xfrm>
            <a:off x="4269346" y="1086336"/>
            <a:ext cx="405685" cy="393625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2019649" y="855011"/>
            <a:ext cx="2112136" cy="5666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Methotrexate</a:t>
            </a:r>
            <a:endParaRPr lang="en-US" dirty="0"/>
          </a:p>
        </p:txBody>
      </p:sp>
      <p:sp>
        <p:nvSpPr>
          <p:cNvPr id="34" name="Right Arrow Callout 33"/>
          <p:cNvSpPr/>
          <p:nvPr/>
        </p:nvSpPr>
        <p:spPr>
          <a:xfrm>
            <a:off x="2002636" y="4858318"/>
            <a:ext cx="3658599" cy="594883"/>
          </a:xfrm>
          <a:prstGeom prst="rightArrowCallou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Thymidylate</a:t>
            </a:r>
            <a:r>
              <a:rPr lang="en-US" dirty="0" smtClean="0"/>
              <a:t> </a:t>
            </a:r>
            <a:r>
              <a:rPr lang="en-US" dirty="0" err="1" smtClean="0"/>
              <a:t>synthetase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60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037265"/>
          </a:xfrm>
        </p:spPr>
        <p:txBody>
          <a:bodyPr/>
          <a:lstStyle/>
          <a:p>
            <a:r>
              <a:rPr lang="en-US" dirty="0" smtClean="0"/>
              <a:t>Methotrexate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Recognition that methotrexate, an inhibitor of </a:t>
            </a:r>
            <a:r>
              <a:rPr lang="en-US" dirty="0" err="1"/>
              <a:t>dihydrofolate</a:t>
            </a:r>
            <a:r>
              <a:rPr lang="en-US" dirty="0"/>
              <a:t> </a:t>
            </a:r>
            <a:r>
              <a:rPr lang="en-US" dirty="0" err="1"/>
              <a:t>reductase</a:t>
            </a:r>
            <a:r>
              <a:rPr lang="en-US" dirty="0"/>
              <a:t> (DHFR), also directly inhibits the </a:t>
            </a:r>
            <a:r>
              <a:rPr lang="en-US" dirty="0" err="1"/>
              <a:t>folate</a:t>
            </a:r>
            <a:r>
              <a:rPr lang="en-US" dirty="0"/>
              <a:t>-dependent enzymes of </a:t>
            </a:r>
            <a:r>
              <a:rPr lang="en-US" i="1" dirty="0"/>
              <a:t>de novo </a:t>
            </a:r>
            <a:r>
              <a:rPr lang="en-US" dirty="0"/>
              <a:t>purine and </a:t>
            </a:r>
            <a:r>
              <a:rPr lang="en-US" dirty="0" err="1"/>
              <a:t>thymidylate</a:t>
            </a:r>
            <a:r>
              <a:rPr lang="en-US" dirty="0"/>
              <a:t> synthesis led to development of </a:t>
            </a:r>
            <a:r>
              <a:rPr lang="en-US" dirty="0" err="1"/>
              <a:t>antifolate</a:t>
            </a:r>
            <a:r>
              <a:rPr lang="en-US" dirty="0"/>
              <a:t> analogs that specifically target these other </a:t>
            </a:r>
            <a:r>
              <a:rPr lang="en-US" dirty="0" err="1"/>
              <a:t>folate</a:t>
            </a:r>
            <a:r>
              <a:rPr lang="en-US" dirty="0"/>
              <a:t> dependent </a:t>
            </a:r>
            <a:r>
              <a:rPr lang="en-US" dirty="0" smtClean="0"/>
              <a:t>enzymes.</a:t>
            </a:r>
          </a:p>
          <a:p>
            <a:pPr marL="0" indent="0" algn="just">
              <a:buNone/>
            </a:pPr>
            <a:endParaRPr lang="en-US" dirty="0" smtClean="0"/>
          </a:p>
          <a:p>
            <a:pPr algn="just"/>
            <a:r>
              <a:rPr lang="en-US" dirty="0"/>
              <a:t>M</a:t>
            </a:r>
            <a:r>
              <a:rPr lang="en-US" dirty="0" smtClean="0"/>
              <a:t>ethotrexate </a:t>
            </a:r>
            <a:r>
              <a:rPr lang="en-US" dirty="0"/>
              <a:t>is only partially selective for tumor cells and kills rapidly dividing normal cells, such as those of the intestinal epithelium and bone marrow. </a:t>
            </a:r>
            <a:r>
              <a:rPr lang="en-US" dirty="0" err="1"/>
              <a:t>Folate</a:t>
            </a:r>
            <a:r>
              <a:rPr lang="en-US" dirty="0"/>
              <a:t> antagonists kill cells during the S phase of the cell cycle and are most effective when cells are proliferating rapidly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92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resistance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Impaired transport of methotrexate into cells</a:t>
            </a:r>
          </a:p>
          <a:p>
            <a:r>
              <a:rPr lang="en-US" dirty="0"/>
              <a:t>Production of altered forms of DHFR that have</a:t>
            </a:r>
          </a:p>
          <a:p>
            <a:r>
              <a:rPr lang="en-US" dirty="0"/>
              <a:t>decreased affinity for the inhibitor</a:t>
            </a:r>
          </a:p>
          <a:p>
            <a:r>
              <a:rPr lang="en-US" dirty="0"/>
              <a:t>Increased concentrations of intracellular DHFR</a:t>
            </a:r>
          </a:p>
          <a:p>
            <a:pPr marL="0" indent="0">
              <a:buNone/>
            </a:pPr>
            <a:r>
              <a:rPr lang="en-US" dirty="0"/>
              <a:t>    through gene amplification or altered gene        regulation</a:t>
            </a:r>
          </a:p>
          <a:p>
            <a:r>
              <a:rPr lang="en-US" dirty="0"/>
              <a:t>Decreased ability to synthesize methotrexate </a:t>
            </a:r>
            <a:r>
              <a:rPr lang="en-US" dirty="0" err="1"/>
              <a:t>polyglutamates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132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Therapeutics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Methotrexate is a critical drug in the management of acute lymphoblastic leukemia (ALL) in children.</a:t>
            </a:r>
          </a:p>
          <a:p>
            <a:pPr algn="just"/>
            <a:r>
              <a:rPr lang="en-US" dirty="0"/>
              <a:t>The </a:t>
            </a:r>
            <a:r>
              <a:rPr lang="en-US" dirty="0" err="1"/>
              <a:t>intrathecal</a:t>
            </a:r>
            <a:r>
              <a:rPr lang="en-US" dirty="0"/>
              <a:t> administration of methotrexate has been employed for treatment or prophylaxis of meningeal leukemia or lymphoma and for treatment of meningeal </a:t>
            </a:r>
            <a:r>
              <a:rPr lang="en-US" dirty="0" err="1"/>
              <a:t>carcinomatosis</a:t>
            </a:r>
            <a:r>
              <a:rPr lang="en-US" dirty="0"/>
              <a:t>.</a:t>
            </a:r>
          </a:p>
          <a:p>
            <a:pPr algn="just"/>
            <a:r>
              <a:rPr lang="en-US" dirty="0"/>
              <a:t>Methotrexate is of established value in </a:t>
            </a:r>
            <a:r>
              <a:rPr lang="en-US" dirty="0" err="1"/>
              <a:t>choriocarcinoma</a:t>
            </a:r>
            <a:r>
              <a:rPr lang="en-US" dirty="0"/>
              <a:t> and related trophoblastic tumors of women; cure is achieved in ~75% of advanced cases treated sequentially with methotrexate and </a:t>
            </a:r>
            <a:r>
              <a:rPr lang="en-US" dirty="0" err="1"/>
              <a:t>dactinomycin</a:t>
            </a:r>
            <a:r>
              <a:rPr lang="en-US" dirty="0"/>
              <a:t> and in &gt;90% when early diagnosis is made.</a:t>
            </a:r>
          </a:p>
          <a:p>
            <a:r>
              <a:rPr lang="en-US" dirty="0"/>
              <a:t>Methotrexate is a component of regimens for carcinomas of the breast, head and neck, ovary, and bladder.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00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Folate antagonist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pPr algn="just"/>
            <a:r>
              <a:rPr lang="en-US" dirty="0"/>
              <a:t>Bone marrow suppression, </a:t>
            </a:r>
            <a:endParaRPr lang="en-US" dirty="0" smtClean="0"/>
          </a:p>
          <a:p>
            <a:pPr algn="just"/>
            <a:r>
              <a:rPr lang="en-US" dirty="0" err="1" smtClean="0"/>
              <a:t>haemorrhage</a:t>
            </a:r>
            <a:r>
              <a:rPr lang="en-US" dirty="0"/>
              <a:t>, </a:t>
            </a:r>
            <a:endParaRPr lang="en-US" dirty="0" smtClean="0"/>
          </a:p>
          <a:p>
            <a:pPr algn="just"/>
            <a:r>
              <a:rPr lang="en-US" dirty="0" smtClean="0"/>
              <a:t>alopecia</a:t>
            </a:r>
            <a:r>
              <a:rPr lang="en-US" dirty="0"/>
              <a:t>, </a:t>
            </a:r>
            <a:endParaRPr lang="en-US" dirty="0" smtClean="0"/>
          </a:p>
          <a:p>
            <a:pPr algn="just"/>
            <a:r>
              <a:rPr lang="en-US" dirty="0" smtClean="0"/>
              <a:t>dermatitis</a:t>
            </a:r>
            <a:r>
              <a:rPr lang="en-US" dirty="0"/>
              <a:t>, </a:t>
            </a:r>
            <a:endParaRPr lang="en-US" dirty="0" smtClean="0"/>
          </a:p>
          <a:p>
            <a:pPr algn="just"/>
            <a:r>
              <a:rPr lang="en-US" dirty="0" smtClean="0"/>
              <a:t>allergic </a:t>
            </a:r>
            <a:r>
              <a:rPr lang="en-US" dirty="0"/>
              <a:t>reactions, </a:t>
            </a:r>
            <a:endParaRPr lang="en-US" dirty="0" smtClean="0"/>
          </a:p>
          <a:p>
            <a:pPr algn="just"/>
            <a:r>
              <a:rPr lang="en-US" dirty="0" smtClean="0"/>
              <a:t>nephrotoxicity</a:t>
            </a:r>
            <a:r>
              <a:rPr lang="en-US" dirty="0"/>
              <a:t>, </a:t>
            </a:r>
            <a:endParaRPr lang="en-US" dirty="0" smtClean="0"/>
          </a:p>
          <a:p>
            <a:pPr algn="just"/>
            <a:r>
              <a:rPr lang="en-US" dirty="0" smtClean="0"/>
              <a:t>neurotoxicity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 toxic effects of methotrexate may be terminated by administering </a:t>
            </a:r>
            <a:r>
              <a:rPr lang="en-US" b="1" dirty="0" err="1"/>
              <a:t>leucovorin</a:t>
            </a:r>
            <a:r>
              <a:rPr lang="en-US" dirty="0"/>
              <a:t>, a fully reduced </a:t>
            </a:r>
            <a:r>
              <a:rPr lang="en-US" dirty="0" err="1"/>
              <a:t>folate</a:t>
            </a:r>
            <a:r>
              <a:rPr lang="en-US" dirty="0"/>
              <a:t> coenzyme, which filled the intracellular pool of FH4 cofactors. But it does not reverse neurotoxicity.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4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</TotalTime>
  <Words>925</Words>
  <Application>Microsoft Office PowerPoint</Application>
  <PresentationFormat>Custom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Wisp</vt:lpstr>
      <vt:lpstr>Antimetabolites</vt:lpstr>
      <vt:lpstr>Folate antagonists</vt:lpstr>
      <vt:lpstr>Folate antagonist</vt:lpstr>
      <vt:lpstr>Methotrexate</vt:lpstr>
      <vt:lpstr>.</vt:lpstr>
      <vt:lpstr>Methotrexate</vt:lpstr>
      <vt:lpstr>Mechanism of resistance</vt:lpstr>
      <vt:lpstr>Therapeutics uses</vt:lpstr>
      <vt:lpstr>Folate antagonist</vt:lpstr>
      <vt:lpstr>Purine antagonists</vt:lpstr>
      <vt:lpstr>Purine antagonists</vt:lpstr>
      <vt:lpstr>Purine antagonists</vt:lpstr>
      <vt:lpstr>Pyrimidine antagonists</vt:lpstr>
      <vt:lpstr>Mechanism of action of 5-FU</vt:lpstr>
      <vt:lpstr>Pyrimidine antagonists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Irfan</dc:creator>
  <cp:lastModifiedBy>Alamgeer</cp:lastModifiedBy>
  <cp:revision>57</cp:revision>
  <dcterms:created xsi:type="dcterms:W3CDTF">2020-10-11T19:01:07Z</dcterms:created>
  <dcterms:modified xsi:type="dcterms:W3CDTF">2020-10-12T11:42:26Z</dcterms:modified>
</cp:coreProperties>
</file>