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1BD3E-64AB-ED41-B3F7-C0F76868E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8B34FC-0ADE-9342-A588-803E63A6A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FA8C9-8FA3-A64C-81BB-76F9CF3C3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52A4-6F00-6149-8F16-D8B3EA3D03D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FC53-5C03-7444-83D5-71DE5F481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87697-B06F-0342-ABFC-3CD7ED609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487F-0B59-EE48-8EF0-F09FA06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607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3ADC2-6FE9-2648-8567-5ABD65D8B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881DB1-EF89-CC4E-AAA7-91B56E42F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B1A97-5CAB-DC4C-A3CF-83B43B2B6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52A4-6F00-6149-8F16-D8B3EA3D03D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B0DF3-3011-2C4E-8486-F30DD7521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7D3F0-DFB6-644A-BBCC-D8284AB8B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487F-0B59-EE48-8EF0-F09FA06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61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37D518-A564-AA40-A90D-A7C4C8407F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F97490-9678-0749-BF29-3A525D566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D5979-21D8-564D-8031-E55E6AC68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52A4-6F00-6149-8F16-D8B3EA3D03D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13F42-1E4A-824D-90FF-46BD18E6E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8CB41-CAB7-514A-9D49-CBA4C7EC9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487F-0B59-EE48-8EF0-F09FA06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79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BFC1E-D618-0246-AA68-3375FD4E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731B1-A6BC-9341-9642-76F108BEF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94BD5-945F-CB4E-9EED-C20B2856A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52A4-6F00-6149-8F16-D8B3EA3D03D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BBF5A-9509-5043-BDB1-C32447057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4F824-D861-704E-AF09-B1B48C0C9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487F-0B59-EE48-8EF0-F09FA06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49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8245-7A4F-274F-BA05-242783CC2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E2382-B9BA-5246-A456-67973ED57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8EF5B-98CE-D54E-9EB2-1C892EB14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52A4-6F00-6149-8F16-D8B3EA3D03D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E7265-06BB-9042-B7A0-519FAD51C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81AD7-21E3-3043-AB0E-98D079135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487F-0B59-EE48-8EF0-F09FA06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696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AB812-6453-6540-8673-4E5639455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9522B-EF83-0048-9F72-4699338B34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FB2BF9-0330-894D-915A-D25F1924D8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83DF1-1D30-2B45-9B6B-5A78088D7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52A4-6F00-6149-8F16-D8B3EA3D03D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67A1FE-AECE-0449-BB6A-1F33FC896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1C340-4E96-5E42-88FC-1B968310E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487F-0B59-EE48-8EF0-F09FA06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18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3AF62-83C1-044D-A062-4643D925C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059CA-FB71-414C-94EB-21C229E7B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7019F5-943C-684D-BE11-D6D95D5CD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2F241E-375B-8B4B-92E0-CD6C7D846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4AA0E1-8D05-FD48-B2FB-5197A72AC3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D9AF91-E68C-BE41-B9AE-BF65B2CE7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52A4-6F00-6149-8F16-D8B3EA3D03D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0A4595-F11C-3249-B1DE-10266A36F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BD6218-03F9-A246-A8FB-FCA449F75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487F-0B59-EE48-8EF0-F09FA06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A8C5C-523E-534B-A4A7-4B7CD78DC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AF07C3-8D74-D945-AC8B-E6C5D527F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52A4-6F00-6149-8F16-D8B3EA3D03D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4B720E-2933-7141-89C2-2780AFBA5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F4F506-4FBE-0A41-9759-66C4D2F95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487F-0B59-EE48-8EF0-F09FA06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7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ECA4AD-182B-D841-8445-54FE7BE82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52A4-6F00-6149-8F16-D8B3EA3D03D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ACAEB9-C24D-EC48-9D45-B2889DB7C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0A387C-4F10-8D48-A5A5-BB11B03CE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487F-0B59-EE48-8EF0-F09FA06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0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55AB3-6E16-F944-8D3F-C029AB068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FB432-D5D9-974A-9272-60430A7A3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88FA9-BD07-BD4E-BD1B-811D93918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7ADFDC-AFB2-6444-9C81-C41BFF20B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52A4-6F00-6149-8F16-D8B3EA3D03D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4D37B6-E1C4-0947-876D-84A6B341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81DEF8-D911-6A4A-ABA5-48C114311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487F-0B59-EE48-8EF0-F09FA06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2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DAB35-6CF6-DC49-923A-DD10797FC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4B3709-BBD9-494C-A400-40AA0D45B4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B70B5-4853-8442-B201-BCC1B5747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34EA9-5367-DE4E-866E-6B500C22E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52A4-6F00-6149-8F16-D8B3EA3D03D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E9CAAD-0D01-CC48-87F3-96D89732B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0CA943-2E57-C849-B604-96E136CCF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D487F-0B59-EE48-8EF0-F09FA06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98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DDC048-81CD-6D47-A2BF-B3B434C6C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4EF9BF-9C5C-824A-A6F8-77FACB9D9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49CE7-BBA8-F54D-84CF-EFF349CDCD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A52A4-6F00-6149-8F16-D8B3EA3D03D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9DB25-87CC-F74C-93D4-CBF36F35AA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54807-89B0-CF4D-AFDA-3DE5FE7AF9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D487F-0B59-EE48-8EF0-F09FA0660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33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4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DE0F5-B5BE-A84D-85BA-EC7B98CF01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>
                <a:solidFill>
                  <a:srgbClr val="FFFF00"/>
                </a:solidFill>
              </a:rPr>
              <a:t>Russian formalism </a:t>
            </a:r>
            <a:endParaRPr lang="en-US" b="1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E9C67B-292C-6448-A562-CF77829D06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3200" b="1">
                <a:solidFill>
                  <a:srgbClr val="FFFF00"/>
                </a:solidFill>
              </a:rPr>
              <a:t>Text as form </a:t>
            </a:r>
            <a:endParaRPr lang="en-US" sz="3200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279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0EB7B-2E6F-D041-A3DB-020F3F9E2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3873"/>
            <a:ext cx="10515600" cy="44230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b="1">
                <a:solidFill>
                  <a:srgbClr val="FFFF00"/>
                </a:solidFill>
              </a:rPr>
              <a:t>The discipline Concerned with fabula and syuzhet is</a:t>
            </a:r>
            <a:r>
              <a:rPr lang="zh-CN" altLang="en-US" sz="3200" b="1">
                <a:solidFill>
                  <a:srgbClr val="FFFF00"/>
                </a:solidFill>
              </a:rPr>
              <a:t> </a:t>
            </a:r>
            <a:r>
              <a:rPr lang="en-US" altLang="zh-CN" sz="3200" b="1">
                <a:solidFill>
                  <a:srgbClr val="FFFF00"/>
                </a:solidFill>
              </a:rPr>
              <a:t>called </a:t>
            </a:r>
            <a:r>
              <a:rPr lang="zh-CN" altLang="en-US" sz="3200" b="1">
                <a:solidFill>
                  <a:srgbClr val="FFFF00"/>
                </a:solidFill>
              </a:rPr>
              <a:t> </a:t>
            </a:r>
            <a:r>
              <a:rPr lang="en-US" altLang="zh-CN" sz="3200" b="1">
                <a:solidFill>
                  <a:srgbClr val="FFFF00"/>
                </a:solidFill>
              </a:rPr>
              <a:t>narratology.</a:t>
            </a:r>
          </a:p>
          <a:p>
            <a:pPr marL="0" indent="0" algn="ctr">
              <a:buNone/>
            </a:pPr>
            <a:r>
              <a:rPr lang="zh-CN" altLang="en-US" sz="3200" b="1">
                <a:solidFill>
                  <a:srgbClr val="FFFF00"/>
                </a:solidFill>
              </a:rPr>
              <a:t>     </a:t>
            </a:r>
            <a:r>
              <a:rPr lang="en-US" altLang="zh-CN" sz="3200" b="1">
                <a:solidFill>
                  <a:srgbClr val="FFFF00"/>
                </a:solidFill>
              </a:rPr>
              <a:t>Narratology devices </a:t>
            </a:r>
          </a:p>
          <a:p>
            <a:pPr algn="ctr"/>
            <a:r>
              <a:rPr lang="en-US" altLang="zh-CN" sz="3200" b="1">
                <a:solidFill>
                  <a:srgbClr val="FFFF00"/>
                </a:solidFill>
              </a:rPr>
              <a:t>Narrative structure </a:t>
            </a:r>
          </a:p>
          <a:p>
            <a:pPr algn="ctr"/>
            <a:r>
              <a:rPr lang="en-US" altLang="zh-CN" sz="3200" b="1">
                <a:solidFill>
                  <a:srgbClr val="FFFF00"/>
                </a:solidFill>
              </a:rPr>
              <a:t>Characterization </a:t>
            </a:r>
          </a:p>
          <a:p>
            <a:pPr algn="ctr"/>
            <a:r>
              <a:rPr lang="en-US" altLang="zh-CN" sz="3200" b="1">
                <a:solidFill>
                  <a:srgbClr val="FFFF00"/>
                </a:solidFill>
              </a:rPr>
              <a:t>Narrative point of view </a:t>
            </a:r>
            <a:endParaRPr lang="en-US" sz="3200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18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56B4E-3D81-D441-AA98-3AD0A5636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>
                <a:solidFill>
                  <a:srgbClr val="FFFF00"/>
                </a:solidFill>
              </a:rPr>
              <a:t>A</a:t>
            </a:r>
            <a:r>
              <a:rPr lang="zh-CN" altLang="en-US" b="1">
                <a:solidFill>
                  <a:srgbClr val="FFFF00"/>
                </a:solidFill>
              </a:rPr>
              <a:t> </a:t>
            </a:r>
            <a:r>
              <a:rPr lang="en-US" altLang="zh-CN" b="1">
                <a:solidFill>
                  <a:srgbClr val="FFFF00"/>
                </a:solidFill>
              </a:rPr>
              <a:t>classic text is viewed as commonly</a:t>
            </a:r>
            <a:r>
              <a:rPr lang="zh-CN" altLang="en-US" b="1">
                <a:solidFill>
                  <a:srgbClr val="FFFF00"/>
                </a:solidFill>
              </a:rPr>
              <a:t> </a:t>
            </a:r>
            <a:r>
              <a:rPr lang="en-US" altLang="zh-CN" b="1">
                <a:solidFill>
                  <a:srgbClr val="FFFF00"/>
                </a:solidFill>
              </a:rPr>
              <a:t>fountainhead of narratology</a:t>
            </a:r>
            <a:r>
              <a:rPr lang="zh-CN" altLang="en-US" b="1">
                <a:solidFill>
                  <a:srgbClr val="FFFF00"/>
                </a:solidFill>
              </a:rPr>
              <a:t> </a:t>
            </a:r>
            <a:r>
              <a:rPr lang="en-US" altLang="zh-CN" b="1">
                <a:solidFill>
                  <a:srgbClr val="FFFF00"/>
                </a:solidFill>
              </a:rPr>
              <a:t>is Vladimir propp’s</a:t>
            </a:r>
            <a:r>
              <a:rPr lang="zh-CN" altLang="en-US" b="1">
                <a:solidFill>
                  <a:srgbClr val="FFFF00"/>
                </a:solidFill>
              </a:rPr>
              <a:t> </a:t>
            </a:r>
            <a:r>
              <a:rPr lang="en-US" altLang="zh-CN" b="1">
                <a:solidFill>
                  <a:srgbClr val="FFFF00"/>
                </a:solidFill>
              </a:rPr>
              <a:t>Morphology of folk tale.. </a:t>
            </a:r>
            <a:endParaRPr lang="en-US" b="1">
              <a:solidFill>
                <a:srgbClr val="FFFF00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AC49A29-D726-FC4F-804F-CBE2A9A0C8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219" y="1956702"/>
            <a:ext cx="8817088" cy="4901298"/>
          </a:xfrm>
        </p:spPr>
      </p:pic>
    </p:spTree>
    <p:extLst>
      <p:ext uri="{BB962C8B-B14F-4D97-AF65-F5344CB8AC3E}">
        <p14:creationId xmlns:p14="http://schemas.microsoft.com/office/powerpoint/2010/main" val="1040382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C7FA9-8CAE-6E42-B0D8-E663F09E5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solidFill>
                  <a:srgbClr val="FFFF00"/>
                </a:solidFill>
              </a:rPr>
              <a:t>2. </a:t>
            </a:r>
            <a:r>
              <a:rPr lang="zh-CN" altLang="en-US" b="1">
                <a:solidFill>
                  <a:srgbClr val="FFFF00"/>
                </a:solidFill>
              </a:rPr>
              <a:t>  </a:t>
            </a:r>
            <a:r>
              <a:rPr lang="en-US" altLang="zh-CN" b="1">
                <a:solidFill>
                  <a:srgbClr val="FFFF00"/>
                </a:solidFill>
              </a:rPr>
              <a:t>Practical and poetic language. </a:t>
            </a:r>
            <a:br>
              <a:rPr lang="en-US" altLang="zh-CN" b="1">
                <a:solidFill>
                  <a:srgbClr val="FFFF00"/>
                </a:solidFill>
              </a:rPr>
            </a:br>
            <a:endParaRPr lang="en-US" b="1">
              <a:solidFill>
                <a:srgbClr val="FFFF00"/>
              </a:solidFill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B787E2E5-FA5F-F940-944E-EBC0759D8F0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31" y="1690688"/>
            <a:ext cx="5470969" cy="4486275"/>
          </a:xfr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2F3EF4FF-5496-4D45-87DD-960EF16A0B0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690688"/>
            <a:ext cx="5181600" cy="4486274"/>
          </a:xfrm>
        </p:spPr>
      </p:pic>
    </p:spTree>
    <p:extLst>
      <p:ext uri="{BB962C8B-B14F-4D97-AF65-F5344CB8AC3E}">
        <p14:creationId xmlns:p14="http://schemas.microsoft.com/office/powerpoint/2010/main" val="3706621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6E434-8CFC-2749-9BCB-D688E49BD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6823" y="-132452"/>
            <a:ext cx="10515600" cy="1325563"/>
          </a:xfrm>
        </p:spPr>
        <p:txBody>
          <a:bodyPr/>
          <a:lstStyle/>
          <a:p>
            <a:r>
              <a:rPr lang="en-US" altLang="zh-CN" b="1">
                <a:solidFill>
                  <a:srgbClr val="FFFF00"/>
                </a:solidFill>
              </a:rPr>
              <a:t>3. Artfulness and literariness </a:t>
            </a:r>
            <a:endParaRPr lang="en-US" b="1">
              <a:solidFill>
                <a:srgbClr val="FFFF00"/>
              </a:solidFill>
            </a:endParaRPr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93E5A609-226E-DD4A-B6E5-773AC5F89D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836" y="1161703"/>
            <a:ext cx="8685847" cy="5716226"/>
          </a:xfrm>
        </p:spPr>
      </p:pic>
    </p:spTree>
    <p:extLst>
      <p:ext uri="{BB962C8B-B14F-4D97-AF65-F5344CB8AC3E}">
        <p14:creationId xmlns:p14="http://schemas.microsoft.com/office/powerpoint/2010/main" val="767270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C44D1EEE-B6BF-B649-823E-5D38EA184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73" y="0"/>
            <a:ext cx="11561241" cy="6967766"/>
          </a:xfrm>
        </p:spPr>
      </p:pic>
    </p:spTree>
    <p:extLst>
      <p:ext uri="{BB962C8B-B14F-4D97-AF65-F5344CB8AC3E}">
        <p14:creationId xmlns:p14="http://schemas.microsoft.com/office/powerpoint/2010/main" val="544933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B8B3B96F-2E04-4A4B-93D0-B792D01A9D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6692"/>
            <a:ext cx="12192000" cy="7084691"/>
          </a:xfrm>
        </p:spPr>
      </p:pic>
    </p:spTree>
    <p:extLst>
      <p:ext uri="{BB962C8B-B14F-4D97-AF65-F5344CB8AC3E}">
        <p14:creationId xmlns:p14="http://schemas.microsoft.com/office/powerpoint/2010/main" val="1290307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2CE74-FF06-AD47-96BA-3938FEB1A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0EF7532-DD0B-884D-AA5F-EE2FC74AF8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5449"/>
            <a:ext cx="11811794" cy="6991628"/>
          </a:xfrm>
        </p:spPr>
      </p:pic>
    </p:spTree>
    <p:extLst>
      <p:ext uri="{BB962C8B-B14F-4D97-AF65-F5344CB8AC3E}">
        <p14:creationId xmlns:p14="http://schemas.microsoft.com/office/powerpoint/2010/main" val="3113728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BEC6C-BDD7-A645-B2C4-A2CFD7B82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2567A56-AA5F-7A49-8899-1BB4BB03B2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9312"/>
            <a:ext cx="12002693" cy="6977311"/>
          </a:xfrm>
        </p:spPr>
      </p:pic>
    </p:spTree>
    <p:extLst>
      <p:ext uri="{BB962C8B-B14F-4D97-AF65-F5344CB8AC3E}">
        <p14:creationId xmlns:p14="http://schemas.microsoft.com/office/powerpoint/2010/main" val="3102138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96799-D41F-E24C-80C7-704888D5A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E47C927-14C8-2A41-8875-94798B5831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8" y="0"/>
            <a:ext cx="11990762" cy="7122871"/>
          </a:xfrm>
        </p:spPr>
      </p:pic>
    </p:spTree>
    <p:extLst>
      <p:ext uri="{BB962C8B-B14F-4D97-AF65-F5344CB8AC3E}">
        <p14:creationId xmlns:p14="http://schemas.microsoft.com/office/powerpoint/2010/main" val="2184387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7B356-8AF7-724F-BC15-665326BF5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9438" y="-275461"/>
            <a:ext cx="10515600" cy="1325563"/>
          </a:xfrm>
        </p:spPr>
        <p:txBody>
          <a:bodyPr/>
          <a:lstStyle/>
          <a:p>
            <a:r>
              <a:rPr lang="en-US" altLang="zh-CN" b="1">
                <a:solidFill>
                  <a:srgbClr val="FFFF00"/>
                </a:solidFill>
              </a:rPr>
              <a:t>4. </a:t>
            </a:r>
            <a:r>
              <a:rPr lang="zh-CN" altLang="en-US" b="1">
                <a:solidFill>
                  <a:srgbClr val="FFFF00"/>
                </a:solidFill>
              </a:rPr>
              <a:t>  </a:t>
            </a:r>
            <a:r>
              <a:rPr lang="en-US" altLang="zh-CN" b="1">
                <a:solidFill>
                  <a:srgbClr val="FFFF00"/>
                </a:solidFill>
              </a:rPr>
              <a:t>Forgrounding Vs Backgrounding </a:t>
            </a:r>
            <a:endParaRPr lang="en-US" b="1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157E6-1235-5048-949D-B969BA61B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883" y="775686"/>
            <a:ext cx="11522426" cy="72778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400" b="1">
                <a:solidFill>
                  <a:srgbClr val="FFFF00"/>
                </a:solidFill>
              </a:rPr>
              <a:t>The throwing into relief ,Of the linguistic sign against the background of the norms Of</a:t>
            </a:r>
            <a:r>
              <a:rPr lang="zh-CN" altLang="en-US" sz="2400" b="1">
                <a:solidFill>
                  <a:srgbClr val="FFFF00"/>
                </a:solidFill>
              </a:rPr>
              <a:t> </a:t>
            </a:r>
            <a:r>
              <a:rPr lang="en-US" altLang="zh-CN" sz="2400" b="1">
                <a:solidFill>
                  <a:srgbClr val="FFFF00"/>
                </a:solidFill>
              </a:rPr>
              <a:t>ordinary language.</a:t>
            </a:r>
          </a:p>
          <a:p>
            <a:pPr marL="0" indent="0">
              <a:buNone/>
            </a:pPr>
            <a:r>
              <a:rPr lang="en-US" altLang="zh-CN" sz="2400" b="1">
                <a:solidFill>
                  <a:srgbClr val="FFFF00"/>
                </a:solidFill>
              </a:rPr>
              <a:t>Devices Used to foreground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2400" b="1">
                <a:solidFill>
                  <a:srgbClr val="FFFF00"/>
                </a:solidFill>
              </a:rPr>
              <a:t>Unusual and Unreliable narrators. </a:t>
            </a:r>
          </a:p>
          <a:p>
            <a:pPr marL="0" indent="0">
              <a:buNone/>
            </a:pPr>
            <a:r>
              <a:rPr lang="en-US" altLang="zh-CN" sz="2400" b="1">
                <a:solidFill>
                  <a:srgbClr val="FFFF00"/>
                </a:solidFill>
              </a:rPr>
              <a:t>A deranged person in Poe’s The tell tale heart. </a:t>
            </a:r>
          </a:p>
          <a:p>
            <a:pPr marL="514350" indent="-514350">
              <a:buAutoNum type="arabicPeriod" startAt="2"/>
            </a:pPr>
            <a:r>
              <a:rPr lang="en-US" altLang="zh-CN" sz="2400" b="1">
                <a:solidFill>
                  <a:srgbClr val="FFFF00"/>
                </a:solidFill>
              </a:rPr>
              <a:t>Language </a:t>
            </a:r>
          </a:p>
          <a:p>
            <a:pPr marL="0" indent="0">
              <a:buNone/>
            </a:pPr>
            <a:r>
              <a:rPr lang="en-US" altLang="zh-CN" sz="2400" b="1">
                <a:solidFill>
                  <a:srgbClr val="FFFF00"/>
                </a:solidFill>
              </a:rPr>
              <a:t>Neologism </a:t>
            </a:r>
          </a:p>
          <a:p>
            <a:pPr marL="0" indent="0">
              <a:buNone/>
            </a:pPr>
            <a:r>
              <a:rPr lang="en-US" altLang="zh-CN" sz="2400" b="1">
                <a:solidFill>
                  <a:srgbClr val="FFFF00"/>
                </a:solidFill>
              </a:rPr>
              <a:t>Complex and simple </a:t>
            </a:r>
            <a:endParaRPr lang="zh-CN" altLang="en-US" sz="2400" b="1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altLang="zh-CN" sz="2400" b="1">
                <a:solidFill>
                  <a:srgbClr val="FFFF00"/>
                </a:solidFill>
              </a:rPr>
              <a:t>Lack of punctuation </a:t>
            </a:r>
          </a:p>
          <a:p>
            <a:pPr marL="0" indent="0">
              <a:buNone/>
            </a:pPr>
            <a:r>
              <a:rPr lang="en-US" altLang="zh-CN" sz="2400" b="1">
                <a:solidFill>
                  <a:srgbClr val="FFFF00"/>
                </a:solidFill>
              </a:rPr>
              <a:t>3.</a:t>
            </a:r>
            <a:r>
              <a:rPr lang="zh-CN" altLang="en-US" sz="2400" b="1">
                <a:solidFill>
                  <a:srgbClr val="FFFF00"/>
                </a:solidFill>
              </a:rPr>
              <a:t> </a:t>
            </a:r>
            <a:r>
              <a:rPr lang="en-US" altLang="zh-CN" sz="2400" b="1">
                <a:solidFill>
                  <a:srgbClr val="FFFF00"/>
                </a:solidFill>
              </a:rPr>
              <a:t>Disrupted narratives </a:t>
            </a:r>
          </a:p>
          <a:p>
            <a:pPr marL="0" indent="0">
              <a:buNone/>
            </a:pPr>
            <a:r>
              <a:rPr lang="en-US" altLang="zh-CN" sz="2400" b="1">
                <a:solidFill>
                  <a:srgbClr val="FFFF00"/>
                </a:solidFill>
              </a:rPr>
              <a:t>Eg.virginia</a:t>
            </a:r>
            <a:r>
              <a:rPr lang="zh-CN" altLang="en-US" sz="2400" b="1">
                <a:solidFill>
                  <a:srgbClr val="FFFF00"/>
                </a:solidFill>
              </a:rPr>
              <a:t> </a:t>
            </a:r>
            <a:r>
              <a:rPr lang="en-US" altLang="zh-CN" sz="2400" b="1">
                <a:solidFill>
                  <a:srgbClr val="FFFF00"/>
                </a:solidFill>
              </a:rPr>
              <a:t>Woolf stream of consciousness. </a:t>
            </a:r>
          </a:p>
          <a:p>
            <a:pPr marL="0" indent="0">
              <a:buNone/>
            </a:pPr>
            <a:r>
              <a:rPr lang="en-US" altLang="zh-CN" sz="2400" b="1">
                <a:solidFill>
                  <a:srgbClr val="FFFF00"/>
                </a:solidFill>
              </a:rPr>
              <a:t>4.Vulgarity</a:t>
            </a:r>
            <a:r>
              <a:rPr lang="zh-CN" altLang="en-US" sz="2400" b="1">
                <a:solidFill>
                  <a:srgbClr val="FFFF00"/>
                </a:solidFill>
              </a:rPr>
              <a:t> </a:t>
            </a:r>
            <a:r>
              <a:rPr lang="en-US" altLang="zh-CN" sz="2400" b="1">
                <a:solidFill>
                  <a:srgbClr val="FFFF00"/>
                </a:solidFill>
              </a:rPr>
              <a:t>of expression </a:t>
            </a:r>
          </a:p>
          <a:p>
            <a:pPr marL="0" indent="0">
              <a:buNone/>
            </a:pPr>
            <a:r>
              <a:rPr lang="en-US" altLang="zh-CN" sz="2400" b="1">
                <a:solidFill>
                  <a:srgbClr val="FFFF00"/>
                </a:solidFill>
              </a:rPr>
              <a:t>5.Unconventional</a:t>
            </a:r>
            <a:r>
              <a:rPr lang="zh-CN" altLang="en-US" sz="2400" b="1">
                <a:solidFill>
                  <a:srgbClr val="FFFF00"/>
                </a:solidFill>
              </a:rPr>
              <a:t> </a:t>
            </a:r>
            <a:r>
              <a:rPr lang="en-US" altLang="zh-CN" sz="2400" b="1">
                <a:solidFill>
                  <a:srgbClr val="FFFF00"/>
                </a:solidFill>
              </a:rPr>
              <a:t>beginning and finals. </a:t>
            </a:r>
            <a:endParaRPr lang="en-US" sz="2400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241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1B46E-46BD-DE4A-9EEB-0DF6AED23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3242" y="520230"/>
            <a:ext cx="10515600" cy="1325563"/>
          </a:xfrm>
        </p:spPr>
        <p:txBody>
          <a:bodyPr/>
          <a:lstStyle/>
          <a:p>
            <a:r>
              <a:rPr lang="en-US" altLang="zh-CN" b="1">
                <a:solidFill>
                  <a:srgbClr val="FFFF00"/>
                </a:solidFill>
              </a:rPr>
              <a:t>Emergence</a:t>
            </a:r>
            <a:r>
              <a:rPr lang="en-US" altLang="zh-CN" b="1"/>
              <a:t> 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0AD00-0A7E-084B-AC12-91E8905DE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0697" y="2529395"/>
            <a:ext cx="6177287" cy="2004426"/>
          </a:xfrm>
        </p:spPr>
        <p:txBody>
          <a:bodyPr>
            <a:normAutofit/>
          </a:bodyPr>
          <a:lstStyle/>
          <a:p>
            <a:r>
              <a:rPr lang="en-US" altLang="zh-CN" sz="3200" b="1">
                <a:solidFill>
                  <a:srgbClr val="FFFF00"/>
                </a:solidFill>
              </a:rPr>
              <a:t>A school of literary criticism that emerged in </a:t>
            </a:r>
            <a:r>
              <a:rPr lang="zh-CN" altLang="en-US" sz="3200" b="1">
                <a:solidFill>
                  <a:srgbClr val="FFFF00"/>
                </a:solidFill>
              </a:rPr>
              <a:t> </a:t>
            </a:r>
            <a:r>
              <a:rPr lang="en-US" altLang="zh-CN" sz="3200" b="1">
                <a:solidFill>
                  <a:srgbClr val="FFFF00"/>
                </a:solidFill>
              </a:rPr>
              <a:t>Russia around in 1915. </a:t>
            </a:r>
            <a:endParaRPr lang="en-US" sz="3200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89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AB475-B695-4E48-A0AC-9A1368F09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038006"/>
            <a:ext cx="10515600" cy="891304"/>
          </a:xfrm>
        </p:spPr>
        <p:txBody>
          <a:bodyPr/>
          <a:lstStyle/>
          <a:p>
            <a:r>
              <a:rPr lang="en-US" altLang="zh-CN" b="1">
                <a:solidFill>
                  <a:srgbClr val="FFFF00"/>
                </a:solidFill>
              </a:rPr>
              <a:t>Founders of Russian formalism </a:t>
            </a:r>
            <a:endParaRPr lang="en-US" b="1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0F7EF-0054-EE41-A94F-5F097A87D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3807" y="2490138"/>
            <a:ext cx="3337688" cy="2285934"/>
          </a:xfrm>
        </p:spPr>
        <p:txBody>
          <a:bodyPr>
            <a:normAutofit/>
          </a:bodyPr>
          <a:lstStyle/>
          <a:p>
            <a:r>
              <a:rPr lang="en-US" altLang="zh-CN" sz="3200">
                <a:solidFill>
                  <a:srgbClr val="FFFF00"/>
                </a:solidFill>
              </a:rPr>
              <a:t>Victor shklovsky</a:t>
            </a:r>
          </a:p>
          <a:p>
            <a:r>
              <a:rPr lang="en-US" altLang="zh-CN" sz="3200">
                <a:solidFill>
                  <a:srgbClr val="FFFF00"/>
                </a:solidFill>
              </a:rPr>
              <a:t>Roman Jakobson</a:t>
            </a:r>
          </a:p>
          <a:p>
            <a:r>
              <a:rPr lang="en-US" altLang="zh-CN" sz="3200">
                <a:solidFill>
                  <a:srgbClr val="FFFF00"/>
                </a:solidFill>
              </a:rPr>
              <a:t>Vladimir propp </a:t>
            </a:r>
            <a:r>
              <a:rPr lang="zh-CN" altLang="en-US" sz="3200">
                <a:solidFill>
                  <a:srgbClr val="FFFF00"/>
                </a:solidFill>
              </a:rPr>
              <a:t>                     </a:t>
            </a:r>
            <a:endParaRPr lang="en-US" altLang="zh-CN" sz="320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zh-CN" altLang="en-US" sz="3200">
                <a:solidFill>
                  <a:srgbClr val="FFFF00"/>
                </a:solidFill>
              </a:rPr>
              <a:t>       </a:t>
            </a:r>
            <a:endParaRPr lang="en-US" sz="32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189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184F9-E523-E948-983E-7794FC014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5382" y="500062"/>
            <a:ext cx="10515600" cy="1325563"/>
          </a:xfrm>
        </p:spPr>
        <p:txBody>
          <a:bodyPr/>
          <a:lstStyle/>
          <a:p>
            <a:r>
              <a:rPr lang="en-US" altLang="zh-CN" b="1">
                <a:solidFill>
                  <a:srgbClr val="FFFF00"/>
                </a:solidFill>
              </a:rPr>
              <a:t>How does a text work?</a:t>
            </a:r>
            <a:endParaRPr lang="en-US" b="1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D08A7-0A77-CA46-BAC3-0D1746EFF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6948" y="2528201"/>
            <a:ext cx="7514290" cy="1801598"/>
          </a:xfrm>
        </p:spPr>
        <p:txBody>
          <a:bodyPr>
            <a:normAutofit/>
          </a:bodyPr>
          <a:lstStyle/>
          <a:p>
            <a:r>
              <a:rPr lang="en-US" altLang="zh-CN" sz="3200" b="1">
                <a:solidFill>
                  <a:srgbClr val="FFFF00"/>
                </a:solidFill>
              </a:rPr>
              <a:t>The focus is on form not content ,</a:t>
            </a:r>
          </a:p>
          <a:p>
            <a:pPr marL="0" indent="0">
              <a:buNone/>
            </a:pPr>
            <a:r>
              <a:rPr lang="en-US" altLang="zh-CN" sz="3200" b="1">
                <a:solidFill>
                  <a:srgbClr val="FFFF00"/>
                </a:solidFill>
              </a:rPr>
              <a:t>On</a:t>
            </a:r>
            <a:r>
              <a:rPr lang="zh-CN" altLang="en-US" sz="3200" b="1">
                <a:solidFill>
                  <a:srgbClr val="FFFF00"/>
                </a:solidFill>
              </a:rPr>
              <a:t> </a:t>
            </a:r>
            <a:r>
              <a:rPr lang="en-US" altLang="zh-CN" sz="3200" b="1">
                <a:solidFill>
                  <a:srgbClr val="FFFF00"/>
                </a:solidFill>
              </a:rPr>
              <a:t>language not on Exophora</a:t>
            </a:r>
            <a:r>
              <a:rPr lang="en-US" altLang="zh-CN" sz="3200">
                <a:solidFill>
                  <a:srgbClr val="FFFF00"/>
                </a:solidFill>
              </a:rPr>
              <a:t>(biography,culture,history</a:t>
            </a:r>
            <a:r>
              <a:rPr lang="zh-CN" altLang="en-US" sz="3200">
                <a:solidFill>
                  <a:srgbClr val="FFFF00"/>
                </a:solidFill>
              </a:rPr>
              <a:t> </a:t>
            </a:r>
            <a:r>
              <a:rPr lang="en-US" altLang="zh-CN" sz="3200">
                <a:solidFill>
                  <a:srgbClr val="FFFF00"/>
                </a:solidFill>
              </a:rPr>
              <a:t>etc… )</a:t>
            </a:r>
            <a:endParaRPr lang="en-US" sz="32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144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36430FDF-EA62-6B41-B3E2-22B9C1275C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078" y="1174952"/>
            <a:ext cx="9230040" cy="5317923"/>
          </a:xfrm>
        </p:spPr>
      </p:pic>
    </p:spTree>
    <p:extLst>
      <p:ext uri="{BB962C8B-B14F-4D97-AF65-F5344CB8AC3E}">
        <p14:creationId xmlns:p14="http://schemas.microsoft.com/office/powerpoint/2010/main" val="1713611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2F4C0-B6EB-924D-BDF8-94B802FE8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>
                <a:solidFill>
                  <a:srgbClr val="FFFF00"/>
                </a:solidFill>
              </a:rPr>
              <a:t>Example of car, how</a:t>
            </a:r>
            <a:r>
              <a:rPr lang="zh-CN" altLang="en-US" b="1">
                <a:solidFill>
                  <a:srgbClr val="FFFF00"/>
                </a:solidFill>
              </a:rPr>
              <a:t> </a:t>
            </a:r>
            <a:r>
              <a:rPr lang="en-US" altLang="zh-CN" b="1">
                <a:solidFill>
                  <a:srgbClr val="FFFF00"/>
                </a:solidFill>
              </a:rPr>
              <a:t>does  car works?</a:t>
            </a:r>
            <a:endParaRPr lang="en-US" b="1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5012D-92F4-DC49-BC24-BE4963E04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b="1">
                <a:solidFill>
                  <a:srgbClr val="FFFF00"/>
                </a:solidFill>
              </a:rPr>
              <a:t>Break down the devices</a:t>
            </a:r>
            <a:r>
              <a:rPr lang="zh-CN" altLang="en-US" sz="3200" b="1">
                <a:solidFill>
                  <a:srgbClr val="FFFF00"/>
                </a:solidFill>
              </a:rPr>
              <a:t> </a:t>
            </a:r>
            <a:r>
              <a:rPr lang="en-US" altLang="zh-CN" sz="3200" b="1">
                <a:solidFill>
                  <a:srgbClr val="FFFF00"/>
                </a:solidFill>
              </a:rPr>
              <a:t>into their Constituent</a:t>
            </a:r>
            <a:r>
              <a:rPr lang="zh-CN" altLang="en-US" sz="3200" b="1">
                <a:solidFill>
                  <a:srgbClr val="FFFF00"/>
                </a:solidFill>
              </a:rPr>
              <a:t> </a:t>
            </a:r>
            <a:r>
              <a:rPr lang="en-US" altLang="zh-CN" sz="3200" b="1">
                <a:solidFill>
                  <a:srgbClr val="FFFF00"/>
                </a:solidFill>
              </a:rPr>
              <a:t>parts. </a:t>
            </a:r>
          </a:p>
          <a:p>
            <a:r>
              <a:rPr lang="en-US" altLang="zh-CN" sz="3200" b="1">
                <a:solidFill>
                  <a:srgbClr val="FFFF00"/>
                </a:solidFill>
              </a:rPr>
              <a:t>Emphasis is on the functional role of devices.</a:t>
            </a:r>
          </a:p>
          <a:p>
            <a:pPr marL="0" indent="0" algn="ctr">
              <a:buNone/>
            </a:pPr>
            <a:r>
              <a:rPr lang="en-US" altLang="zh-CN" sz="3200" b="1">
                <a:solidFill>
                  <a:srgbClr val="FFFF00"/>
                </a:solidFill>
              </a:rPr>
              <a:t>Similarly</a:t>
            </a:r>
          </a:p>
          <a:p>
            <a:r>
              <a:rPr lang="en-US" altLang="zh-CN" sz="3200" b="1">
                <a:solidFill>
                  <a:srgbClr val="FFFF00"/>
                </a:solidFill>
              </a:rPr>
              <a:t>A text is made up of many devices.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altLang="zh-CN" sz="3200" b="1">
                <a:solidFill>
                  <a:srgbClr val="FFFF00"/>
                </a:solidFill>
              </a:rPr>
              <a:t>Stylistic</a:t>
            </a:r>
            <a:r>
              <a:rPr lang="zh-CN" altLang="en-US" sz="3200" b="1">
                <a:solidFill>
                  <a:srgbClr val="FFFF00"/>
                </a:solidFill>
              </a:rPr>
              <a:t> </a:t>
            </a:r>
            <a:r>
              <a:rPr lang="en-US" altLang="zh-CN" sz="3200" b="1">
                <a:solidFill>
                  <a:srgbClr val="FFFF00"/>
                </a:solidFill>
              </a:rPr>
              <a:t>devices …….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altLang="zh-CN" sz="3200" b="1">
                <a:solidFill>
                  <a:srgbClr val="FFFF00"/>
                </a:solidFill>
              </a:rPr>
              <a:t>Narrative devices ….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altLang="zh-CN" sz="3200" b="1">
                <a:solidFill>
                  <a:srgbClr val="FFFF00"/>
                </a:solidFill>
              </a:rPr>
              <a:t>Literary devices …….</a:t>
            </a:r>
          </a:p>
        </p:txBody>
      </p:sp>
    </p:spTree>
    <p:extLst>
      <p:ext uri="{BB962C8B-B14F-4D97-AF65-F5344CB8AC3E}">
        <p14:creationId xmlns:p14="http://schemas.microsoft.com/office/powerpoint/2010/main" val="3736059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184A3-9D06-2E42-A8CD-E47004651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691" y="572613"/>
            <a:ext cx="10515600" cy="1325563"/>
          </a:xfrm>
        </p:spPr>
        <p:txBody>
          <a:bodyPr/>
          <a:lstStyle/>
          <a:p>
            <a:r>
              <a:rPr lang="en-US" altLang="zh-CN" b="1">
                <a:solidFill>
                  <a:srgbClr val="FFFF00"/>
                </a:solidFill>
              </a:rPr>
              <a:t>Formalism technical terms</a:t>
            </a:r>
            <a:br>
              <a:rPr lang="en-US" altLang="zh-CN" b="1">
                <a:solidFill>
                  <a:srgbClr val="FFFF00"/>
                </a:solidFill>
              </a:rPr>
            </a:br>
            <a:endParaRPr lang="en-US" b="1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C7839-9DEA-994A-A9C4-DAED7C5EE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65" y="1934049"/>
            <a:ext cx="10515600" cy="4351338"/>
          </a:xfrm>
        </p:spPr>
        <p:txBody>
          <a:bodyPr>
            <a:normAutofit/>
          </a:bodyPr>
          <a:lstStyle/>
          <a:p>
            <a:pPr algn="ctr"/>
            <a:r>
              <a:rPr lang="en-US" altLang="zh-CN" sz="3200" b="1">
                <a:solidFill>
                  <a:srgbClr val="FFFF00"/>
                </a:solidFill>
              </a:rPr>
              <a:t>Fabula Vs Syuzhet</a:t>
            </a:r>
          </a:p>
          <a:p>
            <a:pPr algn="ctr"/>
            <a:r>
              <a:rPr lang="en-US" altLang="zh-CN" sz="3200" b="1">
                <a:solidFill>
                  <a:srgbClr val="FFFF00"/>
                </a:solidFill>
              </a:rPr>
              <a:t>Practical and poetic language.</a:t>
            </a:r>
          </a:p>
          <a:p>
            <a:pPr algn="ctr"/>
            <a:r>
              <a:rPr lang="en-US" altLang="zh-CN" sz="3200" b="1">
                <a:solidFill>
                  <a:srgbClr val="FFFF00"/>
                </a:solidFill>
              </a:rPr>
              <a:t>Literature and literariness. </a:t>
            </a:r>
          </a:p>
          <a:p>
            <a:pPr algn="ctr"/>
            <a:r>
              <a:rPr lang="en-US" altLang="zh-CN" sz="3200" b="1">
                <a:solidFill>
                  <a:srgbClr val="FFFF00"/>
                </a:solidFill>
              </a:rPr>
              <a:t>Foregrounding Vs</a:t>
            </a:r>
            <a:r>
              <a:rPr lang="zh-CN" altLang="en-US" sz="3200" b="1">
                <a:solidFill>
                  <a:srgbClr val="FFFF00"/>
                </a:solidFill>
              </a:rPr>
              <a:t> </a:t>
            </a:r>
            <a:r>
              <a:rPr lang="en-US" altLang="zh-CN" sz="3200" b="1">
                <a:solidFill>
                  <a:srgbClr val="FFFF00"/>
                </a:solidFill>
              </a:rPr>
              <a:t>Backgrounding. </a:t>
            </a:r>
            <a:endParaRPr lang="en-US" sz="3200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812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F8A51-46FE-A149-A639-C4E069319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>
                <a:solidFill>
                  <a:srgbClr val="FFFF00"/>
                </a:solidFill>
              </a:rPr>
              <a:t> </a:t>
            </a:r>
            <a:r>
              <a:rPr lang="en-US" altLang="zh-CN" b="1">
                <a:solidFill>
                  <a:srgbClr val="FFFF00"/>
                </a:solidFill>
              </a:rPr>
              <a:t>1. </a:t>
            </a:r>
            <a:r>
              <a:rPr lang="zh-CN" altLang="en-US" b="1">
                <a:solidFill>
                  <a:srgbClr val="FFFF00"/>
                </a:solidFill>
              </a:rPr>
              <a:t> </a:t>
            </a:r>
            <a:r>
              <a:rPr lang="en-US" altLang="zh-CN" b="1">
                <a:solidFill>
                  <a:srgbClr val="FFFF00"/>
                </a:solidFill>
              </a:rPr>
              <a:t>Fabula Vs Syuzhet. </a:t>
            </a:r>
            <a:endParaRPr lang="en-US" b="1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94536-0619-974C-92B7-35F43095F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152" y="1692064"/>
            <a:ext cx="5917829" cy="3402518"/>
          </a:xfrm>
        </p:spPr>
        <p:txBody>
          <a:bodyPr>
            <a:normAutofit/>
          </a:bodyPr>
          <a:lstStyle/>
          <a:p>
            <a:r>
              <a:rPr lang="en-US" altLang="zh-CN" sz="3200" b="1">
                <a:solidFill>
                  <a:srgbClr val="FFFF00"/>
                </a:solidFill>
              </a:rPr>
              <a:t>Fabula is story.</a:t>
            </a:r>
          </a:p>
          <a:p>
            <a:pPr marL="0" indent="0" algn="ctr">
              <a:buNone/>
            </a:pPr>
            <a:r>
              <a:rPr lang="en-US" altLang="zh-CN" sz="3200" b="1">
                <a:solidFill>
                  <a:srgbClr val="FFFF00"/>
                </a:solidFill>
              </a:rPr>
              <a:t>What is the text about? </a:t>
            </a:r>
          </a:p>
          <a:p>
            <a:pPr marL="0" indent="0" algn="ctr">
              <a:buNone/>
            </a:pPr>
            <a:r>
              <a:rPr lang="en-US" altLang="zh-CN" sz="3200" b="1">
                <a:solidFill>
                  <a:srgbClr val="FFFF00"/>
                </a:solidFill>
              </a:rPr>
              <a:t>What happens? </a:t>
            </a:r>
          </a:p>
          <a:p>
            <a:r>
              <a:rPr lang="en-US" altLang="zh-CN" sz="3200" b="1">
                <a:solidFill>
                  <a:srgbClr val="FFFF00"/>
                </a:solidFill>
              </a:rPr>
              <a:t>Syuzhet</a:t>
            </a:r>
            <a:r>
              <a:rPr lang="zh-CN" altLang="en-US" sz="3200" b="1">
                <a:solidFill>
                  <a:srgbClr val="FFFF00"/>
                </a:solidFill>
              </a:rPr>
              <a:t> </a:t>
            </a:r>
            <a:r>
              <a:rPr lang="en-US" altLang="zh-CN" sz="3200" b="1">
                <a:solidFill>
                  <a:srgbClr val="FFFF00"/>
                </a:solidFill>
              </a:rPr>
              <a:t>is presentation of plot. </a:t>
            </a:r>
          </a:p>
          <a:p>
            <a:pPr marL="0" indent="0" algn="ctr">
              <a:buNone/>
            </a:pPr>
            <a:r>
              <a:rPr lang="en-US" altLang="zh-CN" sz="3200" b="1">
                <a:solidFill>
                  <a:srgbClr val="FFFF00"/>
                </a:solidFill>
              </a:rPr>
              <a:t>How is text arranged? </a:t>
            </a:r>
          </a:p>
          <a:p>
            <a:pPr marL="0" indent="0" algn="ctr">
              <a:buNone/>
            </a:pPr>
            <a:r>
              <a:rPr lang="en-US" altLang="zh-CN" sz="3200" b="1">
                <a:solidFill>
                  <a:srgbClr val="FFFF00"/>
                </a:solidFill>
              </a:rPr>
              <a:t>How is story told? </a:t>
            </a:r>
            <a:endParaRPr lang="en-US" sz="3200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740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48B84-9A54-DF42-9DA0-BEFF0DE1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351" y="0"/>
            <a:ext cx="10515600" cy="1325563"/>
          </a:xfrm>
        </p:spPr>
        <p:txBody>
          <a:bodyPr/>
          <a:lstStyle/>
          <a:p>
            <a:r>
              <a:rPr lang="en-US" altLang="zh-CN" b="1">
                <a:solidFill>
                  <a:srgbClr val="FFFF00"/>
                </a:solidFill>
              </a:rPr>
              <a:t>An example,fight</a:t>
            </a:r>
            <a:r>
              <a:rPr lang="zh-CN" altLang="en-US" b="1">
                <a:solidFill>
                  <a:srgbClr val="FFFF00"/>
                </a:solidFill>
              </a:rPr>
              <a:t> </a:t>
            </a:r>
            <a:r>
              <a:rPr lang="en-US" altLang="zh-CN" b="1">
                <a:solidFill>
                  <a:srgbClr val="FFFF00"/>
                </a:solidFill>
              </a:rPr>
              <a:t>club 1999</a:t>
            </a:r>
            <a:endParaRPr lang="en-US" b="1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E965F-ECC9-374E-A619-FFA1081956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1364" y="1072675"/>
            <a:ext cx="5157787" cy="4508501"/>
          </a:xfrm>
        </p:spPr>
        <p:txBody>
          <a:bodyPr>
            <a:normAutofit/>
          </a:bodyPr>
          <a:lstStyle/>
          <a:p>
            <a:r>
              <a:rPr lang="en-US" altLang="zh-CN" sz="3200" b="1">
                <a:solidFill>
                  <a:srgbClr val="FFFF00"/>
                </a:solidFill>
              </a:rPr>
              <a:t>Fabula </a:t>
            </a:r>
          </a:p>
          <a:p>
            <a:endParaRPr lang="en-US" sz="3200" b="1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sz="3200" b="1">
              <a:solidFill>
                <a:srgbClr val="FFFF00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EE8B28A-6A99-7F46-82C3-7788260A52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07158" y="1072675"/>
            <a:ext cx="5183188" cy="490298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3200">
                <a:solidFill>
                  <a:srgbClr val="FFFF00"/>
                </a:solidFill>
              </a:rPr>
              <a:t>Syuzhet </a:t>
            </a:r>
            <a:endParaRPr lang="en-US" sz="3200">
              <a:solidFill>
                <a:srgbClr val="FFFF00"/>
              </a:solidFill>
            </a:endParaRPr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E1C20934-4128-4A4E-B883-ECBC23AF728A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151" y="1802001"/>
            <a:ext cx="5584920" cy="4838426"/>
          </a:xfr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92A9CEDE-034E-F742-BA25-E53D4C5D85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60" y="1854497"/>
            <a:ext cx="5183188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537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Russian formalism </vt:lpstr>
      <vt:lpstr>Emergence </vt:lpstr>
      <vt:lpstr>Founders of Russian formalism </vt:lpstr>
      <vt:lpstr>How does a text work?</vt:lpstr>
      <vt:lpstr>PowerPoint Presentation</vt:lpstr>
      <vt:lpstr>Example of car, how does  car works?</vt:lpstr>
      <vt:lpstr>Formalism technical terms </vt:lpstr>
      <vt:lpstr> 1.  Fabula Vs Syuzhet. </vt:lpstr>
      <vt:lpstr>An example,fight club 1999</vt:lpstr>
      <vt:lpstr>PowerPoint Presentation</vt:lpstr>
      <vt:lpstr>A classic text is viewed as commonly fountainhead of narratology is Vladimir propp’s Morphology of folk tale.. </vt:lpstr>
      <vt:lpstr>2.   Practical and poetic language.  </vt:lpstr>
      <vt:lpstr>3. Artfulness and literariness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   Forgrounding Vs Backgrounding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Russian formalism </dc:title>
  <dc:creator>moazantahir786@gmail.com</dc:creator>
  <cp:lastModifiedBy>moazantahir786@gmail.com</cp:lastModifiedBy>
  <cp:revision>1</cp:revision>
  <dcterms:created xsi:type="dcterms:W3CDTF">2020-05-03T16:37:20Z</dcterms:created>
  <dcterms:modified xsi:type="dcterms:W3CDTF">2020-05-03T18:25:33Z</dcterms:modified>
</cp:coreProperties>
</file>