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8B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Using Business Driven Data Mapping Fo</a:t>
            </a:r>
            <a:r>
              <a:rPr lang="en-US" sz="3600" dirty="0" smtClean="0"/>
              <a:t>r Integrated Data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8321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Attribute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different types of data </a:t>
            </a:r>
            <a:r>
              <a:rPr lang="en-US" dirty="0" smtClean="0"/>
              <a:t>attributes: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Key Attribute.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Non-key Attributes.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272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sz="2000" b="1" dirty="0"/>
              <a:t>Primary </a:t>
            </a:r>
            <a:r>
              <a:rPr lang="en-US" sz="2000" b="1" dirty="0" smtClean="0"/>
              <a:t>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 A </a:t>
            </a:r>
            <a:r>
              <a:rPr lang="en-US" dirty="0"/>
              <a:t>primary key is an attribute used to identify one, and only one, </a:t>
            </a:r>
            <a:r>
              <a:rPr lang="en-US" dirty="0" smtClean="0"/>
              <a:t>  occurrence </a:t>
            </a:r>
            <a:r>
              <a:rPr lang="en-US" dirty="0"/>
              <a:t>of an entity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Single key that is unique or not null.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data mapping, primary key should be underlined</a:t>
            </a:r>
            <a:r>
              <a:rPr lang="en-US" dirty="0"/>
              <a:t>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Example: License Number, vehicle Number, CNIC Number etc.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Foreign </a:t>
            </a:r>
            <a:r>
              <a:rPr lang="en-US" sz="2000" b="1" dirty="0" smtClean="0"/>
              <a:t>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primary key can be defined in one entity, but can also reside in another entity where it is not a primary key. In this other entity it is referred to as a foreign </a:t>
            </a:r>
            <a:r>
              <a:rPr lang="en-US" dirty="0" smtClean="0"/>
              <a:t>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I</a:t>
            </a:r>
            <a:r>
              <a:rPr lang="en-US" dirty="0" smtClean="0"/>
              <a:t>t identifies </a:t>
            </a:r>
            <a:r>
              <a:rPr lang="en-US" dirty="0"/>
              <a:t>a potential association between the two entities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252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foreign key is a </a:t>
            </a:r>
            <a:r>
              <a:rPr lang="en-US" dirty="0"/>
              <a:t>key </a:t>
            </a:r>
            <a:r>
              <a:rPr lang="en-US" dirty="0" smtClean="0"/>
              <a:t>attribute and is written </a:t>
            </a:r>
            <a:r>
              <a:rPr lang="en-US" dirty="0"/>
              <a:t>in an entity list. </a:t>
            </a:r>
            <a:r>
              <a:rPr lang="en-US" dirty="0" smtClean="0"/>
              <a:t>But it is not underlined.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Job </a:t>
            </a:r>
            <a:r>
              <a:rPr lang="en-US" dirty="0"/>
              <a:t>Title# is a primary key in JOB, and so is underlined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Job </a:t>
            </a:r>
            <a:r>
              <a:rPr lang="en-US" dirty="0"/>
              <a:t>Title# is a foreign key in EMPLOYEE, and so is not underlined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376" y="4365057"/>
            <a:ext cx="5692462" cy="204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819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Candidate key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If there are multiple key in the data model, these can be called Candidate key(the name reflect that they are candidate for the responsible entity of the primary key.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candidate key is a column that meets all of the requirement of the primary key.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 : student ID and CNIC are candidate key of student.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618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1527"/>
            <a:ext cx="8596668" cy="42898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Compound </a:t>
            </a:r>
            <a:r>
              <a:rPr lang="en-US" sz="2000" b="1" dirty="0" smtClean="0"/>
              <a:t>Key: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compound key consist of more than one attribute to uniquely identify an entity </a:t>
            </a:r>
            <a:r>
              <a:rPr lang="en-US" dirty="0" smtClean="0"/>
              <a:t>occurrence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13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Non-key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type of non-key attributes.</a:t>
            </a:r>
          </a:p>
          <a:p>
            <a:pPr>
              <a:buFont typeface="+mj-lt"/>
              <a:buAutoNum type="arabicPeriod"/>
            </a:pPr>
            <a:r>
              <a:rPr lang="en-US" dirty="0"/>
              <a:t>Selection </a:t>
            </a:r>
            <a:r>
              <a:rPr lang="en-US" dirty="0" smtClean="0"/>
              <a:t>attribute</a:t>
            </a:r>
          </a:p>
          <a:p>
            <a:pPr>
              <a:buFont typeface="+mj-lt"/>
              <a:buAutoNum type="arabicPeriod"/>
            </a:pPr>
            <a:r>
              <a:rPr lang="en-US" dirty="0"/>
              <a:t>Group </a:t>
            </a:r>
            <a:r>
              <a:rPr lang="en-US" dirty="0" smtClean="0"/>
              <a:t>attribute</a:t>
            </a:r>
          </a:p>
          <a:p>
            <a:pPr>
              <a:buFont typeface="+mj-lt"/>
              <a:buAutoNum type="arabicPeriod"/>
            </a:pPr>
            <a:r>
              <a:rPr lang="en-US" dirty="0"/>
              <a:t>Elemental </a:t>
            </a:r>
            <a:r>
              <a:rPr lang="en-US" dirty="0" smtClean="0"/>
              <a:t>attribute</a:t>
            </a:r>
          </a:p>
          <a:p>
            <a:pPr>
              <a:buFont typeface="+mj-lt"/>
              <a:buAutoNum type="arabicPeriod"/>
            </a:pPr>
            <a:r>
              <a:rPr lang="en-US" dirty="0"/>
              <a:t>Repeating group </a:t>
            </a:r>
            <a:r>
              <a:rPr lang="en-US" dirty="0" smtClean="0"/>
              <a:t>attribute</a:t>
            </a:r>
          </a:p>
          <a:p>
            <a:pPr>
              <a:buFont typeface="+mj-lt"/>
              <a:buAutoNum type="arabicPeriod"/>
            </a:pPr>
            <a:r>
              <a:rPr lang="en-US" dirty="0"/>
              <a:t>Derived attribute</a:t>
            </a:r>
          </a:p>
        </p:txBody>
      </p:sp>
    </p:spTree>
    <p:extLst>
      <p:ext uri="{BB962C8B-B14F-4D97-AF65-F5344CB8AC3E}">
        <p14:creationId xmlns:p14="http://schemas.microsoft.com/office/powerpoint/2010/main" val="2318689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sz="2200" b="1" dirty="0" smtClean="0"/>
              <a:t>Selection </a:t>
            </a:r>
            <a:r>
              <a:rPr lang="en-US" sz="2200" b="1" dirty="0"/>
              <a:t>Attribute</a:t>
            </a:r>
            <a:endParaRPr lang="en-US" sz="22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Unique </a:t>
            </a:r>
            <a:r>
              <a:rPr lang="en-US" dirty="0"/>
              <a:t>or </a:t>
            </a:r>
            <a:r>
              <a:rPr lang="en-US" dirty="0" smtClean="0"/>
              <a:t>non unique </a:t>
            </a:r>
            <a:r>
              <a:rPr lang="en-US" dirty="0"/>
              <a:t>attribute used to refer to, or access, an entity; also called a secondary </a:t>
            </a:r>
            <a:r>
              <a:rPr lang="en-US" dirty="0" smtClean="0"/>
              <a:t>key.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Selection key are also called secondary key attribute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Example: employee name </a:t>
            </a:r>
            <a:r>
              <a:rPr lang="en-US" dirty="0" err="1" smtClean="0"/>
              <a:t>etc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 </a:t>
            </a:r>
            <a:r>
              <a:rPr lang="en-US" sz="2400" dirty="0"/>
              <a:t>E</a:t>
            </a:r>
            <a:r>
              <a:rPr lang="en-US" sz="2400" b="1" dirty="0"/>
              <a:t>lemental and Group </a:t>
            </a:r>
            <a:r>
              <a:rPr lang="en-US" sz="2400" b="1" dirty="0" smtClean="0"/>
              <a:t>Attributes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dirty="0"/>
              <a:t>A fundamental attribute that cannot be decomposed any </a:t>
            </a:r>
            <a:r>
              <a:rPr lang="en-US" sz="1900" dirty="0" smtClean="0"/>
              <a:t>further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They are at their atomic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(Employee Name) </a:t>
            </a:r>
            <a:r>
              <a:rPr lang="en-US" dirty="0" smtClean="0"/>
              <a:t> </a:t>
            </a:r>
            <a:r>
              <a:rPr lang="en-US" dirty="0"/>
              <a:t>is called a group attribute.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Group </a:t>
            </a:r>
            <a:r>
              <a:rPr lang="en-US" dirty="0"/>
              <a:t>attributes are written surrounded by a single left and right parenthesis. (Employee Name) is an example of a group attribute. It refers to the indented elemental attributes </a:t>
            </a:r>
            <a:r>
              <a:rPr lang="en-US" dirty="0" smtClean="0"/>
              <a:t>of Employee </a:t>
            </a:r>
            <a:r>
              <a:rPr lang="en-US" dirty="0"/>
              <a:t>First Name and Employee Last Name for the full name of an employee.</a:t>
            </a:r>
          </a:p>
        </p:txBody>
      </p:sp>
    </p:spTree>
    <p:extLst>
      <p:ext uri="{BB962C8B-B14F-4D97-AF65-F5344CB8AC3E}">
        <p14:creationId xmlns:p14="http://schemas.microsoft.com/office/powerpoint/2010/main" val="356334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Non-key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Repeating Group </a:t>
            </a:r>
            <a:r>
              <a:rPr lang="en-US" sz="2000" b="1" dirty="0" smtClean="0"/>
              <a:t>Attributes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attributes can have two or more values for each occurrence of the entity in </a:t>
            </a:r>
            <a:r>
              <a:rPr lang="en-US" dirty="0" smtClean="0"/>
              <a:t>which they </a:t>
            </a:r>
            <a:r>
              <a:rPr lang="en-US" dirty="0" smtClean="0"/>
              <a:t>reside . These </a:t>
            </a:r>
            <a:r>
              <a:rPr lang="en-US" dirty="0" smtClean="0"/>
              <a:t>are called </a:t>
            </a:r>
            <a:r>
              <a:rPr lang="en-US" dirty="0"/>
              <a:t>repeating </a:t>
            </a:r>
            <a:r>
              <a:rPr lang="en-US" dirty="0" smtClean="0"/>
              <a:t>groups 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They are written in an entity list </a:t>
            </a:r>
            <a:r>
              <a:rPr lang="en-US" dirty="0"/>
              <a:t>with the attribute name surrounded by ((double parentheses</a:t>
            </a:r>
            <a:r>
              <a:rPr lang="en-US" dirty="0" smtClean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</a:t>
            </a:r>
            <a:r>
              <a:rPr lang="en-US" dirty="0" smtClean="0">
                <a:sym typeface="Wingdings" panose="05000000000000000000" pitchFamily="2" charset="2"/>
              </a:rPr>
              <a:t>:((skills)).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Derived </a:t>
            </a:r>
            <a:r>
              <a:rPr lang="en-US" sz="2000" b="1" dirty="0" smtClean="0"/>
              <a:t>attribute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attribute whose value is calculated from other attributes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Derived attributes are written in an entity list with the relevant attribute name </a:t>
            </a:r>
            <a:r>
              <a:rPr lang="en-US" dirty="0" smtClean="0"/>
              <a:t>surrounded </a:t>
            </a:r>
            <a:r>
              <a:rPr lang="en-US" dirty="0"/>
              <a:t>by left and right {curly braces</a:t>
            </a:r>
            <a:r>
              <a:rPr lang="en-US" dirty="0" smtClean="0"/>
              <a:t>}.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Example:{age} can be derived from date of birth to todays 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72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Entity </a:t>
            </a:r>
            <a:r>
              <a:rPr lang="en-US" dirty="0" smtClean="0"/>
              <a:t>Types</a:t>
            </a:r>
          </a:p>
          <a:p>
            <a:r>
              <a:rPr lang="en-US" dirty="0"/>
              <a:t>Data </a:t>
            </a:r>
            <a:r>
              <a:rPr lang="en-US" dirty="0" smtClean="0"/>
              <a:t>Attributes </a:t>
            </a:r>
            <a:r>
              <a:rPr lang="en-US" dirty="0"/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29275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Entity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62976"/>
            <a:ext cx="8596668" cy="3066586"/>
          </a:xfrm>
        </p:spPr>
        <p:txBody>
          <a:bodyPr/>
          <a:lstStyle/>
          <a:p>
            <a:r>
              <a:rPr lang="en-US" dirty="0" smtClean="0"/>
              <a:t>There are Six main data entity types: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 Principal </a:t>
            </a:r>
            <a:r>
              <a:rPr lang="en-US" dirty="0"/>
              <a:t>(</a:t>
            </a:r>
            <a:r>
              <a:rPr lang="en-US" dirty="0" err="1"/>
              <a:t>supertype</a:t>
            </a:r>
            <a:r>
              <a:rPr lang="en-US" dirty="0"/>
              <a:t>) </a:t>
            </a:r>
            <a:r>
              <a:rPr lang="en-US" dirty="0" smtClean="0"/>
              <a:t>entities.</a:t>
            </a:r>
          </a:p>
          <a:p>
            <a:pPr>
              <a:buFont typeface="+mj-lt"/>
              <a:buAutoNum type="arabicPeriod"/>
            </a:pPr>
            <a:r>
              <a:rPr lang="en-US" dirty="0"/>
              <a:t>Type </a:t>
            </a:r>
            <a:r>
              <a:rPr lang="en-US" dirty="0" smtClean="0"/>
              <a:t>entities</a:t>
            </a:r>
          </a:p>
          <a:p>
            <a:pPr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Secondary(subtype)entities</a:t>
            </a:r>
          </a:p>
          <a:p>
            <a:pPr>
              <a:buFont typeface="+mj-lt"/>
              <a:buAutoNum type="arabicPeriod"/>
            </a:pPr>
            <a:r>
              <a:rPr lang="en-US" dirty="0"/>
              <a:t>Intersecting </a:t>
            </a:r>
            <a:r>
              <a:rPr lang="en-US" dirty="0" smtClean="0"/>
              <a:t>entities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Role entities</a:t>
            </a:r>
          </a:p>
          <a:p>
            <a:pPr>
              <a:buFont typeface="+mj-lt"/>
              <a:buAutoNum type="arabicPeriod"/>
            </a:pPr>
            <a:r>
              <a:rPr lang="en-US" dirty="0"/>
              <a:t>Structure entities</a:t>
            </a:r>
          </a:p>
        </p:txBody>
      </p:sp>
    </p:spTree>
    <p:extLst>
      <p:ext uri="{BB962C8B-B14F-4D97-AF65-F5344CB8AC3E}">
        <p14:creationId xmlns:p14="http://schemas.microsoft.com/office/powerpoint/2010/main" val="3780289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Principal (</a:t>
            </a:r>
            <a:r>
              <a:rPr lang="en-US" dirty="0" smtClean="0"/>
              <a:t>super type</a:t>
            </a:r>
            <a:r>
              <a:rPr lang="en-US" dirty="0"/>
              <a:t>) </a:t>
            </a:r>
            <a:r>
              <a:rPr lang="en-US" dirty="0" smtClean="0"/>
              <a:t>entities: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principal entities contain common data that are typically shared by many model </a:t>
            </a:r>
            <a:r>
              <a:rPr lang="en-US" dirty="0" smtClean="0"/>
              <a:t>views.</a:t>
            </a:r>
          </a:p>
          <a:p>
            <a:r>
              <a:rPr lang="en-US" dirty="0"/>
              <a:t>The concept of a principal entity is also used by IT-driven IE, but is called a </a:t>
            </a:r>
            <a:r>
              <a:rPr lang="en-US" dirty="0" smtClean="0"/>
              <a:t>super-type.</a:t>
            </a:r>
          </a:p>
          <a:p>
            <a:r>
              <a:rPr lang="en-US" dirty="0"/>
              <a:t>A principal entity must be uniquely identified by at least one key attribute, called a primary key. Primary keys originate in principal </a:t>
            </a:r>
            <a:r>
              <a:rPr lang="en-US" dirty="0" smtClean="0"/>
              <a:t>entities.</a:t>
            </a:r>
          </a:p>
          <a:p>
            <a:r>
              <a:rPr lang="en-US" dirty="0" smtClean="0"/>
              <a:t> </a:t>
            </a:r>
            <a:r>
              <a:rPr lang="en-US" dirty="0"/>
              <a:t>An entity list contains the name of the entity in uppercase letters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</a:t>
            </a:r>
            <a:r>
              <a:rPr lang="en-US" dirty="0"/>
              <a:t>Attributes that reside within the entity follow within brackets, separated by commas. These are employee number, employee name, and employee address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</a:t>
            </a:r>
            <a:r>
              <a:rPr lang="en-US" dirty="0"/>
              <a:t>Note that employee number# is underlined, with suffix “#,” which is pronounced “key.” This notation indicates that employee number is a primary key that is used to uniquely identify each occurrence of an employee,</a:t>
            </a:r>
          </a:p>
        </p:txBody>
      </p:sp>
    </p:spTree>
    <p:extLst>
      <p:ext uri="{BB962C8B-B14F-4D97-AF65-F5344CB8AC3E}">
        <p14:creationId xmlns:p14="http://schemas.microsoft.com/office/powerpoint/2010/main" val="208134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Principal (super type) entities: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Note that employee number# is underlined, with suffix “#,” which is pronounced “key.” This notation indicates that employee number is a primary key that is used to uniquely identify each occurrence of an employee,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7" y="3479180"/>
            <a:ext cx="7727795" cy="236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015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</a:t>
            </a:r>
            <a:r>
              <a:rPr lang="en-US" dirty="0" smtClean="0"/>
              <a:t>Entity: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type entity indicates that other entities may also exist for each principal entity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203" y="3155796"/>
            <a:ext cx="7504771" cy="311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6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3835"/>
            <a:ext cx="8596668" cy="4357528"/>
          </a:xfrm>
        </p:spPr>
        <p:txBody>
          <a:bodyPr/>
          <a:lstStyle/>
          <a:p>
            <a:r>
              <a:rPr lang="en-US" dirty="0"/>
              <a:t>Secondary entities contain data that are typically not shared </a:t>
            </a:r>
            <a:r>
              <a:rPr lang="en-US" dirty="0" smtClean="0"/>
              <a:t>throughout the organization, over which privacy, security, or legislative </a:t>
            </a:r>
            <a:r>
              <a:rPr lang="en-US" dirty="0"/>
              <a:t>governance </a:t>
            </a:r>
            <a:r>
              <a:rPr lang="en-US" dirty="0" smtClean="0"/>
              <a:t>controls may be exercised.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07" y="2977376"/>
            <a:ext cx="7014117" cy="306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909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SALESPERSON contains the attributes salesperson quota, salesperson sales, and salesperson commission that are of interest only to the sales department </a:t>
            </a:r>
            <a:r>
              <a:rPr lang="en-US" dirty="0" smtClean="0"/>
              <a:t>model view.  This department exercises privacy and security control over these attributes. They consider these attributes to be sensitive data that are not to be </a:t>
            </a:r>
            <a:r>
              <a:rPr lang="en-US" dirty="0"/>
              <a:t>shared by other parts of the business. </a:t>
            </a:r>
            <a:endParaRPr lang="en-US" dirty="0" smtClean="0"/>
          </a:p>
          <a:p>
            <a:r>
              <a:rPr lang="en-US" dirty="0" smtClean="0"/>
              <a:t> MANAGER contains the attributes manager title and manager reporting level </a:t>
            </a:r>
            <a:r>
              <a:rPr lang="en-US" dirty="0"/>
              <a:t>that are considered of interest only to the management services model view and not to be shared by others.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29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Intersecting 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intersection entity are used in the resolution of a many to many relationship.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211" y="2953052"/>
            <a:ext cx="5631366" cy="2945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225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433</TotalTime>
  <Words>896</Words>
  <Application>Microsoft Office PowerPoint</Application>
  <PresentationFormat>Widescreen</PresentationFormat>
  <Paragraphs>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Trebuchet MS</vt:lpstr>
      <vt:lpstr>Wingdings</vt:lpstr>
      <vt:lpstr>Wingdings 3</vt:lpstr>
      <vt:lpstr>Facet</vt:lpstr>
      <vt:lpstr>Lecture 8B</vt:lpstr>
      <vt:lpstr>Introduction</vt:lpstr>
      <vt:lpstr>Data Entity Types</vt:lpstr>
      <vt:lpstr>Principal (super type) entities:</vt:lpstr>
      <vt:lpstr>Principal (super type) entities:</vt:lpstr>
      <vt:lpstr>Type Entity:</vt:lpstr>
      <vt:lpstr>Secondary Entity</vt:lpstr>
      <vt:lpstr>Secondary Entity</vt:lpstr>
      <vt:lpstr>Intersecting Entity</vt:lpstr>
      <vt:lpstr>Data Attribute Types</vt:lpstr>
      <vt:lpstr>Key Attributes</vt:lpstr>
      <vt:lpstr>Key Attributes</vt:lpstr>
      <vt:lpstr>Key Attributes</vt:lpstr>
      <vt:lpstr>Key Attributes</vt:lpstr>
      <vt:lpstr>Non-key Attribute</vt:lpstr>
      <vt:lpstr>Selection Attribute</vt:lpstr>
      <vt:lpstr>Non-key Attribute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8B</dc:title>
  <dc:creator>Windows User</dc:creator>
  <cp:lastModifiedBy>Windows User</cp:lastModifiedBy>
  <cp:revision>27</cp:revision>
  <dcterms:created xsi:type="dcterms:W3CDTF">2019-03-21T12:38:12Z</dcterms:created>
  <dcterms:modified xsi:type="dcterms:W3CDTF">2019-03-22T06:41:42Z</dcterms:modified>
</cp:coreProperties>
</file>