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C3F7F-31B2-4E95-AC37-FDCAE6EFBD57}" type="datetimeFigureOut">
              <a:rPr lang="en-US" smtClean="0"/>
              <a:t>18-Apr-20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156C-6BDE-4387-B434-FD0DD19BA6CF}" type="slidenum">
              <a:rPr lang="en-US" smtClean="0"/>
              <a:t>‹#›</a:t>
            </a:fld>
            <a:endParaRPr lang="en-US"/>
          </a:p>
        </p:txBody>
      </p:sp>
    </p:spTree>
    <p:extLst>
      <p:ext uri="{BB962C8B-B14F-4D97-AF65-F5344CB8AC3E}">
        <p14:creationId xmlns:p14="http://schemas.microsoft.com/office/powerpoint/2010/main" val="170671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3825437C-6D99-4411-8A9F-989CAF32D66D}" type="slidenum">
              <a:rPr lang="en-US" altLang="en-US" sz="1200">
                <a:solidFill>
                  <a:srgbClr val="000000"/>
                </a:solidFill>
              </a:rPr>
              <a:pPr/>
              <a:t>28</a:t>
            </a:fld>
            <a:endParaRPr lang="en-US" altLang="en-US" sz="1200">
              <a:solidFill>
                <a:srgbClr val="000000"/>
              </a:solidFill>
            </a:endParaRPr>
          </a:p>
        </p:txBody>
      </p:sp>
    </p:spTree>
    <p:extLst>
      <p:ext uri="{BB962C8B-B14F-4D97-AF65-F5344CB8AC3E}">
        <p14:creationId xmlns:p14="http://schemas.microsoft.com/office/powerpoint/2010/main" val="103476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B1A51-D7C9-4658-81DC-A5BBD88E0BA5}"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303877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B1A51-D7C9-4658-81DC-A5BBD88E0BA5}"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75424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B1A51-D7C9-4658-81DC-A5BBD88E0BA5}"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197388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fld id="{1DE39373-CFC7-48A5-AF57-0F40013BAAD2}" type="slidenum">
              <a:rPr lang="en-US" altLang="en-US"/>
              <a:pPr/>
              <a:t>‹#›</a:t>
            </a:fld>
            <a:endParaRPr lang="en-US" altLang="en-US"/>
          </a:p>
        </p:txBody>
      </p:sp>
    </p:spTree>
    <p:extLst>
      <p:ext uri="{BB962C8B-B14F-4D97-AF65-F5344CB8AC3E}">
        <p14:creationId xmlns:p14="http://schemas.microsoft.com/office/powerpoint/2010/main" val="27143245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5C1A6ED8-F233-4595-8EE5-353371BA9C9B}" type="slidenum">
              <a:rPr lang="en-US" altLang="en-US"/>
              <a:pPr/>
              <a:t>‹#›</a:t>
            </a:fld>
            <a:endParaRPr lang="en-US" altLang="en-US"/>
          </a:p>
        </p:txBody>
      </p:sp>
    </p:spTree>
    <p:extLst>
      <p:ext uri="{BB962C8B-B14F-4D97-AF65-F5344CB8AC3E}">
        <p14:creationId xmlns:p14="http://schemas.microsoft.com/office/powerpoint/2010/main" val="253239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fld id="{70BEEB96-5303-4B8A-B714-F8A57AD25933}" type="slidenum">
              <a:rPr lang="en-US" altLang="en-US"/>
              <a:pPr/>
              <a:t>‹#›</a:t>
            </a:fld>
            <a:endParaRPr lang="en-US" altLang="en-US"/>
          </a:p>
        </p:txBody>
      </p:sp>
    </p:spTree>
    <p:extLst>
      <p:ext uri="{BB962C8B-B14F-4D97-AF65-F5344CB8AC3E}">
        <p14:creationId xmlns:p14="http://schemas.microsoft.com/office/powerpoint/2010/main" val="4447205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fld id="{8C9C857C-A8A8-4645-80C7-9F9F52CA4CD5}" type="slidenum">
              <a:rPr lang="en-US" altLang="en-US"/>
              <a:pPr/>
              <a:t>‹#›</a:t>
            </a:fld>
            <a:endParaRPr lang="en-US" altLang="en-US"/>
          </a:p>
        </p:txBody>
      </p:sp>
    </p:spTree>
    <p:extLst>
      <p:ext uri="{BB962C8B-B14F-4D97-AF65-F5344CB8AC3E}">
        <p14:creationId xmlns:p14="http://schemas.microsoft.com/office/powerpoint/2010/main" val="39170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fld id="{425C7835-A8E4-4069-A244-505C78A00135}" type="slidenum">
              <a:rPr lang="en-US" altLang="en-US"/>
              <a:pPr/>
              <a:t>‹#›</a:t>
            </a:fld>
            <a:endParaRPr lang="en-US" altLang="en-US"/>
          </a:p>
        </p:txBody>
      </p:sp>
    </p:spTree>
    <p:extLst>
      <p:ext uri="{BB962C8B-B14F-4D97-AF65-F5344CB8AC3E}">
        <p14:creationId xmlns:p14="http://schemas.microsoft.com/office/powerpoint/2010/main" val="174193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fld id="{3F6F3EDA-2464-45E0-B6F3-22D40CD7AA20}" type="slidenum">
              <a:rPr lang="en-US" altLang="en-US"/>
              <a:pPr/>
              <a:t>‹#›</a:t>
            </a:fld>
            <a:endParaRPr lang="en-US" altLang="en-US"/>
          </a:p>
        </p:txBody>
      </p:sp>
    </p:spTree>
    <p:extLst>
      <p:ext uri="{BB962C8B-B14F-4D97-AF65-F5344CB8AC3E}">
        <p14:creationId xmlns:p14="http://schemas.microsoft.com/office/powerpoint/2010/main" val="361366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fld id="{2508B596-0709-41DB-91DE-0C8C0652056C}" type="slidenum">
              <a:rPr lang="en-US" altLang="en-US"/>
              <a:pPr/>
              <a:t>‹#›</a:t>
            </a:fld>
            <a:endParaRPr lang="en-US" altLang="en-US"/>
          </a:p>
        </p:txBody>
      </p:sp>
    </p:spTree>
    <p:extLst>
      <p:ext uri="{BB962C8B-B14F-4D97-AF65-F5344CB8AC3E}">
        <p14:creationId xmlns:p14="http://schemas.microsoft.com/office/powerpoint/2010/main" val="2064553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10875433" y="6421439"/>
            <a:ext cx="1016000" cy="365125"/>
          </a:xfrm>
        </p:spPr>
        <p:txBody>
          <a:bodyPr/>
          <a:lstStyle>
            <a:lvl1pPr>
              <a:defRPr/>
            </a:lvl1pPr>
          </a:lstStyle>
          <a:p>
            <a:fld id="{2FD0526F-649F-4DEB-AFF2-50F491C80872}" type="slidenum">
              <a:rPr lang="en-US" altLang="en-US"/>
              <a:pPr/>
              <a:t>‹#›</a:t>
            </a:fld>
            <a:endParaRPr lang="en-US" altLang="en-US"/>
          </a:p>
        </p:txBody>
      </p:sp>
    </p:spTree>
    <p:extLst>
      <p:ext uri="{BB962C8B-B14F-4D97-AF65-F5344CB8AC3E}">
        <p14:creationId xmlns:p14="http://schemas.microsoft.com/office/powerpoint/2010/main" val="254389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B1A51-D7C9-4658-81DC-A5BBD88E0BA5}"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1294223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fld id="{15BB4CE6-1CFD-48A4-8AD8-36C6837B8E59}" type="slidenum">
              <a:rPr lang="en-US" altLang="en-US"/>
              <a:pPr/>
              <a:t>‹#›</a:t>
            </a:fld>
            <a:endParaRPr lang="en-US" altLang="en-US"/>
          </a:p>
        </p:txBody>
      </p:sp>
    </p:spTree>
    <p:extLst>
      <p:ext uri="{BB962C8B-B14F-4D97-AF65-F5344CB8AC3E}">
        <p14:creationId xmlns:p14="http://schemas.microsoft.com/office/powerpoint/2010/main" val="11045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31C044E4-C6D9-4A00-8545-FA8BE9747E55}" type="slidenum">
              <a:rPr lang="en-US" altLang="en-US"/>
              <a:pPr/>
              <a:t>‹#›</a:t>
            </a:fld>
            <a:endParaRPr lang="en-US" altLang="en-US"/>
          </a:p>
        </p:txBody>
      </p:sp>
    </p:spTree>
    <p:extLst>
      <p:ext uri="{BB962C8B-B14F-4D97-AF65-F5344CB8AC3E}">
        <p14:creationId xmlns:p14="http://schemas.microsoft.com/office/powerpoint/2010/main" val="273203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CE25FF3E-6AF6-4E88-A3E0-D12CC223E0C4}" type="slidenum">
              <a:rPr lang="en-US" altLang="en-US"/>
              <a:pPr/>
              <a:t>‹#›</a:t>
            </a:fld>
            <a:endParaRPr lang="en-US" altLang="en-US"/>
          </a:p>
        </p:txBody>
      </p:sp>
    </p:spTree>
    <p:extLst>
      <p:ext uri="{BB962C8B-B14F-4D97-AF65-F5344CB8AC3E}">
        <p14:creationId xmlns:p14="http://schemas.microsoft.com/office/powerpoint/2010/main" val="71273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B1A51-D7C9-4658-81DC-A5BBD88E0BA5}"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123973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8B1A51-D7C9-4658-81DC-A5BBD88E0BA5}"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111232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8B1A51-D7C9-4658-81DC-A5BBD88E0BA5}" type="datetimeFigureOut">
              <a:rPr lang="en-US" smtClean="0"/>
              <a:t>18-Apr-20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296764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B1A51-D7C9-4658-81DC-A5BBD88E0BA5}" type="datetimeFigureOut">
              <a:rPr lang="en-US" smtClean="0"/>
              <a:t>18-Apr-20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17864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B1A51-D7C9-4658-81DC-A5BBD88E0BA5}" type="datetimeFigureOut">
              <a:rPr lang="en-US" smtClean="0"/>
              <a:t>18-Apr-20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299196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B1A51-D7C9-4658-81DC-A5BBD88E0BA5}"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229178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B1A51-D7C9-4658-81DC-A5BBD88E0BA5}"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13AA5-09ED-4736-911D-8C4F4074B230}" type="slidenum">
              <a:rPr lang="en-US" smtClean="0"/>
              <a:t>‹#›</a:t>
            </a:fld>
            <a:endParaRPr lang="en-US"/>
          </a:p>
        </p:txBody>
      </p:sp>
    </p:spTree>
    <p:extLst>
      <p:ext uri="{BB962C8B-B14F-4D97-AF65-F5344CB8AC3E}">
        <p14:creationId xmlns:p14="http://schemas.microsoft.com/office/powerpoint/2010/main" val="184335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B1A51-D7C9-4658-81DC-A5BBD88E0BA5}" type="datetimeFigureOut">
              <a:rPr lang="en-US" smtClean="0"/>
              <a:t>18-Apr-20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13AA5-09ED-4736-911D-8C4F4074B230}" type="slidenum">
              <a:rPr lang="en-US" smtClean="0"/>
              <a:t>‹#›</a:t>
            </a:fld>
            <a:endParaRPr lang="en-US"/>
          </a:p>
        </p:txBody>
      </p:sp>
    </p:spTree>
    <p:extLst>
      <p:ext uri="{BB962C8B-B14F-4D97-AF65-F5344CB8AC3E}">
        <p14:creationId xmlns:p14="http://schemas.microsoft.com/office/powerpoint/2010/main" val="146833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4100" name="Title Placeholder 8"/>
          <p:cNvSpPr>
            <a:spLocks noGrp="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609600" y="1600201"/>
            <a:ext cx="995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a:solidFill>
                <a:srgbClr val="D4D2D0">
                  <a:shade val="50000"/>
                </a:srgbClr>
              </a:solidFill>
              <a:latin typeface="Arial Black" panose="020B0A04020102020204" pitchFamily="34" charset="0"/>
            </a:endParaRPr>
          </a:p>
        </p:txBody>
      </p:sp>
      <p:sp>
        <p:nvSpPr>
          <p:cNvPr id="22" name="Footer Placeholder 21"/>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base">
              <a:spcBef>
                <a:spcPct val="0"/>
              </a:spcBef>
              <a:spcAft>
                <a:spcPct val="0"/>
              </a:spcAft>
              <a:defRPr/>
            </a:pPr>
            <a:endParaRPr lang="en-US">
              <a:solidFill>
                <a:srgbClr val="D4D2D0">
                  <a:shade val="50000"/>
                </a:srgbClr>
              </a:solidFill>
              <a:latin typeface="Arial Black" panose="020B0A04020102020204" pitchFamily="34" charset="0"/>
            </a:endParaRPr>
          </a:p>
        </p:txBody>
      </p:sp>
      <p:sp>
        <p:nvSpPr>
          <p:cNvPr id="18" name="Slide Number Placeholder 17"/>
          <p:cNvSpPr>
            <a:spLocks noGrp="1"/>
          </p:cNvSpPr>
          <p:nvPr>
            <p:ph type="sldNum" sz="quarter" idx="4"/>
          </p:nvPr>
        </p:nvSpPr>
        <p:spPr>
          <a:xfrm>
            <a:off x="10871200" y="6421439"/>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pPr fontAlgn="base">
              <a:spcBef>
                <a:spcPct val="0"/>
              </a:spcBef>
              <a:spcAft>
                <a:spcPct val="0"/>
              </a:spcAft>
            </a:pPr>
            <a:fld id="{022FA297-2A86-4AA5-829D-A90B1BF2989A}" type="slidenum">
              <a:rPr lang="en-US" altLang="en-US">
                <a:latin typeface="Arial Black" panose="020B0A04020102020204" pitchFamily="34" charset="0"/>
              </a:rPr>
              <a:pPr fontAlgn="base">
                <a:spcBef>
                  <a:spcPct val="0"/>
                </a:spcBef>
                <a:spcAft>
                  <a:spcPct val="0"/>
                </a:spcAft>
              </a:pPr>
              <a:t>‹#›</a:t>
            </a:fld>
            <a:endParaRPr lang="en-US" altLang="en-US">
              <a:latin typeface="Arial Black" panose="020B0A04020102020204" pitchFamily="34" charset="0"/>
            </a:endParaRPr>
          </a:p>
        </p:txBody>
      </p:sp>
    </p:spTree>
    <p:extLst>
      <p:ext uri="{BB962C8B-B14F-4D97-AF65-F5344CB8AC3E}">
        <p14:creationId xmlns:p14="http://schemas.microsoft.com/office/powerpoint/2010/main" val="12539014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1(Firearm Injuries)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Dr</a:t>
            </a:r>
            <a:r>
              <a:rPr lang="en-US" smtClean="0"/>
              <a:t> Nadir Ali</a:t>
            </a:r>
            <a:endParaRPr lang="en-US" dirty="0"/>
          </a:p>
        </p:txBody>
      </p:sp>
    </p:spTree>
    <p:extLst>
      <p:ext uri="{BB962C8B-B14F-4D97-AF65-F5344CB8AC3E}">
        <p14:creationId xmlns:p14="http://schemas.microsoft.com/office/powerpoint/2010/main" val="159106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pPr>
              <a:defRPr/>
            </a:pPr>
            <a:r>
              <a:rPr lang="en-US" sz="3600" b="1" dirty="0">
                <a:solidFill>
                  <a:srgbClr val="FFFF66"/>
                </a:solidFill>
                <a:effectLst>
                  <a:outerShdw blurRad="38100" dist="38100" dir="2700000" algn="tl">
                    <a:srgbClr val="000000">
                      <a:alpha val="43137"/>
                    </a:srgbClr>
                  </a:outerShdw>
                </a:effectLst>
                <a:latin typeface="+mn-lt"/>
                <a:ea typeface="+mn-ea"/>
                <a:cs typeface="+mn-cs"/>
              </a:rPr>
              <a:t>       C:</a:t>
            </a:r>
            <a:r>
              <a:rPr lang="en-US" sz="3600" b="1" dirty="0">
                <a:solidFill>
                  <a:srgbClr val="00FF00"/>
                </a:solidFill>
                <a:effectLst>
                  <a:outerShdw blurRad="38100" dist="38100" dir="2700000" algn="tl">
                    <a:srgbClr val="000000">
                      <a:alpha val="43137"/>
                    </a:srgbClr>
                  </a:outerShdw>
                </a:effectLst>
              </a:rPr>
              <a:t> </a:t>
            </a:r>
            <a:r>
              <a:rPr lang="en-US" sz="3600" b="1" dirty="0">
                <a:solidFill>
                  <a:srgbClr val="FFFF66"/>
                </a:solidFill>
                <a:effectLst>
                  <a:outerShdw blurRad="38100" dist="38100" dir="2700000" algn="tl">
                    <a:srgbClr val="000000">
                      <a:alpha val="43137"/>
                    </a:srgbClr>
                  </a:outerShdw>
                </a:effectLst>
                <a:latin typeface="+mn-lt"/>
                <a:ea typeface="+mn-ea"/>
                <a:cs typeface="+mn-cs"/>
              </a:rPr>
              <a:t>HISTORY OF FIREARMS (contd,)</a:t>
            </a:r>
          </a:p>
        </p:txBody>
      </p:sp>
      <p:sp>
        <p:nvSpPr>
          <p:cNvPr id="3" name="Content Placeholder 2"/>
          <p:cNvSpPr>
            <a:spLocks noGrp="1"/>
          </p:cNvSpPr>
          <p:nvPr>
            <p:ph idx="1"/>
          </p:nvPr>
        </p:nvSpPr>
        <p:spPr>
          <a:xfrm>
            <a:off x="1524000" y="914400"/>
            <a:ext cx="9144000" cy="5943600"/>
          </a:xfrm>
        </p:spPr>
        <p:txBody>
          <a:bodyPr/>
          <a:lstStyle/>
          <a:p>
            <a:pPr>
              <a:defRPr/>
            </a:pPr>
            <a:r>
              <a:rPr lang="en-US" sz="4000" dirty="0">
                <a:effectLst>
                  <a:outerShdw blurRad="38100" dist="38100" dir="2700000" algn="tl">
                    <a:srgbClr val="000000">
                      <a:alpha val="43137"/>
                    </a:srgbClr>
                  </a:outerShdw>
                </a:effectLst>
              </a:rPr>
              <a:t>In 14</a:t>
            </a:r>
            <a:r>
              <a:rPr lang="en-US" sz="4000" baseline="30000" dirty="0">
                <a:effectLst>
                  <a:outerShdw blurRad="38100" dist="38100" dir="2700000" algn="tl">
                    <a:srgbClr val="000000">
                      <a:alpha val="43137"/>
                    </a:srgbClr>
                  </a:outerShdw>
                </a:effectLst>
              </a:rPr>
              <a:t>th</a:t>
            </a:r>
            <a:r>
              <a:rPr lang="en-US" sz="4000" dirty="0">
                <a:effectLst>
                  <a:outerShdw blurRad="38100" dist="38100" dir="2700000" algn="tl">
                    <a:srgbClr val="000000">
                      <a:alpha val="43137"/>
                    </a:srgbClr>
                  </a:outerShdw>
                </a:effectLst>
              </a:rPr>
              <a:t> century, knowledge of manufacturing of gunpowder reached Europe. After that, use of firearms started proliferating rapidly.     </a:t>
            </a:r>
          </a:p>
          <a:p>
            <a:pPr>
              <a:defRPr/>
            </a:pPr>
            <a:r>
              <a:rPr lang="en-US" sz="4000" dirty="0">
                <a:effectLst>
                  <a:outerShdw blurRad="38100" dist="38100" dir="2700000" algn="tl">
                    <a:srgbClr val="000000">
                      <a:alpha val="43137"/>
                    </a:srgbClr>
                  </a:outerShdw>
                </a:effectLst>
              </a:rPr>
              <a:t>Old gunpowder </a:t>
            </a:r>
            <a:r>
              <a:rPr lang="en-US" sz="4000" dirty="0">
                <a:solidFill>
                  <a:srgbClr val="FFFF00"/>
                </a:solidFill>
                <a:effectLst>
                  <a:outerShdw blurRad="38100" dist="38100" dir="2700000" algn="tl">
                    <a:srgbClr val="000000">
                      <a:alpha val="43137"/>
                    </a:srgbClr>
                  </a:outerShdw>
                </a:effectLst>
              </a:rPr>
              <a:t>(black powder) </a:t>
            </a:r>
            <a:r>
              <a:rPr lang="en-US" sz="4000" dirty="0">
                <a:effectLst>
                  <a:outerShdw blurRad="38100" dist="38100" dir="2700000" algn="tl">
                    <a:srgbClr val="000000">
                      <a:alpha val="43137"/>
                    </a:srgbClr>
                  </a:outerShdw>
                </a:effectLst>
              </a:rPr>
              <a:t>was a mixture of sulphur, charcoal and salt peter (potassium nitrite).</a:t>
            </a:r>
          </a:p>
          <a:p>
            <a:pPr>
              <a:defRPr/>
            </a:pPr>
            <a:endParaRPr lang="en-US" dirty="0"/>
          </a:p>
        </p:txBody>
      </p:sp>
    </p:spTree>
    <p:extLst>
      <p:ext uri="{BB962C8B-B14F-4D97-AF65-F5344CB8AC3E}">
        <p14:creationId xmlns:p14="http://schemas.microsoft.com/office/powerpoint/2010/main" val="609969120"/>
      </p:ext>
    </p:extLst>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524000" y="152400"/>
            <a:ext cx="9144000" cy="6934200"/>
          </a:xfrm>
        </p:spPr>
        <p:txBody>
          <a:bodyPr/>
          <a:lstStyle/>
          <a:p>
            <a:pPr eaLnBrk="1" hangingPunct="1">
              <a:lnSpc>
                <a:spcPct val="90000"/>
              </a:lnSpc>
              <a:buSzPct val="110000"/>
              <a:buFont typeface="Wingdings" pitchFamily="2" charset="2"/>
              <a:buChar char="Ø"/>
              <a:defRPr/>
            </a:pPr>
            <a:r>
              <a:rPr lang="en-US" sz="4000" dirty="0">
                <a:effectLst>
                  <a:outerShdw blurRad="38100" dist="38100" dir="2700000" algn="tl">
                    <a:srgbClr val="000000">
                      <a:alpha val="43137"/>
                    </a:srgbClr>
                  </a:outerShdw>
                </a:effectLst>
              </a:rPr>
              <a:t>Gunpowder used to be put in an enclosed space of metallic tube and ignited to produce large volume of gas to drive a projectile at high speed in a specific direction.   </a:t>
            </a:r>
          </a:p>
          <a:p>
            <a:pPr eaLnBrk="1" hangingPunct="1">
              <a:lnSpc>
                <a:spcPct val="90000"/>
              </a:lnSpc>
              <a:buSzPct val="110000"/>
              <a:buFont typeface="Wingdings" pitchFamily="2" charset="2"/>
              <a:buChar char="Ø"/>
              <a:defRPr/>
            </a:pPr>
            <a:r>
              <a:rPr lang="en-US" sz="4000" dirty="0">
                <a:effectLst>
                  <a:outerShdw blurRad="38100" dist="38100" dir="2700000" algn="tl">
                    <a:srgbClr val="000000">
                      <a:alpha val="43137"/>
                    </a:srgbClr>
                  </a:outerShdw>
                </a:effectLst>
              </a:rPr>
              <a:t>World War I &amp; II gave impetus to the research work for improving the effectiveness of firearms</a:t>
            </a:r>
            <a:r>
              <a:rPr lang="en-US" sz="4000" dirty="0"/>
              <a:t>. </a:t>
            </a:r>
          </a:p>
          <a:p>
            <a:pPr eaLnBrk="1" hangingPunct="1">
              <a:lnSpc>
                <a:spcPct val="90000"/>
              </a:lnSpc>
              <a:buSzPct val="110000"/>
              <a:buFont typeface="Wingdings" pitchFamily="2" charset="2"/>
              <a:buChar char="Ø"/>
              <a:defRPr/>
            </a:pPr>
            <a:r>
              <a:rPr lang="en-US" sz="4000" dirty="0"/>
              <a:t>Now smokeless powder has mostly replaced the </a:t>
            </a:r>
            <a:r>
              <a:rPr lang="en-US" sz="4000"/>
              <a:t>black powder.     </a:t>
            </a:r>
            <a:endParaRPr lang="en-US" sz="4000" dirty="0"/>
          </a:p>
          <a:p>
            <a:pPr eaLnBrk="1" hangingPunct="1">
              <a:lnSpc>
                <a:spcPct val="90000"/>
              </a:lnSpc>
              <a:buSzPct val="110000"/>
              <a:buFont typeface="Wingdings" pitchFamily="2" charset="2"/>
              <a:buChar char="Ø"/>
              <a:defRPr/>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5975493"/>
      </p:ext>
    </p:extLst>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1600200" y="152400"/>
            <a:ext cx="8915400" cy="6553200"/>
          </a:xfrm>
        </p:spPr>
        <p:txBody>
          <a:bodyPr/>
          <a:lstStyle/>
          <a:p>
            <a:pPr eaLnBrk="1" hangingPunct="1">
              <a:buFontTx/>
              <a:buNone/>
            </a:pPr>
            <a:r>
              <a:rPr lang="en-US" altLang="en-US" sz="3600" b="1">
                <a:solidFill>
                  <a:srgbClr val="FFFF00"/>
                </a:solidFill>
              </a:rPr>
              <a:t>Journey of Progress in firearm weapon </a:t>
            </a:r>
          </a:p>
          <a:p>
            <a:pPr eaLnBrk="1" hangingPunct="1">
              <a:buFont typeface="Courier New" panose="02070309020205020404" pitchFamily="49" charset="0"/>
              <a:buChar char="o"/>
            </a:pPr>
            <a:r>
              <a:rPr lang="en-US" altLang="en-US" sz="3200" b="1">
                <a:solidFill>
                  <a:srgbClr val="00FF00"/>
                </a:solidFill>
              </a:rPr>
              <a:t>Arrow/Bow        </a:t>
            </a:r>
            <a:r>
              <a:rPr lang="en-US" altLang="en-US" sz="3200" b="1">
                <a:solidFill>
                  <a:srgbClr val="00FF00"/>
                </a:solidFill>
                <a:sym typeface="Symbol" panose="05050102010706020507" pitchFamily="18" charset="2"/>
              </a:rPr>
              <a:t>   Firearm Weapon</a:t>
            </a:r>
            <a:endParaRPr lang="en-US" altLang="en-US" sz="3200" b="1">
              <a:solidFill>
                <a:srgbClr val="00FF00"/>
              </a:solidFill>
            </a:endParaRPr>
          </a:p>
          <a:p>
            <a:pPr eaLnBrk="1" hangingPunct="1">
              <a:buFontTx/>
              <a:buChar char="o"/>
            </a:pPr>
            <a:r>
              <a:rPr lang="en-US" altLang="en-US" sz="3200" b="1">
                <a:solidFill>
                  <a:srgbClr val="00FF00"/>
                </a:solidFill>
              </a:rPr>
              <a:t>Black Powder    </a:t>
            </a:r>
            <a:r>
              <a:rPr lang="en-US" altLang="en-US" sz="3200" b="1">
                <a:solidFill>
                  <a:srgbClr val="00FF00"/>
                </a:solidFill>
                <a:sym typeface="Symbol" panose="05050102010706020507" pitchFamily="18" charset="2"/>
              </a:rPr>
              <a:t>   Smokeless Powder </a:t>
            </a:r>
          </a:p>
          <a:p>
            <a:pPr eaLnBrk="1" hangingPunct="1">
              <a:buFontTx/>
              <a:buChar char="o"/>
            </a:pPr>
            <a:r>
              <a:rPr lang="en-US" altLang="en-US" sz="3200" b="1">
                <a:solidFill>
                  <a:srgbClr val="00FF00"/>
                </a:solidFill>
                <a:sym typeface="Symbol" panose="05050102010706020507" pitchFamily="18" charset="2"/>
              </a:rPr>
              <a:t>Muzzle Loading     Breach Loading</a:t>
            </a:r>
          </a:p>
          <a:p>
            <a:pPr eaLnBrk="1" hangingPunct="1">
              <a:buFontTx/>
              <a:buChar char="o"/>
            </a:pPr>
            <a:r>
              <a:rPr lang="en-US" altLang="en-US" sz="3200" b="1">
                <a:solidFill>
                  <a:srgbClr val="00FF00"/>
                </a:solidFill>
                <a:sym typeface="Symbol" panose="05050102010706020507" pitchFamily="18" charset="2"/>
              </a:rPr>
              <a:t>Matchlock ignition  Percussion ignition</a:t>
            </a:r>
          </a:p>
          <a:p>
            <a:pPr eaLnBrk="1" hangingPunct="1">
              <a:buFontTx/>
              <a:buChar char="o"/>
            </a:pPr>
            <a:r>
              <a:rPr lang="en-US" altLang="en-US" sz="3200" b="1">
                <a:solidFill>
                  <a:srgbClr val="00FF00"/>
                </a:solidFill>
                <a:sym typeface="Symbol" panose="05050102010706020507" pitchFamily="18" charset="2"/>
              </a:rPr>
              <a:t>Single Fire             Multiple Fire</a:t>
            </a:r>
          </a:p>
          <a:p>
            <a:pPr eaLnBrk="1" hangingPunct="1">
              <a:buFontTx/>
              <a:buChar char="o"/>
            </a:pPr>
            <a:r>
              <a:rPr lang="en-US" altLang="en-US" sz="3200" b="1">
                <a:solidFill>
                  <a:srgbClr val="00FF00"/>
                </a:solidFill>
                <a:sym typeface="Symbol" panose="05050102010706020507" pitchFamily="18" charset="2"/>
              </a:rPr>
              <a:t>Single Action         Automatic</a:t>
            </a:r>
          </a:p>
          <a:p>
            <a:pPr eaLnBrk="1" hangingPunct="1">
              <a:buFontTx/>
              <a:buChar char="o"/>
            </a:pPr>
            <a:r>
              <a:rPr lang="en-US" altLang="en-US" sz="3200" b="1">
                <a:solidFill>
                  <a:srgbClr val="00FF00"/>
                </a:solidFill>
                <a:sym typeface="Symbol" panose="05050102010706020507" pitchFamily="18" charset="2"/>
              </a:rPr>
              <a:t>Simple Bore           Rifled Bore</a:t>
            </a:r>
          </a:p>
          <a:p>
            <a:pPr eaLnBrk="1" hangingPunct="1">
              <a:buFontTx/>
              <a:buChar char="o"/>
            </a:pPr>
            <a:r>
              <a:rPr lang="en-US" altLang="en-US" sz="3200" b="1">
                <a:solidFill>
                  <a:srgbClr val="00FF00"/>
                </a:solidFill>
                <a:sym typeface="Symbol" panose="05050102010706020507" pitchFamily="18" charset="2"/>
              </a:rPr>
              <a:t>Low Velocity          High Velocity</a:t>
            </a:r>
          </a:p>
          <a:p>
            <a:pPr eaLnBrk="1" hangingPunct="1">
              <a:buFontTx/>
              <a:buChar char="o"/>
            </a:pPr>
            <a:r>
              <a:rPr lang="en-US" altLang="en-US" sz="3200" b="1">
                <a:solidFill>
                  <a:srgbClr val="00FF00"/>
                </a:solidFill>
                <a:sym typeface="Symbol" panose="05050102010706020507" pitchFamily="18" charset="2"/>
              </a:rPr>
              <a:t>Simple Lead Bullets  Jacketed Bullets </a:t>
            </a:r>
          </a:p>
        </p:txBody>
      </p:sp>
    </p:spTree>
    <p:extLst>
      <p:ext uri="{BB962C8B-B14F-4D97-AF65-F5344CB8AC3E}">
        <p14:creationId xmlns:p14="http://schemas.microsoft.com/office/powerpoint/2010/main" val="106120681"/>
      </p:ext>
    </p:extLst>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pPr algn="ctr">
              <a:defRPr/>
            </a:pPr>
            <a:r>
              <a:rPr lang="en-US" sz="3600" b="1" dirty="0">
                <a:solidFill>
                  <a:srgbClr val="FFFF00"/>
                </a:solidFill>
                <a:latin typeface="+mn-lt"/>
                <a:ea typeface="+mn-ea"/>
                <a:cs typeface="+mn-cs"/>
              </a:rPr>
              <a:t>02.  Anatomy of firearms </a:t>
            </a:r>
          </a:p>
        </p:txBody>
      </p:sp>
      <p:sp>
        <p:nvSpPr>
          <p:cNvPr id="3" name="Content Placeholder 2"/>
          <p:cNvSpPr>
            <a:spLocks noGrp="1"/>
          </p:cNvSpPr>
          <p:nvPr>
            <p:ph idx="1"/>
          </p:nvPr>
        </p:nvSpPr>
        <p:spPr>
          <a:xfrm>
            <a:off x="1676400" y="1143000"/>
            <a:ext cx="8991600" cy="5715000"/>
          </a:xfrm>
        </p:spPr>
        <p:txBody>
          <a:bodyPr/>
          <a:lstStyle/>
          <a:p>
            <a:pPr marL="550862" indent="-514350" eaLnBrk="1" hangingPunct="1">
              <a:lnSpc>
                <a:spcPct val="90000"/>
              </a:lnSpc>
              <a:buFont typeface="+mj-lt"/>
              <a:buAutoNum type="alphaUcPeriod"/>
              <a:defRPr/>
            </a:pPr>
            <a:r>
              <a:rPr lang="en-US" sz="4400" b="1" dirty="0">
                <a:solidFill>
                  <a:schemeClr val="accent2">
                    <a:lumMod val="20000"/>
                    <a:lumOff val="80000"/>
                  </a:schemeClr>
                </a:solidFill>
              </a:rPr>
              <a:t>Structure of firearm weapon.</a:t>
            </a:r>
          </a:p>
          <a:p>
            <a:pPr marL="550862" indent="-514350" eaLnBrk="1" hangingPunct="1">
              <a:lnSpc>
                <a:spcPct val="90000"/>
              </a:lnSpc>
              <a:buFont typeface="+mj-lt"/>
              <a:buAutoNum type="alphaUcPeriod"/>
              <a:defRPr/>
            </a:pPr>
            <a:r>
              <a:rPr lang="en-US" sz="4400" b="1" dirty="0">
                <a:solidFill>
                  <a:schemeClr val="accent2">
                    <a:lumMod val="20000"/>
                    <a:lumOff val="80000"/>
                  </a:schemeClr>
                </a:solidFill>
              </a:rPr>
              <a:t>Classification of Firearms.</a:t>
            </a:r>
          </a:p>
          <a:p>
            <a:pPr marL="550862" indent="-514350" eaLnBrk="1" hangingPunct="1">
              <a:lnSpc>
                <a:spcPct val="90000"/>
              </a:lnSpc>
              <a:buFont typeface="+mj-lt"/>
              <a:buAutoNum type="alphaUcPeriod"/>
              <a:defRPr/>
            </a:pPr>
            <a:r>
              <a:rPr lang="en-US" sz="4400" b="1" dirty="0">
                <a:solidFill>
                  <a:schemeClr val="accent2">
                    <a:lumMod val="20000"/>
                    <a:lumOff val="80000"/>
                  </a:schemeClr>
                </a:solidFill>
              </a:rPr>
              <a:t>Types of Firearm Ammunition. </a:t>
            </a:r>
          </a:p>
          <a:p>
            <a:pPr marL="36512" indent="0">
              <a:buNone/>
              <a:defRPr/>
            </a:pPr>
            <a:endParaRPr lang="en-US" sz="4000" dirty="0"/>
          </a:p>
        </p:txBody>
      </p:sp>
    </p:spTree>
    <p:extLst>
      <p:ext uri="{BB962C8B-B14F-4D97-AF65-F5344CB8AC3E}">
        <p14:creationId xmlns:p14="http://schemas.microsoft.com/office/powerpoint/2010/main" val="275114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0" y="1"/>
            <a:ext cx="9144000" cy="612775"/>
          </a:xfrm>
        </p:spPr>
        <p:txBody>
          <a:bodyPr>
            <a:normAutofit fontScale="90000"/>
          </a:bodyPr>
          <a:lstStyle/>
          <a:p>
            <a:pPr algn="ct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rPr>
              <a:t>A:  Structure of firearm weapon</a:t>
            </a: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85800"/>
            <a:ext cx="9144000" cy="6172200"/>
          </a:xfrm>
          <a:noFill/>
        </p:spPr>
      </p:pic>
      <p:sp>
        <p:nvSpPr>
          <p:cNvPr id="22532" name="AutoShape 17"/>
          <p:cNvSpPr>
            <a:spLocks noChangeArrowheads="1"/>
          </p:cNvSpPr>
          <p:nvPr/>
        </p:nvSpPr>
        <p:spPr bwMode="auto">
          <a:xfrm flipH="1">
            <a:off x="4876800" y="5562600"/>
            <a:ext cx="228600" cy="685800"/>
          </a:xfrm>
          <a:prstGeom prst="upArrow">
            <a:avLst>
              <a:gd name="adj1" fmla="val 50000"/>
              <a:gd name="adj2" fmla="val 93750"/>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2533" name="AutoShape 19"/>
          <p:cNvSpPr>
            <a:spLocks noChangeArrowheads="1"/>
          </p:cNvSpPr>
          <p:nvPr/>
        </p:nvSpPr>
        <p:spPr bwMode="auto">
          <a:xfrm flipH="1">
            <a:off x="7772400" y="4114800"/>
            <a:ext cx="228600" cy="1524000"/>
          </a:xfrm>
          <a:prstGeom prst="upArrow">
            <a:avLst>
              <a:gd name="adj1" fmla="val 50000"/>
              <a:gd name="adj2" fmla="val 95000"/>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2534" name="Text Box 12"/>
          <p:cNvSpPr txBox="1">
            <a:spLocks noChangeArrowheads="1"/>
          </p:cNvSpPr>
          <p:nvPr/>
        </p:nvSpPr>
        <p:spPr bwMode="auto">
          <a:xfrm>
            <a:off x="3276600" y="6303964"/>
            <a:ext cx="5410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r>
              <a:rPr lang="en-US" altLang="en-US">
                <a:solidFill>
                  <a:srgbClr val="FFFC00"/>
                </a:solidFill>
                <a:latin typeface="Arial" panose="020B0604020202020204" pitchFamily="34" charset="0"/>
              </a:rPr>
              <a:t> </a:t>
            </a:r>
            <a:r>
              <a:rPr lang="en-US" altLang="en-US" b="1">
                <a:solidFill>
                  <a:srgbClr val="0000FF"/>
                </a:solidFill>
                <a:latin typeface="Arial" panose="020B0604020202020204" pitchFamily="34" charset="0"/>
              </a:rPr>
              <a:t>Grip   Action	            Barrel</a:t>
            </a:r>
          </a:p>
        </p:txBody>
      </p:sp>
    </p:spTree>
    <p:extLst>
      <p:ext uri="{BB962C8B-B14F-4D97-AF65-F5344CB8AC3E}">
        <p14:creationId xmlns:p14="http://schemas.microsoft.com/office/powerpoint/2010/main" val="2673679721"/>
      </p:ext>
    </p:extLst>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0"/>
            <a:ext cx="9144000" cy="914400"/>
          </a:xfrm>
        </p:spPr>
        <p:txBody>
          <a:bodyPr/>
          <a:lstStyle/>
          <a:p>
            <a:pPr algn="ctr" eaLnBrk="1" hangingPunct="1"/>
            <a:r>
              <a:rPr lang="en-US" altLang="en-US" b="1" smtClean="0">
                <a:solidFill>
                  <a:srgbClr val="00FF00"/>
                </a:solidFill>
              </a:rPr>
              <a:t>Structure of firearm weapon (contd.) </a:t>
            </a:r>
          </a:p>
        </p:txBody>
      </p:sp>
      <p:sp>
        <p:nvSpPr>
          <p:cNvPr id="3" name="Content Placeholder 2"/>
          <p:cNvSpPr>
            <a:spLocks noGrp="1"/>
          </p:cNvSpPr>
          <p:nvPr>
            <p:ph idx="1"/>
          </p:nvPr>
        </p:nvSpPr>
        <p:spPr>
          <a:xfrm>
            <a:off x="1524000" y="914400"/>
            <a:ext cx="9144000" cy="5943600"/>
          </a:xfrm>
        </p:spPr>
        <p:txBody>
          <a:bodyPr>
            <a:normAutofit/>
          </a:bodyPr>
          <a:lstStyle/>
          <a:p>
            <a:pPr marL="742950" indent="-742950" eaLnBrk="1" fontAlgn="auto" hangingPunct="1">
              <a:spcAft>
                <a:spcPts val="0"/>
              </a:spcAft>
              <a:buNone/>
              <a:defRPr/>
            </a:pPr>
            <a:r>
              <a:rPr lang="en-US" sz="3600" b="1" dirty="0">
                <a:solidFill>
                  <a:srgbClr val="FFFF00"/>
                </a:solidFill>
              </a:rPr>
              <a:t>1. Grip </a:t>
            </a:r>
          </a:p>
          <a:p>
            <a:pPr marL="857250" indent="-857250" eaLnBrk="1" fontAlgn="auto" hangingPunct="1">
              <a:spcAft>
                <a:spcPts val="0"/>
              </a:spcAft>
              <a:buNone/>
              <a:defRPr/>
            </a:pPr>
            <a:r>
              <a:rPr lang="en-US" sz="3600" b="1" dirty="0"/>
              <a:t>        It is the part of firearm which is gripped in the hand </a:t>
            </a:r>
          </a:p>
          <a:p>
            <a:pPr marL="742950" indent="-742950" eaLnBrk="1" fontAlgn="auto" hangingPunct="1">
              <a:spcAft>
                <a:spcPts val="0"/>
              </a:spcAft>
              <a:buNone/>
              <a:defRPr/>
            </a:pPr>
            <a:r>
              <a:rPr lang="en-US" sz="3600" b="1" dirty="0">
                <a:solidFill>
                  <a:srgbClr val="FFFF00"/>
                </a:solidFill>
              </a:rPr>
              <a:t>2.  Action </a:t>
            </a:r>
          </a:p>
          <a:p>
            <a:pPr marL="857250" indent="-857250" eaLnBrk="1" fontAlgn="auto" hangingPunct="1">
              <a:spcAft>
                <a:spcPts val="0"/>
              </a:spcAft>
              <a:buNone/>
              <a:defRPr/>
            </a:pPr>
            <a:r>
              <a:rPr lang="en-US" sz="3600" dirty="0"/>
              <a:t>        </a:t>
            </a:r>
            <a:r>
              <a:rPr lang="en-US" sz="3600" b="1" dirty="0"/>
              <a:t>It is the part where whole the mechanism of a projectile  discharge is operated. It has different parts-the firing pin, trigger and the  chamber with cartridge etc.</a:t>
            </a:r>
            <a:r>
              <a:rPr lang="en-US" sz="3600" dirty="0"/>
              <a:t>  </a:t>
            </a:r>
          </a:p>
          <a:p>
            <a:pPr marL="857250" indent="-857250" eaLnBrk="1" fontAlgn="auto" hangingPunct="1">
              <a:spcAft>
                <a:spcPts val="0"/>
              </a:spcAft>
              <a:buNone/>
              <a:defRPr/>
            </a:pPr>
            <a:endParaRPr lang="en-US" sz="2800" dirty="0"/>
          </a:p>
          <a:p>
            <a:pPr marL="420624" indent="-384048" eaLnBrk="1" fontAlgn="auto" hangingPunct="1">
              <a:spcAft>
                <a:spcPts val="0"/>
              </a:spcAft>
              <a:buNone/>
              <a:defRPr/>
            </a:pPr>
            <a:endParaRPr lang="en-US" sz="3600" dirty="0"/>
          </a:p>
        </p:txBody>
      </p:sp>
    </p:spTree>
    <p:extLst>
      <p:ext uri="{BB962C8B-B14F-4D97-AF65-F5344CB8AC3E}">
        <p14:creationId xmlns:p14="http://schemas.microsoft.com/office/powerpoint/2010/main" val="2042926821"/>
      </p:ext>
    </p:extLst>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0"/>
            <a:ext cx="9144000" cy="914400"/>
          </a:xfrm>
        </p:spPr>
        <p:txBody>
          <a:bodyPr/>
          <a:lstStyle/>
          <a:p>
            <a:pPr algn="ctr" eaLnBrk="1" hangingPunct="1">
              <a:defRPr/>
            </a:pPr>
            <a:r>
              <a:rPr lang="en-US" b="1" dirty="0" smtClean="0">
                <a:solidFill>
                  <a:srgbClr val="FFFF00"/>
                </a:solidFill>
                <a:effectLst>
                  <a:outerShdw blurRad="38100" dist="38100" dir="2700000" algn="tl">
                    <a:srgbClr val="000000">
                      <a:alpha val="43137"/>
                    </a:srgbClr>
                  </a:outerShdw>
                </a:effectLst>
              </a:rPr>
              <a:t>       </a:t>
            </a:r>
            <a:r>
              <a:rPr lang="en-US" sz="4000" b="1" dirty="0">
                <a:solidFill>
                  <a:srgbClr val="00FF00"/>
                </a:solidFill>
                <a:effectLst>
                  <a:outerShdw blurRad="38100" dist="38100" dir="2700000" algn="tl">
                    <a:srgbClr val="000000">
                      <a:alpha val="43137"/>
                    </a:srgbClr>
                  </a:outerShdw>
                </a:effectLst>
              </a:rPr>
              <a:t>Structure of firearm weapon (contd.)</a:t>
            </a:r>
          </a:p>
        </p:txBody>
      </p:sp>
      <p:sp>
        <p:nvSpPr>
          <p:cNvPr id="19459" name="Content Placeholder 2"/>
          <p:cNvSpPr>
            <a:spLocks noGrp="1"/>
          </p:cNvSpPr>
          <p:nvPr>
            <p:ph idx="1"/>
          </p:nvPr>
        </p:nvSpPr>
        <p:spPr>
          <a:xfrm>
            <a:off x="1524000" y="914400"/>
            <a:ext cx="9144000" cy="5943600"/>
          </a:xfrm>
        </p:spPr>
        <p:txBody>
          <a:bodyPr/>
          <a:lstStyle/>
          <a:p>
            <a:pPr marL="36512" indent="0" eaLnBrk="1" hangingPunct="1">
              <a:buNone/>
              <a:defRPr/>
            </a:pPr>
            <a:r>
              <a:rPr lang="en-US" sz="4000" b="1" dirty="0">
                <a:solidFill>
                  <a:srgbClr val="FFFF00"/>
                </a:solidFill>
                <a:effectLst>
                  <a:outerShdw blurRad="38100" dist="38100" dir="2700000" algn="tl">
                    <a:srgbClr val="000000">
                      <a:alpha val="43137"/>
                    </a:srgbClr>
                  </a:outerShdw>
                </a:effectLst>
              </a:rPr>
              <a:t>3.  Barrel</a:t>
            </a:r>
            <a:r>
              <a:rPr lang="en-US" sz="4000" b="1" dirty="0">
                <a:solidFill>
                  <a:srgbClr val="00FF00"/>
                </a:solidFill>
                <a:effectLst>
                  <a:outerShdw blurRad="38100" dist="38100" dir="2700000" algn="tl">
                    <a:srgbClr val="000000">
                      <a:alpha val="43137"/>
                    </a:srgbClr>
                  </a:outerShdw>
                </a:effectLst>
              </a:rPr>
              <a:t>  </a:t>
            </a:r>
          </a:p>
          <a:p>
            <a:pPr marL="550862" indent="-514350" eaLnBrk="1" hangingPunct="1">
              <a:buNone/>
              <a:defRPr/>
            </a:pPr>
            <a:r>
              <a:rPr lang="en-US" sz="3600" dirty="0"/>
              <a:t>    It is a hollow metallic tube having two ends one closed </a:t>
            </a:r>
            <a:r>
              <a:rPr lang="en-US" sz="3600" b="1" dirty="0">
                <a:solidFill>
                  <a:srgbClr val="FFFF00"/>
                </a:solidFill>
              </a:rPr>
              <a:t>( breech end ) </a:t>
            </a:r>
            <a:r>
              <a:rPr lang="en-US" sz="3600" dirty="0"/>
              <a:t>and the other opened </a:t>
            </a:r>
            <a:r>
              <a:rPr lang="en-US" sz="3600" b="1" dirty="0">
                <a:solidFill>
                  <a:srgbClr val="FFFF00"/>
                </a:solidFill>
              </a:rPr>
              <a:t>( muzzle end ). </a:t>
            </a:r>
          </a:p>
          <a:p>
            <a:pPr eaLnBrk="1" hangingPunct="1">
              <a:buFont typeface="Wingdings" pitchFamily="2" charset="2"/>
              <a:buChar char="Ø"/>
              <a:defRPr/>
            </a:pPr>
            <a:r>
              <a:rPr lang="en-US" sz="3600" dirty="0"/>
              <a:t>Breech end is for loading of ammunition and muzzle end is for its ejecting out of the barrel. </a:t>
            </a:r>
          </a:p>
          <a:p>
            <a:pPr eaLnBrk="1" hangingPunct="1">
              <a:buFont typeface="Wingdings" pitchFamily="2" charset="2"/>
              <a:buChar char="Ø"/>
              <a:defRPr/>
            </a:pPr>
            <a:r>
              <a:rPr lang="en-US" sz="3600" dirty="0"/>
              <a:t>Its inner aspect may be grooved</a:t>
            </a:r>
            <a:r>
              <a:rPr lang="en-US" sz="3600" b="1" dirty="0"/>
              <a:t>( Rifled ) </a:t>
            </a:r>
            <a:r>
              <a:rPr lang="en-US" sz="3600" dirty="0"/>
              <a:t>or </a:t>
            </a:r>
            <a:r>
              <a:rPr lang="en-US" sz="3600" b="1" dirty="0"/>
              <a:t>Smooth</a:t>
            </a:r>
            <a:r>
              <a:rPr lang="en-US" sz="3600" dirty="0"/>
              <a:t>        </a:t>
            </a:r>
          </a:p>
        </p:txBody>
      </p:sp>
    </p:spTree>
    <p:extLst>
      <p:ext uri="{BB962C8B-B14F-4D97-AF65-F5344CB8AC3E}">
        <p14:creationId xmlns:p14="http://schemas.microsoft.com/office/powerpoint/2010/main" val="3922610798"/>
      </p:ext>
    </p:extLst>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1552576" y="-14288"/>
            <a:ext cx="9115425" cy="852488"/>
          </a:xfrm>
        </p:spPr>
        <p:txBody>
          <a:bodyPr/>
          <a:lstStyle/>
          <a:p>
            <a:pPr algn="ctr" eaLnBrk="1" hangingPunct="1">
              <a:defRPr/>
            </a:pPr>
            <a:r>
              <a:rPr lang="en-US" b="1" dirty="0" smtClean="0">
                <a:solidFill>
                  <a:srgbClr val="00FF00"/>
                </a:solidFill>
                <a:effectLst>
                  <a:outerShdw blurRad="38100" dist="38100" dir="2700000" algn="tl">
                    <a:srgbClr val="000000">
                      <a:alpha val="43137"/>
                    </a:srgbClr>
                  </a:outerShdw>
                </a:effectLst>
              </a:rPr>
              <a:t>B:  Classification of Firearm </a:t>
            </a:r>
          </a:p>
        </p:txBody>
      </p:sp>
      <p:sp>
        <p:nvSpPr>
          <p:cNvPr id="25603" name="Rectangle 2"/>
          <p:cNvSpPr>
            <a:spLocks noGrp="1" noChangeArrowheads="1"/>
          </p:cNvSpPr>
          <p:nvPr>
            <p:ph idx="1"/>
          </p:nvPr>
        </p:nvSpPr>
        <p:spPr>
          <a:xfrm>
            <a:off x="1524000" y="914400"/>
            <a:ext cx="9144000" cy="5943600"/>
          </a:xfrm>
        </p:spPr>
        <p:txBody>
          <a:bodyPr/>
          <a:lstStyle/>
          <a:p>
            <a:pPr marL="533400" indent="-533400" eaLnBrk="1" hangingPunct="1">
              <a:lnSpc>
                <a:spcPct val="90000"/>
              </a:lnSpc>
              <a:buNone/>
            </a:pPr>
            <a:r>
              <a:rPr lang="en-US" altLang="en-US" sz="3600" b="1"/>
              <a:t>    It may be </a:t>
            </a:r>
            <a:r>
              <a:rPr lang="en-US" altLang="en-US" sz="3600" b="1">
                <a:solidFill>
                  <a:srgbClr val="FFFF00"/>
                </a:solidFill>
              </a:rPr>
              <a:t>smooth or rifled</a:t>
            </a:r>
            <a:r>
              <a:rPr lang="en-US" altLang="en-US" sz="3600" b="1"/>
              <a:t> firearm weapon depending upon the internal diameter of the barrel (bore). </a:t>
            </a:r>
          </a:p>
          <a:p>
            <a:pPr marL="533400" indent="-533400" eaLnBrk="1" hangingPunct="1">
              <a:lnSpc>
                <a:spcPct val="90000"/>
              </a:lnSpc>
              <a:buNone/>
            </a:pPr>
            <a:endParaRPr lang="en-US" altLang="en-US" sz="3600" b="1">
              <a:solidFill>
                <a:srgbClr val="00FF00"/>
              </a:solidFill>
            </a:endParaRPr>
          </a:p>
          <a:p>
            <a:pPr marL="533400" indent="-533400" eaLnBrk="1" hangingPunct="1">
              <a:lnSpc>
                <a:spcPct val="90000"/>
              </a:lnSpc>
              <a:buNone/>
            </a:pPr>
            <a:r>
              <a:rPr lang="en-US" altLang="en-US" sz="3600" b="1">
                <a:solidFill>
                  <a:srgbClr val="FFFF00"/>
                </a:solidFill>
              </a:rPr>
              <a:t>    </a:t>
            </a:r>
            <a:r>
              <a:rPr lang="en-US" altLang="en-US" sz="3600" b="1" u="sng">
                <a:solidFill>
                  <a:srgbClr val="FFFF00"/>
                </a:solidFill>
              </a:rPr>
              <a:t>Rifling</a:t>
            </a:r>
            <a:r>
              <a:rPr lang="en-US" altLang="en-US" sz="3600" b="1" u="sng"/>
              <a:t> </a:t>
            </a:r>
          </a:p>
          <a:p>
            <a:pPr marL="533400" indent="-533400" eaLnBrk="1" hangingPunct="1">
              <a:lnSpc>
                <a:spcPct val="90000"/>
              </a:lnSpc>
              <a:buNone/>
            </a:pPr>
            <a:r>
              <a:rPr lang="en-US" altLang="en-US" b="1" smtClean="0"/>
              <a:t>     </a:t>
            </a:r>
            <a:r>
              <a:rPr lang="en-US" altLang="en-US" sz="3600" b="1"/>
              <a:t>Cutting of internal aspect of barrel walls into spiral grooves, longitudinally from the breech to the muzzle end.</a:t>
            </a:r>
          </a:p>
          <a:p>
            <a:pPr marL="533400" indent="-533400" eaLnBrk="1" hangingPunct="1">
              <a:lnSpc>
                <a:spcPct val="90000"/>
              </a:lnSpc>
              <a:buNone/>
            </a:pPr>
            <a:r>
              <a:rPr lang="en-US" altLang="en-US" sz="3600"/>
              <a:t>     </a:t>
            </a:r>
          </a:p>
        </p:txBody>
      </p:sp>
    </p:spTree>
    <p:extLst>
      <p:ext uri="{BB962C8B-B14F-4D97-AF65-F5344CB8AC3E}">
        <p14:creationId xmlns:p14="http://schemas.microsoft.com/office/powerpoint/2010/main" val="3016272328"/>
      </p:ext>
    </p:extLst>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6200"/>
            <a:ext cx="9144000" cy="6781800"/>
          </a:xfrm>
        </p:spPr>
        <p:txBody>
          <a:bodyPr/>
          <a:lstStyle/>
          <a:p>
            <a:pPr marL="533400" indent="-533400" eaLnBrk="1" hangingPunct="1">
              <a:lnSpc>
                <a:spcPct val="90000"/>
              </a:lnSpc>
              <a:buNone/>
              <a:defRPr/>
            </a:pPr>
            <a:r>
              <a:rPr lang="en-US" sz="4400" b="1" dirty="0">
                <a:solidFill>
                  <a:srgbClr val="FFFF00"/>
                </a:solidFill>
              </a:rPr>
              <a:t>Lands and Grooves</a:t>
            </a:r>
            <a:r>
              <a:rPr lang="en-US" dirty="0" smtClean="0">
                <a:solidFill>
                  <a:srgbClr val="FFFF00"/>
                </a:solidFill>
              </a:rPr>
              <a:t>.</a:t>
            </a:r>
            <a:r>
              <a:rPr lang="en-US" dirty="0" smtClean="0"/>
              <a:t> </a:t>
            </a:r>
          </a:p>
          <a:p>
            <a:pPr marL="533400" indent="-533400" eaLnBrk="1" hangingPunct="1">
              <a:lnSpc>
                <a:spcPct val="90000"/>
              </a:lnSpc>
              <a:buNone/>
              <a:defRPr/>
            </a:pPr>
            <a:r>
              <a:rPr lang="en-US" sz="4000" dirty="0"/>
              <a:t>    Elevated areas between two grooves is called lands and depressed areas as grooves.</a:t>
            </a:r>
          </a:p>
          <a:p>
            <a:pPr marL="533400" indent="-533400" eaLnBrk="1" hangingPunct="1">
              <a:lnSpc>
                <a:spcPct val="90000"/>
              </a:lnSpc>
              <a:buNone/>
              <a:defRPr/>
            </a:pPr>
            <a:r>
              <a:rPr lang="en-US" sz="4400" b="1" dirty="0">
                <a:solidFill>
                  <a:srgbClr val="FFFF00"/>
                </a:solidFill>
              </a:rPr>
              <a:t>Bore</a:t>
            </a:r>
            <a:r>
              <a:rPr lang="en-US" sz="4000" b="1" dirty="0">
                <a:solidFill>
                  <a:srgbClr val="FFFF00"/>
                </a:solidFill>
              </a:rPr>
              <a:t> </a:t>
            </a:r>
          </a:p>
          <a:p>
            <a:pPr marL="533400" indent="-533400" eaLnBrk="1" hangingPunct="1">
              <a:lnSpc>
                <a:spcPct val="90000"/>
              </a:lnSpc>
              <a:buNone/>
              <a:defRPr/>
            </a:pPr>
            <a:r>
              <a:rPr lang="en-US" sz="4000" b="1" dirty="0">
                <a:solidFill>
                  <a:srgbClr val="FFFF00"/>
                </a:solidFill>
              </a:rPr>
              <a:t>     </a:t>
            </a:r>
            <a:r>
              <a:rPr lang="en-US" sz="4000" dirty="0"/>
              <a:t>(Internal diameter of barrel) </a:t>
            </a:r>
            <a:endParaRPr lang="en-US" sz="4000" b="1" dirty="0">
              <a:solidFill>
                <a:srgbClr val="FFFF00"/>
              </a:solidFill>
            </a:endParaRPr>
          </a:p>
          <a:p>
            <a:pPr marL="533400" indent="-533400" eaLnBrk="1" hangingPunct="1">
              <a:lnSpc>
                <a:spcPct val="90000"/>
              </a:lnSpc>
              <a:buNone/>
              <a:defRPr/>
            </a:pPr>
            <a:r>
              <a:rPr lang="en-US" sz="4000" dirty="0"/>
              <a:t>     It is measured as the distance   </a:t>
            </a:r>
          </a:p>
          <a:p>
            <a:pPr marL="533400" indent="-533400" eaLnBrk="1" hangingPunct="1">
              <a:lnSpc>
                <a:spcPct val="90000"/>
              </a:lnSpc>
              <a:buNone/>
              <a:defRPr/>
            </a:pPr>
            <a:r>
              <a:rPr lang="en-US" sz="4000" dirty="0"/>
              <a:t>     between two lands.              </a:t>
            </a:r>
          </a:p>
          <a:p>
            <a:pPr>
              <a:defRPr/>
            </a:pPr>
            <a:endParaRPr lang="en-US" dirty="0"/>
          </a:p>
        </p:txBody>
      </p:sp>
    </p:spTree>
    <p:extLst>
      <p:ext uri="{BB962C8B-B14F-4D97-AF65-F5344CB8AC3E}">
        <p14:creationId xmlns:p14="http://schemas.microsoft.com/office/powerpoint/2010/main" val="3445734884"/>
      </p:ext>
    </p:extLst>
  </p:cSld>
  <p:clrMapOvr>
    <a:masterClrMapping/>
  </p:clrMapOvr>
  <p:transition>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0"/>
            <a:ext cx="9144000" cy="609600"/>
          </a:xfrm>
        </p:spPr>
        <p:txBody>
          <a:bodyPr/>
          <a:lstStyle/>
          <a:p>
            <a:pPr eaLnBrk="1" hangingPunct="1">
              <a:defRPr/>
            </a:pPr>
            <a:r>
              <a:rPr lang="en-US" b="1" dirty="0" smtClean="0">
                <a:solidFill>
                  <a:srgbClr val="FFFF00"/>
                </a:solidFill>
                <a:effectLst>
                  <a:outerShdw blurRad="38100" dist="38100" dir="2700000" algn="tl">
                    <a:srgbClr val="000000">
                      <a:alpha val="43137"/>
                    </a:srgbClr>
                  </a:outerShdw>
                </a:effectLst>
              </a:rPr>
              <a:t>Purpose of Rifling</a:t>
            </a:r>
          </a:p>
        </p:txBody>
      </p:sp>
      <p:sp>
        <p:nvSpPr>
          <p:cNvPr id="27651" name="Content Placeholder 2"/>
          <p:cNvSpPr>
            <a:spLocks noGrp="1"/>
          </p:cNvSpPr>
          <p:nvPr>
            <p:ph idx="1"/>
          </p:nvPr>
        </p:nvSpPr>
        <p:spPr>
          <a:xfrm>
            <a:off x="1524000" y="762000"/>
            <a:ext cx="9144000" cy="6096000"/>
          </a:xfrm>
        </p:spPr>
        <p:txBody>
          <a:bodyPr/>
          <a:lstStyle/>
          <a:p>
            <a:pPr eaLnBrk="1" hangingPunct="1">
              <a:buFont typeface="Wingdings" panose="05000000000000000000" pitchFamily="2" charset="2"/>
              <a:buChar char="v"/>
            </a:pPr>
            <a:r>
              <a:rPr lang="en-US" altLang="en-US" sz="3600"/>
              <a:t>It helps the bullet to achieve a gyroscopic movement, which in turn gives the steadiness during its flight. </a:t>
            </a:r>
          </a:p>
          <a:p>
            <a:pPr eaLnBrk="1" hangingPunct="1">
              <a:buFont typeface="Wingdings" panose="05000000000000000000" pitchFamily="2" charset="2"/>
              <a:buChar char="v"/>
            </a:pPr>
            <a:r>
              <a:rPr lang="en-US" altLang="en-US" sz="3600"/>
              <a:t>Gives the bullet greater power of penetration. </a:t>
            </a:r>
          </a:p>
          <a:p>
            <a:pPr eaLnBrk="1" hangingPunct="1">
              <a:buFont typeface="Wingdings" panose="05000000000000000000" pitchFamily="2" charset="2"/>
              <a:buChar char="v"/>
            </a:pPr>
            <a:r>
              <a:rPr lang="en-US" altLang="en-US" sz="3600"/>
              <a:t>Enables bullet to cover longer range.</a:t>
            </a:r>
          </a:p>
          <a:p>
            <a:pPr eaLnBrk="1" hangingPunct="1">
              <a:buFont typeface="Wingdings" panose="05000000000000000000" pitchFamily="2" charset="2"/>
              <a:buChar char="v"/>
            </a:pPr>
            <a:r>
              <a:rPr lang="en-US" altLang="en-US" sz="3600"/>
              <a:t>Improves the accuracy of hitting the target aimed. </a:t>
            </a:r>
          </a:p>
          <a:p>
            <a:pPr eaLnBrk="1" hangingPunct="1">
              <a:buFont typeface="Wingdings" panose="05000000000000000000" pitchFamily="2" charset="2"/>
              <a:buChar char="v"/>
            </a:pPr>
            <a:r>
              <a:rPr lang="en-US" altLang="en-US" sz="3600"/>
              <a:t>Prevents wobbling of bullet due to air resistance . </a:t>
            </a:r>
          </a:p>
        </p:txBody>
      </p:sp>
    </p:spTree>
    <p:extLst>
      <p:ext uri="{BB962C8B-B14F-4D97-AF65-F5344CB8AC3E}">
        <p14:creationId xmlns:p14="http://schemas.microsoft.com/office/powerpoint/2010/main" val="1949822368"/>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bullet-rifle-22-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1524000" y="2333625"/>
            <a:ext cx="8991600" cy="4025900"/>
          </a:xfrm>
          <a:prstGeom prst="rect">
            <a:avLst/>
          </a:prstGeom>
          <a:noFill/>
          <a:ln w="9525">
            <a:noFill/>
            <a:miter lim="800000"/>
            <a:headEnd/>
            <a:tailEnd/>
          </a:ln>
        </p:spPr>
        <p:txBody>
          <a:bodyPr>
            <a:spAutoFit/>
          </a:bodyPr>
          <a:lstStyle/>
          <a:p>
            <a:pPr algn="ctr" eaLnBrk="0" fontAlgn="base" hangingPunct="0">
              <a:lnSpc>
                <a:spcPct val="90000"/>
              </a:lnSpc>
              <a:spcBef>
                <a:spcPct val="0"/>
              </a:spcBef>
              <a:spcAft>
                <a:spcPct val="0"/>
              </a:spcAft>
              <a:buFont typeface="Wingdings" pitchFamily="2" charset="2"/>
              <a:buNone/>
              <a:defRPr/>
            </a:pPr>
            <a:endParaRPr lang="en-US" sz="4800" dirty="0">
              <a:solidFill>
                <a:srgbClr val="CCAF0A">
                  <a:lumMod val="75000"/>
                </a:srgbClr>
              </a:solidFill>
              <a:latin typeface="Arial Black" panose="020B0A04020102020204" pitchFamily="34" charset="0"/>
            </a:endParaRPr>
          </a:p>
          <a:p>
            <a:pPr algn="ctr" eaLnBrk="0" fontAlgn="base" hangingPunct="0">
              <a:lnSpc>
                <a:spcPct val="90000"/>
              </a:lnSpc>
              <a:spcBef>
                <a:spcPct val="0"/>
              </a:spcBef>
              <a:spcAft>
                <a:spcPct val="0"/>
              </a:spcAft>
              <a:buFont typeface="Wingdings" pitchFamily="2" charset="2"/>
              <a:buNone/>
              <a:defRPr/>
            </a:pPr>
            <a:r>
              <a:rPr lang="en-US" sz="4800" dirty="0">
                <a:solidFill>
                  <a:srgbClr val="FF0000"/>
                </a:solidFill>
                <a:latin typeface="Arial Black" panose="020B0A04020102020204" pitchFamily="34" charset="0"/>
              </a:rPr>
              <a:t>Firearm Injuries</a:t>
            </a:r>
          </a:p>
          <a:p>
            <a:pPr algn="ctr" eaLnBrk="0" fontAlgn="base" hangingPunct="0">
              <a:lnSpc>
                <a:spcPct val="90000"/>
              </a:lnSpc>
              <a:spcBef>
                <a:spcPct val="0"/>
              </a:spcBef>
              <a:spcAft>
                <a:spcPct val="0"/>
              </a:spcAft>
              <a:buFont typeface="Wingdings" pitchFamily="2" charset="2"/>
              <a:buNone/>
              <a:defRPr/>
            </a:pPr>
            <a:r>
              <a:rPr lang="en-US" sz="4000" dirty="0">
                <a:solidFill>
                  <a:prstClr val="white"/>
                </a:solidFill>
                <a:latin typeface="Arial Black" panose="020B0A04020102020204" pitchFamily="34" charset="0"/>
              </a:rPr>
              <a:t>By</a:t>
            </a:r>
          </a:p>
          <a:p>
            <a:pPr algn="ctr" eaLnBrk="0" fontAlgn="base" hangingPunct="0">
              <a:lnSpc>
                <a:spcPct val="90000"/>
              </a:lnSpc>
              <a:spcBef>
                <a:spcPct val="0"/>
              </a:spcBef>
              <a:spcAft>
                <a:spcPct val="0"/>
              </a:spcAft>
              <a:buFont typeface="Wingdings" pitchFamily="2" charset="2"/>
              <a:buNone/>
              <a:defRPr/>
            </a:pPr>
            <a:endParaRPr lang="en-US" sz="4000" dirty="0">
              <a:solidFill>
                <a:prstClr val="white"/>
              </a:solidFill>
              <a:latin typeface="Arial Black" panose="020B0A04020102020204" pitchFamily="34" charset="0"/>
            </a:endParaRPr>
          </a:p>
          <a:p>
            <a:pPr algn="ctr" eaLnBrk="0" fontAlgn="base" hangingPunct="0">
              <a:lnSpc>
                <a:spcPct val="90000"/>
              </a:lnSpc>
              <a:spcBef>
                <a:spcPct val="0"/>
              </a:spcBef>
              <a:spcAft>
                <a:spcPct val="0"/>
              </a:spcAft>
              <a:buFont typeface="Wingdings" pitchFamily="2" charset="2"/>
              <a:buNone/>
              <a:defRPr/>
            </a:pPr>
            <a:r>
              <a:rPr lang="en-US" sz="3600" dirty="0">
                <a:solidFill>
                  <a:prstClr val="white"/>
                </a:solidFill>
                <a:latin typeface="Arial Black" panose="020B0A04020102020204" pitchFamily="34" charset="0"/>
              </a:rPr>
              <a:t>Dr Nadir Ali Rana</a:t>
            </a:r>
          </a:p>
          <a:p>
            <a:pPr algn="ctr" eaLnBrk="0" fontAlgn="base" hangingPunct="0">
              <a:lnSpc>
                <a:spcPct val="90000"/>
              </a:lnSpc>
              <a:spcBef>
                <a:spcPct val="0"/>
              </a:spcBef>
              <a:spcAft>
                <a:spcPct val="0"/>
              </a:spcAft>
              <a:buFont typeface="Wingdings" pitchFamily="2" charset="2"/>
              <a:buNone/>
              <a:defRPr/>
            </a:pPr>
            <a:r>
              <a:rPr lang="en-US" sz="3600" dirty="0">
                <a:solidFill>
                  <a:prstClr val="white"/>
                </a:solidFill>
                <a:latin typeface="Arial Black" panose="020B0A04020102020204" pitchFamily="34" charset="0"/>
              </a:rPr>
              <a:t> </a:t>
            </a:r>
            <a:r>
              <a:rPr lang="en-US" sz="3600">
                <a:solidFill>
                  <a:prstClr val="white"/>
                </a:solidFill>
                <a:latin typeface="Arial Black" panose="020B0A04020102020204" pitchFamily="34" charset="0"/>
              </a:rPr>
              <a:t>Incharge </a:t>
            </a:r>
          </a:p>
          <a:p>
            <a:pPr algn="ctr" eaLnBrk="0" fontAlgn="base" hangingPunct="0">
              <a:lnSpc>
                <a:spcPct val="90000"/>
              </a:lnSpc>
              <a:spcBef>
                <a:spcPct val="0"/>
              </a:spcBef>
              <a:spcAft>
                <a:spcPct val="0"/>
              </a:spcAft>
              <a:buFont typeface="Wingdings" pitchFamily="2" charset="2"/>
              <a:buNone/>
              <a:defRPr/>
            </a:pPr>
            <a:r>
              <a:rPr lang="en-US" sz="3600">
                <a:solidFill>
                  <a:prstClr val="white"/>
                </a:solidFill>
                <a:latin typeface="Arial Black" panose="020B0A04020102020204" pitchFamily="34" charset="0"/>
              </a:rPr>
              <a:t>Department </a:t>
            </a:r>
            <a:r>
              <a:rPr lang="en-US" sz="3600" dirty="0">
                <a:solidFill>
                  <a:prstClr val="white"/>
                </a:solidFill>
                <a:latin typeface="Arial Black" panose="020B0A04020102020204" pitchFamily="34" charset="0"/>
              </a:rPr>
              <a:t>of Forensic Medicine</a:t>
            </a:r>
          </a:p>
        </p:txBody>
      </p:sp>
    </p:spTree>
    <p:extLst>
      <p:ext uri="{BB962C8B-B14F-4D97-AF65-F5344CB8AC3E}">
        <p14:creationId xmlns:p14="http://schemas.microsoft.com/office/powerpoint/2010/main" val="3127305389"/>
      </p:ext>
    </p:extLst>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38200"/>
          </a:xfrm>
        </p:spPr>
        <p:txBody>
          <a:bodyPr/>
          <a:lstStyle/>
          <a:p>
            <a:pPr algn="ctr">
              <a:defRPr/>
            </a:pPr>
            <a:r>
              <a:rPr lang="en-US" b="1" dirty="0" smtClean="0">
                <a:solidFill>
                  <a:srgbClr val="00FF00"/>
                </a:solidFill>
                <a:effectLst>
                  <a:outerShdw blurRad="38100" dist="38100" dir="2700000" algn="tl">
                    <a:srgbClr val="000000">
                      <a:alpha val="43137"/>
                    </a:srgbClr>
                  </a:outerShdw>
                </a:effectLst>
              </a:rPr>
              <a:t>Projectile</a:t>
            </a:r>
            <a:r>
              <a:rPr lang="en-US" dirty="0" smtClean="0"/>
              <a:t> </a:t>
            </a:r>
            <a:endParaRPr lang="en-US" dirty="0"/>
          </a:p>
        </p:txBody>
      </p:sp>
      <p:sp>
        <p:nvSpPr>
          <p:cNvPr id="3" name="Content Placeholder 2"/>
          <p:cNvSpPr>
            <a:spLocks noGrp="1"/>
          </p:cNvSpPr>
          <p:nvPr>
            <p:ph idx="1"/>
          </p:nvPr>
        </p:nvSpPr>
        <p:spPr>
          <a:xfrm>
            <a:off x="1524000" y="838200"/>
            <a:ext cx="9144000" cy="6019800"/>
          </a:xfrm>
        </p:spPr>
        <p:txBody>
          <a:bodyPr/>
          <a:lstStyle/>
          <a:p>
            <a:pPr>
              <a:defRPr/>
            </a:pPr>
            <a:r>
              <a:rPr lang="en-US" sz="3600" b="1" dirty="0">
                <a:solidFill>
                  <a:srgbClr val="00B0F0"/>
                </a:solidFill>
                <a:effectLst>
                  <a:outerShdw blurRad="38100" dist="38100" dir="2700000" algn="tl">
                    <a:srgbClr val="000000">
                      <a:alpha val="43137"/>
                    </a:srgbClr>
                  </a:outerShdw>
                </a:effectLst>
              </a:rPr>
              <a:t>Definition</a:t>
            </a:r>
            <a:r>
              <a:rPr lang="en-US" dirty="0" smtClean="0"/>
              <a:t> </a:t>
            </a:r>
          </a:p>
          <a:p>
            <a:pPr>
              <a:buFont typeface="Wingdings 2" panose="05020102010507070707" pitchFamily="18" charset="2"/>
              <a:buNone/>
              <a:defRPr/>
            </a:pPr>
            <a:r>
              <a:rPr lang="en-US" dirty="0" smtClean="0"/>
              <a:t>    </a:t>
            </a:r>
            <a:r>
              <a:rPr lang="en-US" b="1" dirty="0" smtClean="0"/>
              <a:t>Any object propelled by the force of rapidly burning gases or the other means. </a:t>
            </a:r>
          </a:p>
          <a:p>
            <a:pPr marL="550862" indent="-514350">
              <a:buFont typeface="+mj-lt"/>
              <a:buAutoNum type="arabicPeriod"/>
              <a:defRPr/>
            </a:pPr>
            <a:r>
              <a:rPr lang="en-US" b="1" dirty="0" smtClean="0">
                <a:solidFill>
                  <a:srgbClr val="FFFF00"/>
                </a:solidFill>
              </a:rPr>
              <a:t>Bullets– </a:t>
            </a:r>
            <a:r>
              <a:rPr lang="en-US" sz="3200" dirty="0"/>
              <a:t>these are fired from rifled weapons such as revolver or pistol.</a:t>
            </a:r>
          </a:p>
          <a:p>
            <a:pPr marL="550862" indent="-514350">
              <a:buFont typeface="+mj-lt"/>
              <a:buAutoNum type="arabicPeriod"/>
              <a:defRPr/>
            </a:pPr>
            <a:r>
              <a:rPr lang="en-US" b="1" dirty="0" smtClean="0">
                <a:solidFill>
                  <a:srgbClr val="FFFF00"/>
                </a:solidFill>
              </a:rPr>
              <a:t>Lead shots/pallets–</a:t>
            </a:r>
            <a:r>
              <a:rPr lang="en-US" dirty="0" smtClean="0"/>
              <a:t> </a:t>
            </a:r>
            <a:r>
              <a:rPr lang="en-US" sz="3200" dirty="0"/>
              <a:t>these are fired from smooth bored weapons like shotgun</a:t>
            </a:r>
            <a:r>
              <a:rPr lang="en-US" dirty="0" smtClean="0"/>
              <a:t>.</a:t>
            </a:r>
          </a:p>
          <a:p>
            <a:pPr marL="550862" indent="-514350">
              <a:buFont typeface="+mj-lt"/>
              <a:buAutoNum type="arabicPeriod"/>
              <a:defRPr/>
            </a:pPr>
            <a:r>
              <a:rPr lang="en-US" b="1" dirty="0" smtClean="0">
                <a:solidFill>
                  <a:srgbClr val="FFFF00"/>
                </a:solidFill>
              </a:rPr>
              <a:t>Slugs– </a:t>
            </a:r>
            <a:r>
              <a:rPr lang="en-US" sz="3200" dirty="0"/>
              <a:t>are used in air guns.</a:t>
            </a:r>
          </a:p>
          <a:p>
            <a:pPr marL="550862" indent="-514350">
              <a:buFont typeface="+mj-lt"/>
              <a:buAutoNum type="arabicPeriod"/>
              <a:defRPr/>
            </a:pPr>
            <a:r>
              <a:rPr lang="en-US" b="1" dirty="0" smtClean="0">
                <a:solidFill>
                  <a:srgbClr val="FFFF00"/>
                </a:solidFill>
              </a:rPr>
              <a:t>Metal scrap&amp; stones etc</a:t>
            </a:r>
            <a:r>
              <a:rPr lang="en-US" sz="3200" b="1" dirty="0">
                <a:solidFill>
                  <a:srgbClr val="FFFF00"/>
                </a:solidFill>
              </a:rPr>
              <a:t>– </a:t>
            </a:r>
            <a:r>
              <a:rPr lang="en-US" sz="3200" dirty="0"/>
              <a:t>used</a:t>
            </a:r>
            <a:r>
              <a:rPr lang="en-US" sz="3200" b="1" dirty="0">
                <a:solidFill>
                  <a:srgbClr val="FFFF00"/>
                </a:solidFill>
              </a:rPr>
              <a:t> </a:t>
            </a:r>
            <a:r>
              <a:rPr lang="en-US" sz="3200" dirty="0"/>
              <a:t>in muzzle loading guns.   </a:t>
            </a:r>
          </a:p>
        </p:txBody>
      </p:sp>
    </p:spTree>
    <p:extLst>
      <p:ext uri="{BB962C8B-B14F-4D97-AF65-F5344CB8AC3E}">
        <p14:creationId xmlns:p14="http://schemas.microsoft.com/office/powerpoint/2010/main" val="2309905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0" y="0"/>
            <a:ext cx="9144000" cy="1219200"/>
          </a:xfrm>
        </p:spPr>
        <p:style>
          <a:lnRef idx="0">
            <a:scrgbClr r="0" g="0" b="0"/>
          </a:lnRef>
          <a:fillRef idx="1001">
            <a:schemeClr val="dk1"/>
          </a:fillRef>
          <a:effectRef idx="0">
            <a:scrgbClr r="0" g="0" b="0"/>
          </a:effectRef>
          <a:fontRef idx="major"/>
        </p:style>
        <p:txBody>
          <a:bodyPr/>
          <a:lstStyle/>
          <a:p>
            <a:pPr algn="ctr" eaLnBrk="1" hangingPunct="1">
              <a:defRPr/>
            </a:pPr>
            <a:r>
              <a:rPr lang="en-US" b="1" dirty="0" smtClean="0">
                <a:solidFill>
                  <a:srgbClr val="00FF00"/>
                </a:solidFill>
              </a:rPr>
              <a:t>a)  Types </a:t>
            </a:r>
            <a:r>
              <a:rPr lang="en-US" b="1" dirty="0">
                <a:solidFill>
                  <a:srgbClr val="00FF00"/>
                </a:solidFill>
              </a:rPr>
              <a:t>of smooth bored </a:t>
            </a:r>
            <a:r>
              <a:rPr lang="en-US" b="1" dirty="0" smtClean="0">
                <a:solidFill>
                  <a:srgbClr val="00FF00"/>
                </a:solidFill>
              </a:rPr>
              <a:t>firearms</a:t>
            </a:r>
            <a:endParaRPr lang="en-US" b="1" dirty="0">
              <a:solidFill>
                <a:srgbClr val="00FF00"/>
              </a:solidFill>
            </a:endParaRPr>
          </a:p>
        </p:txBody>
      </p:sp>
      <p:sp>
        <p:nvSpPr>
          <p:cNvPr id="3" name="Content Placeholder 2"/>
          <p:cNvSpPr>
            <a:spLocks noGrp="1"/>
          </p:cNvSpPr>
          <p:nvPr>
            <p:ph idx="1"/>
          </p:nvPr>
        </p:nvSpPr>
        <p:spPr>
          <a:xfrm>
            <a:off x="1524000" y="1219200"/>
            <a:ext cx="9144000" cy="5638800"/>
          </a:xfrm>
          <a:ln>
            <a:miter lim="800000"/>
            <a:headEnd/>
            <a:tailEnd/>
          </a:ln>
          <a:extLst/>
        </p:spPr>
        <p:style>
          <a:lnRef idx="0">
            <a:scrgbClr r="0" g="0" b="0"/>
          </a:lnRef>
          <a:fillRef idx="1003">
            <a:schemeClr val="dk1"/>
          </a:fillRef>
          <a:effectRef idx="0">
            <a:scrgbClr r="0" g="0" b="0"/>
          </a:effectRef>
          <a:fontRef idx="major"/>
        </p:style>
        <p:txBody>
          <a:bodyPr/>
          <a:lstStyle/>
          <a:p>
            <a:pPr marL="742950" indent="-742950" algn="ctr" eaLnBrk="1" hangingPunct="1">
              <a:lnSpc>
                <a:spcPct val="90000"/>
              </a:lnSpc>
              <a:buNone/>
              <a:defRPr/>
            </a:pPr>
            <a:r>
              <a:rPr lang="en-US" sz="3600" b="1" dirty="0">
                <a:solidFill>
                  <a:schemeClr val="tx2"/>
                </a:solidFill>
              </a:rPr>
              <a:t>   (projectile used in this weapon is pellets) </a:t>
            </a:r>
          </a:p>
          <a:p>
            <a:pPr marL="533400" indent="-533400" eaLnBrk="1" hangingPunct="1">
              <a:lnSpc>
                <a:spcPct val="90000"/>
              </a:lnSpc>
              <a:buFont typeface="Wingdings" pitchFamily="2" charset="2"/>
              <a:buChar char="q"/>
              <a:defRPr/>
            </a:pPr>
            <a:r>
              <a:rPr lang="en-US" sz="3600" b="1" dirty="0">
                <a:solidFill>
                  <a:srgbClr val="00FF00"/>
                </a:solidFill>
                <a:effectLst>
                  <a:outerShdw blurRad="38100" dist="38100" dir="2700000" algn="tl">
                    <a:srgbClr val="000000">
                      <a:alpha val="43137"/>
                    </a:srgbClr>
                  </a:outerShdw>
                </a:effectLst>
              </a:rPr>
              <a:t>Shotgun.</a:t>
            </a:r>
          </a:p>
          <a:p>
            <a:pPr marL="533400" indent="-533400" eaLnBrk="1" hangingPunct="1">
              <a:lnSpc>
                <a:spcPct val="90000"/>
              </a:lnSpc>
              <a:buNone/>
              <a:defRPr/>
            </a:pPr>
            <a:r>
              <a:rPr lang="en-US" b="1" dirty="0" smtClean="0">
                <a:solidFill>
                  <a:srgbClr val="00FF00"/>
                </a:solidFill>
              </a:rPr>
              <a:t>    </a:t>
            </a:r>
          </a:p>
          <a:p>
            <a:pPr eaLnBrk="1" hangingPunct="1">
              <a:defRPr/>
            </a:pPr>
            <a:endParaRPr lang="en-US" dirty="0"/>
          </a:p>
        </p:txBody>
      </p:sp>
      <p:pic>
        <p:nvPicPr>
          <p:cNvPr id="4" name="Picture 8"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0"/>
            <a:ext cx="784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17"/>
          <p:cNvSpPr>
            <a:spLocks noChangeArrowheads="1"/>
          </p:cNvSpPr>
          <p:nvPr/>
        </p:nvSpPr>
        <p:spPr bwMode="auto">
          <a:xfrm>
            <a:off x="2514600" y="4419600"/>
            <a:ext cx="304800" cy="1143000"/>
          </a:xfrm>
          <a:prstGeom prst="upArrow">
            <a:avLst>
              <a:gd name="adj1" fmla="val 50000"/>
              <a:gd name="adj2" fmla="val 93750"/>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9704" name="AutoShape 18"/>
          <p:cNvSpPr>
            <a:spLocks noChangeArrowheads="1"/>
          </p:cNvSpPr>
          <p:nvPr/>
        </p:nvSpPr>
        <p:spPr bwMode="auto">
          <a:xfrm>
            <a:off x="3962400" y="4038600"/>
            <a:ext cx="381000" cy="1447800"/>
          </a:xfrm>
          <a:prstGeom prst="upArrow">
            <a:avLst>
              <a:gd name="adj1" fmla="val 50000"/>
              <a:gd name="adj2" fmla="val 95000"/>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9705" name="AutoShape 19"/>
          <p:cNvSpPr>
            <a:spLocks noChangeArrowheads="1"/>
          </p:cNvSpPr>
          <p:nvPr/>
        </p:nvSpPr>
        <p:spPr bwMode="auto">
          <a:xfrm>
            <a:off x="6705600" y="3886200"/>
            <a:ext cx="381000" cy="1828800"/>
          </a:xfrm>
          <a:prstGeom prst="upArrow">
            <a:avLst>
              <a:gd name="adj1" fmla="val 50000"/>
              <a:gd name="adj2" fmla="val 95000"/>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9706" name="Text Box 12"/>
          <p:cNvSpPr txBox="1">
            <a:spLocks noChangeArrowheads="1"/>
          </p:cNvSpPr>
          <p:nvPr/>
        </p:nvSpPr>
        <p:spPr bwMode="auto">
          <a:xfrm>
            <a:off x="1905000" y="5715000"/>
            <a:ext cx="6400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r>
              <a:rPr lang="en-US" altLang="en-US">
                <a:solidFill>
                  <a:srgbClr val="FFFC00"/>
                </a:solidFill>
                <a:latin typeface="Arial" panose="020B0604020202020204" pitchFamily="34" charset="0"/>
              </a:rPr>
              <a:t>   </a:t>
            </a:r>
            <a:r>
              <a:rPr lang="en-US" altLang="en-US" b="1">
                <a:solidFill>
                  <a:srgbClr val="FFFF00"/>
                </a:solidFill>
                <a:latin typeface="Arial" panose="020B0604020202020204" pitchFamily="34" charset="0"/>
              </a:rPr>
              <a:t>Grip       Action	         Barrel</a:t>
            </a:r>
          </a:p>
        </p:txBody>
      </p:sp>
    </p:spTree>
    <p:extLst>
      <p:ext uri="{BB962C8B-B14F-4D97-AF65-F5344CB8AC3E}">
        <p14:creationId xmlns:p14="http://schemas.microsoft.com/office/powerpoint/2010/main" val="2202208725"/>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0"/>
            <a:ext cx="9144000" cy="1143000"/>
          </a:xfrm>
        </p:spPr>
        <p:txBody>
          <a:bodyPr>
            <a:normAutofit fontScale="90000"/>
          </a:bodyPr>
          <a:lstStyle/>
          <a:p>
            <a:pPr eaLnBrk="1" fontAlgn="auto" hangingPunct="1">
              <a:spcAft>
                <a:spcPts val="0"/>
              </a:spcAft>
              <a:defRPr/>
            </a:pPr>
            <a:r>
              <a:rPr lang="en-US" sz="4000" b="1" dirty="0">
                <a:solidFill>
                  <a:srgbClr val="FF33CC"/>
                </a:solidFill>
              </a:rPr>
              <a:t/>
            </a:r>
            <a:br>
              <a:rPr lang="en-US" sz="4000" b="1" dirty="0">
                <a:solidFill>
                  <a:srgbClr val="FF33CC"/>
                </a:solidFill>
              </a:rPr>
            </a:br>
            <a:r>
              <a:rPr lang="en-US" sz="4400" b="1" dirty="0">
                <a:solidFill>
                  <a:srgbClr val="00FF00"/>
                </a:solidFill>
                <a:effectLst>
                  <a:outerShdw blurRad="38100" dist="38100" dir="2700000" algn="tl">
                    <a:srgbClr val="000000">
                      <a:alpha val="43137"/>
                    </a:srgbClr>
                  </a:outerShdw>
                </a:effectLst>
              </a:rPr>
              <a:t>Classification of smooth bored weapon  </a:t>
            </a:r>
            <a:br>
              <a:rPr lang="en-US" sz="4400" b="1" dirty="0">
                <a:solidFill>
                  <a:srgbClr val="00FF00"/>
                </a:solidFill>
                <a:effectLst>
                  <a:outerShdw blurRad="38100" dist="38100" dir="2700000" algn="tl">
                    <a:srgbClr val="000000">
                      <a:alpha val="43137"/>
                    </a:srgbClr>
                  </a:outerShdw>
                </a:effectLst>
              </a:rPr>
            </a:br>
            <a:r>
              <a:rPr lang="en-US" sz="4400" b="1" dirty="0">
                <a:solidFill>
                  <a:srgbClr val="00FF00"/>
                </a:solidFill>
                <a:effectLst>
                  <a:outerShdw blurRad="38100" dist="38100" dir="2700000" algn="tl">
                    <a:srgbClr val="000000">
                      <a:alpha val="43137"/>
                    </a:srgbClr>
                  </a:outerShdw>
                </a:effectLst>
              </a:rPr>
              <a:t>                         (contd.)       </a:t>
            </a:r>
            <a:r>
              <a:rPr lang="en-US" sz="4900" b="1" dirty="0">
                <a:solidFill>
                  <a:srgbClr val="FF33CC"/>
                </a:solidFill>
                <a:effectLst>
                  <a:outerShdw blurRad="38100" dist="38100" dir="2700000" algn="tl">
                    <a:srgbClr val="000000">
                      <a:alpha val="43137"/>
                    </a:srgbClr>
                  </a:outerShdw>
                </a:effectLst>
              </a:rPr>
              <a:t/>
            </a:r>
            <a:br>
              <a:rPr lang="en-US" sz="4900" b="1" dirty="0">
                <a:solidFill>
                  <a:srgbClr val="FF33CC"/>
                </a:solidFill>
                <a:effectLst>
                  <a:outerShdw blurRad="38100" dist="38100" dir="2700000" algn="tl">
                    <a:srgbClr val="000000">
                      <a:alpha val="43137"/>
                    </a:srgbClr>
                  </a:outerShdw>
                </a:effectLst>
              </a:rPr>
            </a:b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0" y="1066800"/>
            <a:ext cx="9144000" cy="5791200"/>
          </a:xfrm>
        </p:spPr>
        <p:txBody>
          <a:bodyPr>
            <a:normAutofit/>
          </a:bodyPr>
          <a:lstStyle/>
          <a:p>
            <a:pPr marL="533400" indent="-533400" eaLnBrk="1" fontAlgn="auto" hangingPunct="1">
              <a:lnSpc>
                <a:spcPct val="90000"/>
              </a:lnSpc>
              <a:spcAft>
                <a:spcPts val="0"/>
              </a:spcAft>
              <a:buNone/>
              <a:defRPr/>
            </a:pPr>
            <a:r>
              <a:rPr lang="en-US" sz="4400" b="1" dirty="0">
                <a:solidFill>
                  <a:schemeClr val="tx1">
                    <a:lumMod val="85000"/>
                  </a:schemeClr>
                </a:solidFill>
              </a:rPr>
              <a:t>Depending upon </a:t>
            </a:r>
          </a:p>
          <a:p>
            <a:pPr marL="533400" indent="-533400" eaLnBrk="1" fontAlgn="auto" hangingPunct="1">
              <a:lnSpc>
                <a:spcPct val="90000"/>
              </a:lnSpc>
              <a:spcAft>
                <a:spcPts val="0"/>
              </a:spcAft>
              <a:buNone/>
              <a:defRPr/>
            </a:pPr>
            <a:r>
              <a:rPr lang="en-US" sz="4400" b="1" dirty="0">
                <a:solidFill>
                  <a:srgbClr val="FFFF00"/>
                </a:solidFill>
              </a:rPr>
              <a:t>i)   Length of barrel</a:t>
            </a:r>
          </a:p>
          <a:p>
            <a:pPr marL="1603375" lvl="3" indent="-742950" eaLnBrk="1" fontAlgn="auto" hangingPunct="1">
              <a:lnSpc>
                <a:spcPct val="90000"/>
              </a:lnSpc>
              <a:spcAft>
                <a:spcPts val="0"/>
              </a:spcAft>
              <a:buNone/>
              <a:defRPr/>
            </a:pPr>
            <a:r>
              <a:rPr lang="en-US" sz="3400" b="1" dirty="0"/>
              <a:t>a)    long barreled </a:t>
            </a:r>
          </a:p>
          <a:p>
            <a:pPr marL="1603375" lvl="3" indent="-742950" eaLnBrk="1" fontAlgn="auto" hangingPunct="1">
              <a:lnSpc>
                <a:spcPct val="90000"/>
              </a:lnSpc>
              <a:spcAft>
                <a:spcPts val="0"/>
              </a:spcAft>
              <a:buNone/>
              <a:defRPr/>
            </a:pPr>
            <a:r>
              <a:rPr lang="en-US" sz="3400" b="1" dirty="0"/>
              <a:t>b)    short barreled</a:t>
            </a:r>
          </a:p>
          <a:p>
            <a:pPr marL="533400" indent="-533400" eaLnBrk="1" fontAlgn="auto" hangingPunct="1">
              <a:lnSpc>
                <a:spcPct val="90000"/>
              </a:lnSpc>
              <a:spcAft>
                <a:spcPts val="0"/>
              </a:spcAft>
              <a:buNone/>
              <a:defRPr/>
            </a:pPr>
            <a:r>
              <a:rPr lang="en-US" sz="4400" b="1" dirty="0">
                <a:solidFill>
                  <a:srgbClr val="FFFF00"/>
                </a:solidFill>
              </a:rPr>
              <a:t>ii)  Number of barrels</a:t>
            </a:r>
          </a:p>
          <a:p>
            <a:pPr marL="1603375" lvl="3" indent="-742950" eaLnBrk="1" fontAlgn="auto" hangingPunct="1">
              <a:lnSpc>
                <a:spcPct val="90000"/>
              </a:lnSpc>
              <a:spcAft>
                <a:spcPts val="0"/>
              </a:spcAft>
              <a:buNone/>
              <a:defRPr/>
            </a:pPr>
            <a:r>
              <a:rPr lang="en-US" sz="3400" b="1" dirty="0"/>
              <a:t>a)    single barreled </a:t>
            </a:r>
          </a:p>
          <a:p>
            <a:pPr marL="1603375" lvl="3" indent="-742950" eaLnBrk="1" fontAlgn="auto" hangingPunct="1">
              <a:lnSpc>
                <a:spcPct val="90000"/>
              </a:lnSpc>
              <a:spcAft>
                <a:spcPts val="0"/>
              </a:spcAft>
              <a:buNone/>
              <a:defRPr/>
            </a:pPr>
            <a:r>
              <a:rPr lang="en-US" sz="3400" b="1" dirty="0"/>
              <a:t>b)    double barreled </a:t>
            </a:r>
          </a:p>
          <a:p>
            <a:pPr marL="420624" indent="-384048" eaLnBrk="1" fontAlgn="auto" hangingPunct="1">
              <a:spcAft>
                <a:spcPts val="0"/>
              </a:spcAft>
              <a:buNone/>
              <a:defRPr/>
            </a:pPr>
            <a:endParaRPr lang="en-US" dirty="0"/>
          </a:p>
        </p:txBody>
      </p:sp>
    </p:spTree>
    <p:extLst>
      <p:ext uri="{BB962C8B-B14F-4D97-AF65-F5344CB8AC3E}">
        <p14:creationId xmlns:p14="http://schemas.microsoft.com/office/powerpoint/2010/main" val="2555229600"/>
      </p:ext>
    </p:extLst>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95400"/>
          </a:xfrm>
        </p:spPr>
        <p:txBody>
          <a:bodyPr/>
          <a:lstStyle/>
          <a:p>
            <a:pPr>
              <a:defRPr/>
            </a:pPr>
            <a:r>
              <a:rPr lang="en-US" sz="3800" b="1" dirty="0">
                <a:solidFill>
                  <a:srgbClr val="00FF00"/>
                </a:solidFill>
                <a:effectLst>
                  <a:outerShdw blurRad="38100" dist="38100" dir="2700000" algn="tl">
                    <a:srgbClr val="000000">
                      <a:alpha val="43137"/>
                    </a:srgbClr>
                  </a:outerShdw>
                </a:effectLst>
              </a:rPr>
              <a:t>Classification of smooth bored weapon  </a:t>
            </a:r>
            <a:br>
              <a:rPr lang="en-US" sz="3800" b="1" dirty="0">
                <a:solidFill>
                  <a:srgbClr val="00FF00"/>
                </a:solidFill>
                <a:effectLst>
                  <a:outerShdw blurRad="38100" dist="38100" dir="2700000" algn="tl">
                    <a:srgbClr val="000000">
                      <a:alpha val="43137"/>
                    </a:srgbClr>
                  </a:outerShdw>
                </a:effectLst>
              </a:rPr>
            </a:br>
            <a:r>
              <a:rPr lang="en-US" sz="3800" b="1" dirty="0">
                <a:solidFill>
                  <a:srgbClr val="00FF00"/>
                </a:solidFill>
                <a:effectLst>
                  <a:outerShdw blurRad="38100" dist="38100" dir="2700000" algn="tl">
                    <a:srgbClr val="000000">
                      <a:alpha val="43137"/>
                    </a:srgbClr>
                  </a:outerShdw>
                </a:effectLst>
              </a:rPr>
              <a:t>                         (contd.)</a:t>
            </a:r>
          </a:p>
        </p:txBody>
      </p:sp>
      <p:sp>
        <p:nvSpPr>
          <p:cNvPr id="31747" name="Content Placeholder 2"/>
          <p:cNvSpPr>
            <a:spLocks noGrp="1"/>
          </p:cNvSpPr>
          <p:nvPr>
            <p:ph idx="1"/>
          </p:nvPr>
        </p:nvSpPr>
        <p:spPr>
          <a:xfrm>
            <a:off x="1524000" y="1524000"/>
            <a:ext cx="8839200" cy="5105400"/>
          </a:xfrm>
        </p:spPr>
        <p:txBody>
          <a:bodyPr/>
          <a:lstStyle/>
          <a:p>
            <a:pPr>
              <a:buFont typeface="Wingdings 2" panose="05020102010507070707" pitchFamily="18" charset="2"/>
              <a:buNone/>
            </a:pPr>
            <a:r>
              <a:rPr lang="en-US" altLang="en-US" sz="3600" b="1">
                <a:solidFill>
                  <a:srgbClr val="FFFF00"/>
                </a:solidFill>
              </a:rPr>
              <a:t>03. Route of loading</a:t>
            </a:r>
          </a:p>
          <a:p>
            <a:pPr marL="622300" lvl="2" indent="0">
              <a:buNone/>
            </a:pPr>
            <a:r>
              <a:rPr lang="en-US" altLang="en-US" sz="3600" b="1"/>
              <a:t>a)  Muzzle loading </a:t>
            </a:r>
          </a:p>
          <a:p>
            <a:pPr marL="622300" lvl="2" indent="0">
              <a:buNone/>
            </a:pPr>
            <a:r>
              <a:rPr lang="en-US" altLang="en-US" sz="3600" b="1"/>
              <a:t>b)  Breach loading </a:t>
            </a:r>
          </a:p>
          <a:p>
            <a:pPr eaLnBrk="1" hangingPunct="1">
              <a:buFontTx/>
              <a:buNone/>
            </a:pPr>
            <a:endParaRPr lang="en-US" altLang="en-US" sz="3600" b="1">
              <a:solidFill>
                <a:srgbClr val="FFFF00"/>
              </a:solidFill>
            </a:endParaRPr>
          </a:p>
          <a:p>
            <a:pPr eaLnBrk="1" hangingPunct="1">
              <a:buFontTx/>
              <a:buNone/>
            </a:pPr>
            <a:r>
              <a:rPr lang="en-US" altLang="en-US" sz="3600" b="1">
                <a:solidFill>
                  <a:srgbClr val="FFFF00"/>
                </a:solidFill>
              </a:rPr>
              <a:t>04. Barrel choking</a:t>
            </a:r>
          </a:p>
          <a:p>
            <a:pPr marL="622300" lvl="2" indent="0" eaLnBrk="1" hangingPunct="1">
              <a:buNone/>
            </a:pPr>
            <a:r>
              <a:rPr lang="en-US" altLang="en-US" sz="3600" b="1"/>
              <a:t>a)  Choked </a:t>
            </a:r>
          </a:p>
          <a:p>
            <a:pPr marL="622300" lvl="2" indent="0" eaLnBrk="1" hangingPunct="1">
              <a:buNone/>
            </a:pPr>
            <a:r>
              <a:rPr lang="en-US" altLang="en-US" sz="3600" b="1"/>
              <a:t>b)  Non-choked  </a:t>
            </a:r>
          </a:p>
          <a:p>
            <a:endParaRPr lang="en-US" altLang="en-US" smtClean="0"/>
          </a:p>
        </p:txBody>
      </p:sp>
    </p:spTree>
    <p:extLst>
      <p:ext uri="{BB962C8B-B14F-4D97-AF65-F5344CB8AC3E}">
        <p14:creationId xmlns:p14="http://schemas.microsoft.com/office/powerpoint/2010/main" val="63685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lstStyle/>
          <a:p>
            <a:pPr algn="ctr">
              <a:defRPr/>
            </a:pPr>
            <a:r>
              <a:rPr lang="en-US" b="1" dirty="0" smtClean="0">
                <a:solidFill>
                  <a:srgbClr val="00FF00"/>
                </a:solidFill>
                <a:effectLst>
                  <a:outerShdw blurRad="38100" dist="38100" dir="2700000" algn="tl">
                    <a:srgbClr val="000000">
                      <a:alpha val="43137"/>
                    </a:srgbClr>
                  </a:outerShdw>
                </a:effectLst>
              </a:rPr>
              <a:t>Choking </a:t>
            </a:r>
            <a:endParaRPr lang="en-US" b="1" dirty="0">
              <a:solidFill>
                <a:srgbClr val="00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0" y="762000"/>
            <a:ext cx="9144000" cy="6096000"/>
          </a:xfrm>
        </p:spPr>
        <p:txBody>
          <a:bodyPr/>
          <a:lstStyle/>
          <a:p>
            <a:pPr>
              <a:defRPr/>
            </a:pPr>
            <a:r>
              <a:rPr lang="en-US" sz="3600" b="1" dirty="0">
                <a:solidFill>
                  <a:srgbClr val="FFFF00"/>
                </a:solidFill>
                <a:effectLst>
                  <a:outerShdw blurRad="38100" dist="38100" dir="2700000" algn="tl">
                    <a:srgbClr val="000000">
                      <a:alpha val="43137"/>
                    </a:srgbClr>
                  </a:outerShdw>
                </a:effectLst>
              </a:rPr>
              <a:t>Definition of choking </a:t>
            </a:r>
          </a:p>
          <a:p>
            <a:pPr>
              <a:defRPr/>
            </a:pPr>
            <a:r>
              <a:rPr lang="en-US" b="1" dirty="0" smtClean="0"/>
              <a:t>It means the constriction of barrel towards the muzzle end.</a:t>
            </a:r>
          </a:p>
          <a:p>
            <a:pPr>
              <a:defRPr/>
            </a:pPr>
            <a:r>
              <a:rPr lang="en-US" sz="3600" b="1" dirty="0">
                <a:solidFill>
                  <a:srgbClr val="FFFF00"/>
                </a:solidFill>
                <a:effectLst>
                  <a:outerShdw blurRad="38100" dist="38100" dir="2700000" algn="tl">
                    <a:srgbClr val="000000">
                      <a:alpha val="43137"/>
                    </a:srgbClr>
                  </a:outerShdw>
                </a:effectLst>
              </a:rPr>
              <a:t>Purpose of choking  </a:t>
            </a:r>
          </a:p>
          <a:p>
            <a:pPr>
              <a:defRPr/>
            </a:pPr>
            <a:r>
              <a:rPr lang="en-US" b="1" dirty="0" smtClean="0"/>
              <a:t>Normally the pallets travel as a single mass up to one yard after their exit and then they start to spread out. The degree of dispersion increases with the range of firing. Choking control to some extent the area of dispersion of the pallets ad they travel more as a single mass. </a:t>
            </a:r>
            <a:r>
              <a:rPr lang="en-US" b="1" dirty="0" smtClean="0">
                <a:solidFill>
                  <a:srgbClr val="FFFF00"/>
                </a:solidFill>
              </a:rPr>
              <a:t>  </a:t>
            </a:r>
            <a:endParaRPr lang="en-US" b="1" dirty="0">
              <a:solidFill>
                <a:srgbClr val="FFFF00"/>
              </a:solidFill>
            </a:endParaRPr>
          </a:p>
        </p:txBody>
      </p:sp>
    </p:spTree>
    <p:extLst>
      <p:ext uri="{BB962C8B-B14F-4D97-AF65-F5344CB8AC3E}">
        <p14:creationId xmlns:p14="http://schemas.microsoft.com/office/powerpoint/2010/main" val="81725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524000" y="0"/>
            <a:ext cx="9144000" cy="1828800"/>
          </a:xfrm>
        </p:spPr>
        <p:txBody>
          <a:bodyPr/>
          <a:lstStyle/>
          <a:p>
            <a:pPr eaLnBrk="1" hangingPunct="1"/>
            <a:r>
              <a:rPr lang="en-US" altLang="en-US" b="1" smtClean="0">
                <a:solidFill>
                  <a:srgbClr val="00FF00"/>
                </a:solidFill>
              </a:rPr>
              <a:t>Choking means the  constriction of barrel towards the muzzle end</a:t>
            </a:r>
            <a:endParaRPr lang="en-US" altLang="en-US" smtClean="0"/>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14647400"/>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marL="533400" indent="-533400" eaLnBrk="1" fontAlgn="auto" hangingPunct="1">
              <a:lnSpc>
                <a:spcPct val="90000"/>
              </a:lnSpc>
              <a:spcAft>
                <a:spcPts val="0"/>
              </a:spcAft>
              <a:buNone/>
              <a:defRPr/>
            </a:pPr>
            <a:r>
              <a:rPr lang="en-US" sz="4600" b="1" dirty="0">
                <a:solidFill>
                  <a:srgbClr val="00FF00"/>
                </a:solidFill>
                <a:latin typeface="+mj-lt"/>
                <a:ea typeface="+mj-ea"/>
                <a:cs typeface="+mj-cs"/>
              </a:rPr>
              <a:t>b)  Types of Rifled firearm weapons:</a:t>
            </a:r>
          </a:p>
          <a:p>
            <a:pPr marL="533400" indent="-533400" eaLnBrk="1" fontAlgn="auto" hangingPunct="1">
              <a:lnSpc>
                <a:spcPct val="90000"/>
              </a:lnSpc>
              <a:spcAft>
                <a:spcPts val="0"/>
              </a:spcAft>
              <a:buNone/>
              <a:defRPr/>
            </a:pPr>
            <a:r>
              <a:rPr lang="en-US" sz="3600" b="1" dirty="0">
                <a:solidFill>
                  <a:schemeClr val="tx1">
                    <a:lumMod val="75000"/>
                  </a:schemeClr>
                </a:solidFill>
              </a:rPr>
              <a:t>(projectile used in this weapon is bullet )</a:t>
            </a:r>
            <a:r>
              <a:rPr lang="en-US" sz="3200" b="1" dirty="0">
                <a:solidFill>
                  <a:srgbClr val="FF33CC"/>
                </a:solidFill>
              </a:rPr>
              <a:t> </a:t>
            </a:r>
          </a:p>
          <a:p>
            <a:pPr marL="533400" indent="-533400" eaLnBrk="1" fontAlgn="auto" hangingPunct="1">
              <a:lnSpc>
                <a:spcPct val="90000"/>
              </a:lnSpc>
              <a:spcAft>
                <a:spcPts val="0"/>
              </a:spcAft>
              <a:buNone/>
              <a:defRPr/>
            </a:pPr>
            <a:endParaRPr lang="en-US" sz="3900" b="1" dirty="0">
              <a:solidFill>
                <a:srgbClr val="FF33CC"/>
              </a:solidFill>
            </a:endParaRPr>
          </a:p>
          <a:p>
            <a:pPr marL="742950" indent="-742950" eaLnBrk="1" fontAlgn="auto" hangingPunct="1">
              <a:lnSpc>
                <a:spcPct val="90000"/>
              </a:lnSpc>
              <a:spcAft>
                <a:spcPts val="0"/>
              </a:spcAft>
              <a:buNone/>
              <a:defRPr/>
            </a:pPr>
            <a:r>
              <a:rPr lang="en-US" sz="4400" b="1" dirty="0">
                <a:solidFill>
                  <a:srgbClr val="FFFF00"/>
                </a:solidFill>
              </a:rPr>
              <a:t>i)  Short Barreled e.g.</a:t>
            </a:r>
          </a:p>
          <a:p>
            <a:pPr marL="742950" indent="-742950" eaLnBrk="1" fontAlgn="auto" hangingPunct="1">
              <a:lnSpc>
                <a:spcPct val="90000"/>
              </a:lnSpc>
              <a:spcAft>
                <a:spcPts val="0"/>
              </a:spcAft>
              <a:buNone/>
              <a:defRPr/>
            </a:pPr>
            <a:r>
              <a:rPr lang="en-US" sz="4400" b="1" dirty="0"/>
              <a:t> </a:t>
            </a:r>
            <a:r>
              <a:rPr lang="en-US" sz="4000" b="1" dirty="0"/>
              <a:t>Revolvers and Automatic pistols</a:t>
            </a:r>
            <a:r>
              <a:rPr lang="en-US" sz="4400" b="1" dirty="0"/>
              <a:t>.</a:t>
            </a:r>
          </a:p>
          <a:p>
            <a:pPr marL="742950" indent="-742950" eaLnBrk="1" fontAlgn="auto" hangingPunct="1">
              <a:lnSpc>
                <a:spcPct val="90000"/>
              </a:lnSpc>
              <a:spcAft>
                <a:spcPts val="0"/>
              </a:spcAft>
              <a:buNone/>
              <a:defRPr/>
            </a:pPr>
            <a:r>
              <a:rPr lang="en-US" sz="4400" b="1" dirty="0"/>
              <a:t> </a:t>
            </a:r>
          </a:p>
          <a:p>
            <a:pPr marL="742950" indent="-742950" eaLnBrk="1" fontAlgn="auto" hangingPunct="1">
              <a:lnSpc>
                <a:spcPct val="90000"/>
              </a:lnSpc>
              <a:spcAft>
                <a:spcPts val="0"/>
              </a:spcAft>
              <a:buNone/>
              <a:defRPr/>
            </a:pPr>
            <a:r>
              <a:rPr lang="en-US" sz="4400" b="1" dirty="0">
                <a:solidFill>
                  <a:srgbClr val="FFFF00"/>
                </a:solidFill>
              </a:rPr>
              <a:t>ii) Long barreled e.g. </a:t>
            </a:r>
            <a:r>
              <a:rPr lang="en-US" sz="4000" b="1" dirty="0"/>
              <a:t>Rifles.         </a:t>
            </a:r>
          </a:p>
        </p:txBody>
      </p:sp>
    </p:spTree>
    <p:extLst>
      <p:ext uri="{BB962C8B-B14F-4D97-AF65-F5344CB8AC3E}">
        <p14:creationId xmlns:p14="http://schemas.microsoft.com/office/powerpoint/2010/main" val="1906907400"/>
      </p:ext>
    </p:extLst>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Grp="1" noChangeAspect="1" noChangeArrowheads="1"/>
          </p:cNvPicPr>
          <p:nvPr>
            <p:ph idx="1"/>
          </p:nvPr>
        </p:nvPicPr>
        <p:blipFill>
          <a:blip r:embed="rId2" cstate="print"/>
          <a:srcRect/>
          <a:stretch>
            <a:fillRect/>
          </a:stretch>
        </p:blipFill>
        <p:spPr>
          <a:xfrm>
            <a:off x="1524000" y="990600"/>
            <a:ext cx="9144000" cy="5867400"/>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5843" name="Rectangle 4"/>
          <p:cNvSpPr>
            <a:spLocks noChangeArrowheads="1"/>
          </p:cNvSpPr>
          <p:nvPr/>
        </p:nvSpPr>
        <p:spPr bwMode="auto">
          <a:xfrm>
            <a:off x="1524000" y="152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algn="ctr" eaLnBrk="0" fontAlgn="base" hangingPunct="0">
              <a:spcBef>
                <a:spcPct val="0"/>
              </a:spcBef>
              <a:spcAft>
                <a:spcPct val="0"/>
              </a:spcAft>
            </a:pPr>
            <a:r>
              <a:rPr lang="en-US" altLang="en-US" sz="3200" b="1">
                <a:solidFill>
                  <a:srgbClr val="00FF00"/>
                </a:solidFill>
              </a:rPr>
              <a:t>  </a:t>
            </a:r>
            <a:r>
              <a:rPr lang="en-US" altLang="en-US" sz="4400" b="1">
                <a:solidFill>
                  <a:srgbClr val="00FF00"/>
                </a:solidFill>
              </a:rPr>
              <a:t>Short Barrel Rifled Weapons  </a:t>
            </a:r>
            <a:endParaRPr lang="en-US" altLang="en-US" sz="4400">
              <a:solidFill>
                <a:prstClr val="white"/>
              </a:solidFill>
            </a:endParaRPr>
          </a:p>
        </p:txBody>
      </p:sp>
    </p:spTree>
    <p:extLst>
      <p:ext uri="{BB962C8B-B14F-4D97-AF65-F5344CB8AC3E}">
        <p14:creationId xmlns:p14="http://schemas.microsoft.com/office/powerpoint/2010/main" val="3240018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24000" y="381001"/>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algn="ctr" fontAlgn="base">
              <a:lnSpc>
                <a:spcPct val="90000"/>
              </a:lnSpc>
              <a:spcBef>
                <a:spcPct val="0"/>
              </a:spcBef>
              <a:spcAft>
                <a:spcPct val="0"/>
              </a:spcAft>
            </a:pPr>
            <a:r>
              <a:rPr lang="en-US" altLang="en-US" sz="4400" b="1">
                <a:solidFill>
                  <a:srgbClr val="00FF00"/>
                </a:solidFill>
              </a:rPr>
              <a:t>Long Barrel rifled weapon</a:t>
            </a:r>
          </a:p>
          <a:p>
            <a:pPr algn="ctr" fontAlgn="base">
              <a:lnSpc>
                <a:spcPct val="90000"/>
              </a:lnSpc>
              <a:spcBef>
                <a:spcPct val="0"/>
              </a:spcBef>
              <a:spcAft>
                <a:spcPct val="0"/>
              </a:spcAft>
            </a:pPr>
            <a:r>
              <a:rPr lang="en-US" altLang="en-US" sz="4400" b="1">
                <a:solidFill>
                  <a:prstClr val="white"/>
                </a:solidFill>
              </a:rPr>
              <a:t>                                </a:t>
            </a:r>
          </a:p>
          <a:p>
            <a:pPr fontAlgn="base">
              <a:lnSpc>
                <a:spcPct val="90000"/>
              </a:lnSpc>
              <a:spcBef>
                <a:spcPct val="0"/>
              </a:spcBef>
              <a:spcAft>
                <a:spcPct val="0"/>
              </a:spcAft>
              <a:buFont typeface="Wingdings 2" panose="05020102010507070707" pitchFamily="18" charset="2"/>
              <a:buChar char=""/>
            </a:pPr>
            <a:r>
              <a:rPr lang="en-US" altLang="en-US" sz="4400" b="1">
                <a:solidFill>
                  <a:prstClr val="white"/>
                </a:solidFill>
              </a:rPr>
              <a:t>Rifles.                                              </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4189040"/>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09713" y="0"/>
            <a:ext cx="9144001" cy="990600"/>
          </a:xfrm>
        </p:spPr>
        <p:txBody>
          <a:bodyPr/>
          <a:lstStyle/>
          <a:p>
            <a:pPr algn="ctr" eaLnBrk="1" hangingPunct="1">
              <a:defRPr/>
            </a:pPr>
            <a:r>
              <a:rPr lang="en-US" b="1" dirty="0" smtClean="0">
                <a:solidFill>
                  <a:srgbClr val="00FF00"/>
                </a:solidFill>
                <a:effectLst>
                  <a:outerShdw blurRad="38100" dist="38100" dir="2700000" algn="tl">
                    <a:srgbClr val="000000">
                      <a:alpha val="43137"/>
                    </a:srgbClr>
                  </a:outerShdw>
                </a:effectLst>
              </a:rPr>
              <a:t>FIREARM WOUNDS</a:t>
            </a:r>
          </a:p>
        </p:txBody>
      </p:sp>
      <p:sp>
        <p:nvSpPr>
          <p:cNvPr id="12291" name="Rectangle 4"/>
          <p:cNvSpPr>
            <a:spLocks noGrp="1" noChangeArrowheads="1"/>
          </p:cNvSpPr>
          <p:nvPr>
            <p:ph idx="1"/>
          </p:nvPr>
        </p:nvSpPr>
        <p:spPr>
          <a:xfrm>
            <a:off x="1524000" y="990600"/>
            <a:ext cx="9144000" cy="5867400"/>
          </a:xfrm>
        </p:spPr>
        <p:txBody>
          <a:bodyPr/>
          <a:lstStyle/>
          <a:p>
            <a:pPr eaLnBrk="1" hangingPunct="1">
              <a:lnSpc>
                <a:spcPct val="90000"/>
              </a:lnSpc>
              <a:buFont typeface="Wingdings 2" panose="05020102010507070707" pitchFamily="18" charset="2"/>
              <a:buNone/>
              <a:defRPr/>
            </a:pPr>
            <a:r>
              <a:rPr lang="en-US" sz="3600" b="1" dirty="0">
                <a:solidFill>
                  <a:srgbClr val="FFFF00"/>
                </a:solidFill>
              </a:rPr>
              <a:t>01: Introduction of firearms  </a:t>
            </a:r>
          </a:p>
          <a:p>
            <a:pPr marL="550862" indent="-514350" eaLnBrk="1" hangingPunct="1">
              <a:lnSpc>
                <a:spcPct val="90000"/>
              </a:lnSpc>
              <a:buFont typeface="+mj-lt"/>
              <a:buAutoNum type="alphaUcPeriod"/>
              <a:defRPr/>
            </a:pPr>
            <a:r>
              <a:rPr lang="en-US" b="1" dirty="0" smtClean="0">
                <a:solidFill>
                  <a:schemeClr val="accent2">
                    <a:lumMod val="20000"/>
                    <a:lumOff val="80000"/>
                  </a:schemeClr>
                </a:solidFill>
              </a:rPr>
              <a:t>Definition of Firearms.</a:t>
            </a:r>
          </a:p>
          <a:p>
            <a:pPr marL="550862" indent="-514350" eaLnBrk="1" hangingPunct="1">
              <a:lnSpc>
                <a:spcPct val="90000"/>
              </a:lnSpc>
              <a:buFont typeface="+mj-lt"/>
              <a:buAutoNum type="alphaUcPeriod"/>
              <a:defRPr/>
            </a:pPr>
            <a:r>
              <a:rPr lang="en-US" b="1" dirty="0" smtClean="0">
                <a:solidFill>
                  <a:schemeClr val="accent2">
                    <a:lumMod val="20000"/>
                    <a:lumOff val="80000"/>
                  </a:schemeClr>
                </a:solidFill>
              </a:rPr>
              <a:t>Epidemiology of firearm injuries. </a:t>
            </a:r>
          </a:p>
          <a:p>
            <a:pPr marL="550862" indent="-514350" eaLnBrk="1" hangingPunct="1">
              <a:lnSpc>
                <a:spcPct val="90000"/>
              </a:lnSpc>
              <a:buFont typeface="+mj-lt"/>
              <a:buAutoNum type="alphaUcPeriod"/>
              <a:defRPr/>
            </a:pPr>
            <a:r>
              <a:rPr lang="en-US" b="1" dirty="0" smtClean="0">
                <a:solidFill>
                  <a:schemeClr val="accent2">
                    <a:lumMod val="20000"/>
                    <a:lumOff val="80000"/>
                  </a:schemeClr>
                </a:solidFill>
              </a:rPr>
              <a:t>History of Firearms.</a:t>
            </a:r>
          </a:p>
          <a:p>
            <a:pPr eaLnBrk="1" hangingPunct="1">
              <a:lnSpc>
                <a:spcPct val="90000"/>
              </a:lnSpc>
              <a:buFont typeface="Wingdings 2" panose="05020102010507070707" pitchFamily="18" charset="2"/>
              <a:buNone/>
              <a:defRPr/>
            </a:pPr>
            <a:r>
              <a:rPr lang="en-US" sz="3600" b="1" dirty="0">
                <a:solidFill>
                  <a:srgbClr val="FFFF00"/>
                </a:solidFill>
              </a:rPr>
              <a:t>02: Anatomy of firearms</a:t>
            </a:r>
          </a:p>
          <a:p>
            <a:pPr marL="550862" indent="-514350" eaLnBrk="1" hangingPunct="1">
              <a:lnSpc>
                <a:spcPct val="90000"/>
              </a:lnSpc>
              <a:buFont typeface="+mj-lt"/>
              <a:buAutoNum type="alphaUcPeriod"/>
              <a:defRPr/>
            </a:pPr>
            <a:r>
              <a:rPr lang="en-US" b="1" dirty="0" smtClean="0">
                <a:solidFill>
                  <a:schemeClr val="accent2">
                    <a:lumMod val="20000"/>
                    <a:lumOff val="80000"/>
                  </a:schemeClr>
                </a:solidFill>
              </a:rPr>
              <a:t>Structure of firearm weapon.</a:t>
            </a:r>
          </a:p>
          <a:p>
            <a:pPr marL="550862" indent="-514350" eaLnBrk="1" hangingPunct="1">
              <a:lnSpc>
                <a:spcPct val="90000"/>
              </a:lnSpc>
              <a:buFont typeface="+mj-lt"/>
              <a:buAutoNum type="alphaUcPeriod"/>
              <a:defRPr/>
            </a:pPr>
            <a:r>
              <a:rPr lang="en-US" b="1" dirty="0" smtClean="0">
                <a:solidFill>
                  <a:schemeClr val="accent2">
                    <a:lumMod val="20000"/>
                    <a:lumOff val="80000"/>
                  </a:schemeClr>
                </a:solidFill>
              </a:rPr>
              <a:t>Types of Firearms.</a:t>
            </a:r>
          </a:p>
          <a:p>
            <a:pPr marL="550862" indent="-514350" eaLnBrk="1" hangingPunct="1">
              <a:lnSpc>
                <a:spcPct val="90000"/>
              </a:lnSpc>
              <a:buFont typeface="+mj-lt"/>
              <a:buAutoNum type="alphaUcPeriod"/>
              <a:defRPr/>
            </a:pPr>
            <a:r>
              <a:rPr lang="en-US" b="1" dirty="0" smtClean="0">
                <a:solidFill>
                  <a:schemeClr val="accent2">
                    <a:lumMod val="20000"/>
                    <a:lumOff val="80000"/>
                  </a:schemeClr>
                </a:solidFill>
              </a:rPr>
              <a:t>Types of Firearm Ammunition. </a:t>
            </a:r>
          </a:p>
          <a:p>
            <a:pPr eaLnBrk="1" hangingPunct="1">
              <a:lnSpc>
                <a:spcPct val="90000"/>
              </a:lnSpc>
              <a:buFontTx/>
              <a:buNone/>
              <a:defRPr/>
            </a:pPr>
            <a:r>
              <a:rPr lang="en-US" sz="2800" dirty="0"/>
              <a:t> </a:t>
            </a:r>
          </a:p>
          <a:p>
            <a:pPr eaLnBrk="1" hangingPunct="1">
              <a:lnSpc>
                <a:spcPct val="90000"/>
              </a:lnSpc>
              <a:buFontTx/>
              <a:buNone/>
              <a:defRPr/>
            </a:pPr>
            <a:r>
              <a:rPr lang="en-US" sz="2800" dirty="0"/>
              <a:t>   </a:t>
            </a:r>
          </a:p>
        </p:txBody>
      </p:sp>
    </p:spTree>
    <p:extLst>
      <p:ext uri="{BB962C8B-B14F-4D97-AF65-F5344CB8AC3E}">
        <p14:creationId xmlns:p14="http://schemas.microsoft.com/office/powerpoint/2010/main" val="4101832489"/>
      </p:ext>
    </p:extLst>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eaLnBrk="1" hangingPunct="1">
              <a:lnSpc>
                <a:spcPct val="90000"/>
              </a:lnSpc>
              <a:defRPr/>
            </a:pPr>
            <a:endParaRPr lang="en-US" b="1" dirty="0" smtClean="0">
              <a:solidFill>
                <a:schemeClr val="accent2">
                  <a:lumMod val="20000"/>
                  <a:lumOff val="80000"/>
                </a:schemeClr>
              </a:solidFill>
            </a:endParaRPr>
          </a:p>
          <a:p>
            <a:pPr eaLnBrk="1" hangingPunct="1">
              <a:lnSpc>
                <a:spcPct val="90000"/>
              </a:lnSpc>
              <a:buFont typeface="Wingdings 2" panose="05020102010507070707" pitchFamily="18" charset="2"/>
              <a:buNone/>
              <a:defRPr/>
            </a:pPr>
            <a:r>
              <a:rPr lang="en-US" sz="3600" b="1" dirty="0">
                <a:solidFill>
                  <a:srgbClr val="FFFF00"/>
                </a:solidFill>
              </a:rPr>
              <a:t>03: Ballistics(science/study of firearms)</a:t>
            </a:r>
          </a:p>
          <a:p>
            <a:pPr eaLnBrk="1" hangingPunct="1">
              <a:lnSpc>
                <a:spcPct val="90000"/>
              </a:lnSpc>
              <a:defRPr/>
            </a:pPr>
            <a:endParaRPr lang="en-US" b="1" dirty="0" smtClean="0">
              <a:solidFill>
                <a:schemeClr val="accent2">
                  <a:lumMod val="20000"/>
                  <a:lumOff val="80000"/>
                </a:schemeClr>
              </a:solidFill>
            </a:endParaRPr>
          </a:p>
          <a:p>
            <a:pPr marL="550862" indent="-514350" eaLnBrk="1" hangingPunct="1">
              <a:lnSpc>
                <a:spcPct val="90000"/>
              </a:lnSpc>
              <a:buFont typeface="+mj-lt"/>
              <a:buAutoNum type="alphaUcPeriod"/>
              <a:defRPr/>
            </a:pPr>
            <a:r>
              <a:rPr lang="en-US" b="1" dirty="0" smtClean="0">
                <a:solidFill>
                  <a:schemeClr val="accent2">
                    <a:lumMod val="20000"/>
                    <a:lumOff val="80000"/>
                  </a:schemeClr>
                </a:solidFill>
              </a:rPr>
              <a:t>Types of Ballistics </a:t>
            </a:r>
          </a:p>
          <a:p>
            <a:pPr marL="550862" indent="-514350" eaLnBrk="1" hangingPunct="1">
              <a:lnSpc>
                <a:spcPct val="90000"/>
              </a:lnSpc>
              <a:buFont typeface="+mj-lt"/>
              <a:buAutoNum type="alphaUcPeriod"/>
              <a:defRPr/>
            </a:pPr>
            <a:r>
              <a:rPr lang="en-US" b="1" dirty="0">
                <a:solidFill>
                  <a:schemeClr val="accent2">
                    <a:lumMod val="20000"/>
                    <a:lumOff val="80000"/>
                  </a:schemeClr>
                </a:solidFill>
              </a:rPr>
              <a:t> </a:t>
            </a:r>
            <a:r>
              <a:rPr lang="en-US" b="1" dirty="0" smtClean="0">
                <a:solidFill>
                  <a:schemeClr val="accent2">
                    <a:lumMod val="20000"/>
                    <a:lumOff val="80000"/>
                  </a:schemeClr>
                </a:solidFill>
              </a:rPr>
              <a:t>Firearm injuries </a:t>
            </a:r>
          </a:p>
          <a:p>
            <a:pPr marL="36512" indent="0" eaLnBrk="1" hangingPunct="1">
              <a:lnSpc>
                <a:spcPct val="90000"/>
              </a:lnSpc>
              <a:buNone/>
              <a:defRPr/>
            </a:pPr>
            <a:endParaRPr lang="en-US" b="1" dirty="0" smtClean="0">
              <a:solidFill>
                <a:schemeClr val="accent2">
                  <a:lumMod val="20000"/>
                  <a:lumOff val="80000"/>
                </a:schemeClr>
              </a:solidFill>
            </a:endParaRPr>
          </a:p>
          <a:p>
            <a:pPr marL="550862" indent="-514350" eaLnBrk="1" hangingPunct="1">
              <a:lnSpc>
                <a:spcPct val="90000"/>
              </a:lnSpc>
              <a:buNone/>
              <a:defRPr/>
            </a:pPr>
            <a:r>
              <a:rPr lang="en-US" sz="3600" b="1" dirty="0">
                <a:solidFill>
                  <a:srgbClr val="FFFF00"/>
                </a:solidFill>
              </a:rPr>
              <a:t>04: Forensic Laboratory Procedures.</a:t>
            </a:r>
          </a:p>
          <a:p>
            <a:pPr marL="550862" indent="-514350" eaLnBrk="1" hangingPunct="1">
              <a:lnSpc>
                <a:spcPct val="90000"/>
              </a:lnSpc>
              <a:buNone/>
              <a:defRPr/>
            </a:pPr>
            <a:r>
              <a:rPr lang="en-US" sz="3600" b="1" dirty="0">
                <a:solidFill>
                  <a:srgbClr val="FFFF00"/>
                </a:solidFill>
              </a:rPr>
              <a:t>05: Medicolegal Aspects of Firearm  </a:t>
            </a:r>
          </a:p>
          <a:p>
            <a:pPr marL="550862" indent="-514350" eaLnBrk="1" hangingPunct="1">
              <a:lnSpc>
                <a:spcPct val="90000"/>
              </a:lnSpc>
              <a:buNone/>
              <a:defRPr/>
            </a:pPr>
            <a:r>
              <a:rPr lang="en-US" sz="3600" b="1" dirty="0">
                <a:solidFill>
                  <a:srgbClr val="FFFF00"/>
                </a:solidFill>
              </a:rPr>
              <a:t>       Injuries.</a:t>
            </a:r>
          </a:p>
          <a:p>
            <a:pPr>
              <a:defRPr/>
            </a:pPr>
            <a:endParaRPr lang="en-US" sz="3600" b="1" dirty="0">
              <a:solidFill>
                <a:srgbClr val="00B0F0"/>
              </a:solidFill>
            </a:endParaRPr>
          </a:p>
        </p:txBody>
      </p:sp>
    </p:spTree>
    <p:extLst>
      <p:ext uri="{BB962C8B-B14F-4D97-AF65-F5344CB8AC3E}">
        <p14:creationId xmlns:p14="http://schemas.microsoft.com/office/powerpoint/2010/main" val="3776394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41464" y="152400"/>
            <a:ext cx="9126537" cy="1066800"/>
          </a:xfrm>
        </p:spPr>
        <p:txBody>
          <a:bodyPr/>
          <a:lstStyle/>
          <a:p>
            <a:pPr algn="ctr" eaLnBrk="1" hangingPunct="1">
              <a:defRPr/>
            </a:pPr>
            <a:r>
              <a:rPr lang="en-US" sz="4400" b="1" dirty="0">
                <a:solidFill>
                  <a:srgbClr val="FFFF00"/>
                </a:solidFill>
                <a:latin typeface="+mn-lt"/>
                <a:ea typeface="+mn-ea"/>
                <a:cs typeface="+mn-cs"/>
              </a:rPr>
              <a:t>01. Introduction of firearm </a:t>
            </a:r>
            <a:r>
              <a:rPr lang="en-US" b="1" dirty="0" smtClean="0">
                <a:solidFill>
                  <a:srgbClr val="00B0F0"/>
                </a:solidFill>
                <a:effectLst>
                  <a:outerShdw blurRad="38100" dist="38100" dir="2700000" algn="tl">
                    <a:srgbClr val="000000">
                      <a:alpha val="43137"/>
                    </a:srgbClr>
                  </a:outerShdw>
                </a:effectLst>
              </a:rPr>
              <a:t/>
            </a:r>
            <a:br>
              <a:rPr lang="en-US" b="1" dirty="0" smtClean="0">
                <a:solidFill>
                  <a:srgbClr val="00B0F0"/>
                </a:solidFill>
                <a:effectLst>
                  <a:outerShdw blurRad="38100" dist="38100" dir="2700000" algn="tl">
                    <a:srgbClr val="000000">
                      <a:alpha val="43137"/>
                    </a:srgbClr>
                  </a:outerShdw>
                </a:effectLst>
              </a:rPr>
            </a:br>
            <a:endParaRPr lang="en-US" b="1" dirty="0" smtClean="0">
              <a:solidFill>
                <a:srgbClr val="FFFF66"/>
              </a:solidFill>
              <a:effectLst>
                <a:outerShdw blurRad="38100" dist="38100" dir="2700000" algn="tl">
                  <a:srgbClr val="000000">
                    <a:alpha val="43137"/>
                  </a:srgbClr>
                </a:outerShdw>
              </a:effectLst>
            </a:endParaRPr>
          </a:p>
        </p:txBody>
      </p:sp>
      <p:sp>
        <p:nvSpPr>
          <p:cNvPr id="14339" name="Rectangle 3"/>
          <p:cNvSpPr>
            <a:spLocks noGrp="1" noChangeArrowheads="1"/>
          </p:cNvSpPr>
          <p:nvPr>
            <p:ph idx="1"/>
          </p:nvPr>
        </p:nvSpPr>
        <p:spPr>
          <a:xfrm>
            <a:off x="1524000" y="1066800"/>
            <a:ext cx="9144000" cy="5791200"/>
          </a:xfrm>
        </p:spPr>
        <p:txBody>
          <a:bodyPr/>
          <a:lstStyle/>
          <a:p>
            <a:pPr eaLnBrk="1" hangingPunct="1">
              <a:buFontTx/>
              <a:buNone/>
              <a:defRPr/>
            </a:pPr>
            <a:r>
              <a:rPr lang="en-US" sz="4000" b="1" dirty="0">
                <a:solidFill>
                  <a:srgbClr val="FFFF66"/>
                </a:solidFill>
                <a:effectLst>
                  <a:outerShdw blurRad="38100" dist="38100" dir="2700000" algn="tl">
                    <a:srgbClr val="000000">
                      <a:alpha val="43137"/>
                    </a:srgbClr>
                  </a:outerShdw>
                </a:effectLst>
              </a:rPr>
              <a:t>A: DEFINITION</a:t>
            </a:r>
          </a:p>
          <a:p>
            <a:pPr eaLnBrk="1" hangingPunct="1">
              <a:buFontTx/>
              <a:buNone/>
              <a:defRPr/>
            </a:pPr>
            <a:r>
              <a:rPr lang="en-US" sz="4000" b="1" dirty="0">
                <a:solidFill>
                  <a:srgbClr val="FFFF66"/>
                </a:solidFill>
                <a:effectLst>
                  <a:outerShdw blurRad="38100" dist="38100" dir="2700000" algn="tl">
                    <a:srgbClr val="000000">
                      <a:alpha val="43137"/>
                    </a:srgbClr>
                  </a:outerShdw>
                </a:effectLst>
              </a:rPr>
              <a:t>   </a:t>
            </a:r>
            <a:r>
              <a:rPr lang="en-US" sz="4000" dirty="0"/>
              <a:t>Firearm is defined as:</a:t>
            </a:r>
          </a:p>
          <a:p>
            <a:pPr eaLnBrk="1" hangingPunct="1">
              <a:buFontTx/>
              <a:buNone/>
              <a:defRPr/>
            </a:pPr>
            <a:r>
              <a:rPr lang="en-US" sz="4000" dirty="0"/>
              <a:t>  </a:t>
            </a:r>
            <a:r>
              <a:rPr lang="en-US" sz="4000" dirty="0">
                <a:solidFill>
                  <a:srgbClr val="00FF00"/>
                </a:solidFill>
              </a:rPr>
              <a:t>“Any weapon from which a projectile is discharged by explosive means.” </a:t>
            </a:r>
          </a:p>
          <a:p>
            <a:pPr eaLnBrk="1" hangingPunct="1">
              <a:buFontTx/>
              <a:buNone/>
              <a:defRPr/>
            </a:pPr>
            <a:r>
              <a:rPr lang="en-US" sz="4000" dirty="0">
                <a:solidFill>
                  <a:srgbClr val="00FF00"/>
                </a:solidFill>
              </a:rPr>
              <a:t>  </a:t>
            </a:r>
            <a:r>
              <a:rPr lang="en-US" sz="4000" dirty="0"/>
              <a:t>Legal definition may vary from country to country.</a:t>
            </a:r>
          </a:p>
        </p:txBody>
      </p:sp>
    </p:spTree>
    <p:extLst>
      <p:ext uri="{BB962C8B-B14F-4D97-AF65-F5344CB8AC3E}">
        <p14:creationId xmlns:p14="http://schemas.microsoft.com/office/powerpoint/2010/main" val="1776795913"/>
      </p:ext>
    </p:extLst>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90600"/>
          </a:xfrm>
        </p:spPr>
        <p:txBody>
          <a:bodyPr/>
          <a:lstStyle/>
          <a:p>
            <a:pPr>
              <a:defRPr/>
            </a:pPr>
            <a:r>
              <a:rPr lang="en-US" sz="4000" b="1" dirty="0">
                <a:solidFill>
                  <a:srgbClr val="FFFF66"/>
                </a:solidFill>
                <a:effectLst>
                  <a:outerShdw blurRad="38100" dist="38100" dir="2700000" algn="tl">
                    <a:srgbClr val="000000">
                      <a:alpha val="43137"/>
                    </a:srgbClr>
                  </a:outerShdw>
                </a:effectLst>
                <a:latin typeface="+mn-lt"/>
                <a:ea typeface="+mn-ea"/>
                <a:cs typeface="+mn-cs"/>
              </a:rPr>
              <a:t>B: Epidemiology </a:t>
            </a:r>
          </a:p>
        </p:txBody>
      </p:sp>
      <p:sp>
        <p:nvSpPr>
          <p:cNvPr id="3" name="Content Placeholder 2"/>
          <p:cNvSpPr>
            <a:spLocks noGrp="1"/>
          </p:cNvSpPr>
          <p:nvPr>
            <p:ph idx="1"/>
          </p:nvPr>
        </p:nvSpPr>
        <p:spPr>
          <a:xfrm>
            <a:off x="1524000" y="990600"/>
            <a:ext cx="9144000" cy="5867400"/>
          </a:xfrm>
        </p:spPr>
        <p:txBody>
          <a:bodyPr/>
          <a:lstStyle/>
          <a:p>
            <a:pPr marL="36512" indent="0">
              <a:buNone/>
              <a:defRPr/>
            </a:pPr>
            <a:r>
              <a:rPr lang="en-US" dirty="0" smtClean="0"/>
              <a:t>Firearm weapon is the leading cause of death in Pakistan as well as in all over the world. </a:t>
            </a:r>
          </a:p>
          <a:p>
            <a:pPr marL="36512" indent="0">
              <a:buNone/>
              <a:defRPr/>
            </a:pPr>
            <a:r>
              <a:rPr lang="en-US" dirty="0" smtClean="0">
                <a:solidFill>
                  <a:srgbClr val="FFFF66"/>
                </a:solidFill>
              </a:rPr>
              <a:t>Percentage of  firearm weapon as cause of death</a:t>
            </a:r>
            <a:r>
              <a:rPr lang="en-US" dirty="0" smtClean="0"/>
              <a:t>.  </a:t>
            </a:r>
          </a:p>
          <a:p>
            <a:pPr marL="36512" indent="0">
              <a:buNone/>
              <a:defRPr/>
            </a:pPr>
            <a:r>
              <a:rPr lang="en-US" sz="3600" b="1" dirty="0">
                <a:effectLst>
                  <a:outerShdw blurRad="38100" dist="38100" dir="2700000" algn="tl">
                    <a:srgbClr val="000000">
                      <a:alpha val="43137"/>
                    </a:srgbClr>
                  </a:outerShdw>
                </a:effectLst>
              </a:rPr>
              <a:t>In the world </a:t>
            </a:r>
          </a:p>
          <a:p>
            <a:pPr marL="36512" indent="0">
              <a:buNone/>
              <a:defRPr/>
            </a:pPr>
            <a:r>
              <a:rPr lang="en-US" sz="3600" b="1" dirty="0">
                <a:effectLst>
                  <a:outerShdw blurRad="38100" dist="38100" dir="2700000" algn="tl">
                    <a:srgbClr val="000000">
                      <a:alpha val="43137"/>
                    </a:srgbClr>
                  </a:outerShdw>
                </a:effectLst>
              </a:rPr>
              <a:t>In Pakistan </a:t>
            </a:r>
          </a:p>
          <a:p>
            <a:pPr marL="36512" indent="0">
              <a:buNone/>
              <a:defRPr/>
            </a:pPr>
            <a:r>
              <a:rPr lang="en-US" sz="3600" b="1" dirty="0">
                <a:effectLst>
                  <a:outerShdw blurRad="38100" dist="38100" dir="2700000" algn="tl">
                    <a:srgbClr val="000000">
                      <a:alpha val="43137"/>
                    </a:srgbClr>
                  </a:outerShdw>
                </a:effectLst>
              </a:rPr>
              <a:t>In Sargodha </a:t>
            </a:r>
            <a:r>
              <a:rPr lang="en-US" dirty="0" smtClean="0"/>
              <a:t>  </a:t>
            </a:r>
          </a:p>
          <a:p>
            <a:pPr marL="36512" indent="0">
              <a:buNone/>
              <a:defRPr/>
            </a:pPr>
            <a:endParaRPr lang="en-US" dirty="0"/>
          </a:p>
        </p:txBody>
      </p:sp>
    </p:spTree>
    <p:extLst>
      <p:ext uri="{BB962C8B-B14F-4D97-AF65-F5344CB8AC3E}">
        <p14:creationId xmlns:p14="http://schemas.microsoft.com/office/powerpoint/2010/main" val="373236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1535114" y="0"/>
          <a:ext cx="9120187" cy="6858000"/>
        </p:xfrm>
        <a:graphic>
          <a:graphicData uri="http://schemas.openxmlformats.org/presentationml/2006/ole">
            <mc:AlternateContent xmlns:mc="http://schemas.openxmlformats.org/markup-compatibility/2006">
              <mc:Choice xmlns:v="urn:schemas-microsoft-com:vml" Requires="v">
                <p:oleObj spid="_x0000_s1027" name="Presentation" r:id="rId3" imgW="5394960" imgH="4056840" progId="HGW.Pres.4">
                  <p:embed/>
                </p:oleObj>
              </mc:Choice>
              <mc:Fallback>
                <p:oleObj name="Presentation" r:id="rId3" imgW="5394960" imgH="405684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114" y="0"/>
                        <a:ext cx="91201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21573039"/>
      </p:ext>
    </p:extLst>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0" y="0"/>
            <a:ext cx="9144000" cy="1371600"/>
          </a:xfrm>
        </p:spPr>
        <p:txBody>
          <a:bodyPr/>
          <a:lstStyle/>
          <a:p>
            <a:r>
              <a:rPr lang="en-US" altLang="en-US" sz="3200" b="1" u="sng"/>
              <a:t/>
            </a:r>
            <a:br>
              <a:rPr lang="en-US" altLang="en-US" sz="3200" b="1" u="sng"/>
            </a:br>
            <a:r>
              <a:rPr lang="en-US" altLang="en-US" sz="3100" b="1">
                <a:solidFill>
                  <a:srgbClr val="FFFF66"/>
                </a:solidFill>
              </a:rPr>
              <a:t>Percentage of Causes of Death in Sargodha city   </a:t>
            </a:r>
            <a:r>
              <a:rPr lang="en-US" altLang="en-US" sz="2400"/>
              <a:t/>
            </a:r>
            <a:br>
              <a:rPr lang="en-US" altLang="en-US" sz="2400"/>
            </a:br>
            <a:r>
              <a:rPr lang="en-US" altLang="en-US" sz="3200" b="1">
                <a:solidFill>
                  <a:srgbClr val="FFFF66"/>
                </a:solidFill>
              </a:rPr>
              <a:t>              (</a:t>
            </a:r>
            <a:r>
              <a:rPr lang="en-US" altLang="en-US" sz="3200" b="1" u="sng">
                <a:solidFill>
                  <a:srgbClr val="FFFF66"/>
                </a:solidFill>
              </a:rPr>
              <a:t>from 01-01-2012 to 31-12-2012)</a:t>
            </a:r>
            <a:r>
              <a:rPr lang="en-US" altLang="en-US" smtClean="0"/>
              <a:t/>
            </a:r>
            <a:br>
              <a:rPr lang="en-US" altLang="en-US" smtClean="0"/>
            </a:br>
            <a:endParaRPr lang="en-US" altLang="en-US" smtClean="0"/>
          </a:p>
        </p:txBody>
      </p:sp>
      <p:graphicFrame>
        <p:nvGraphicFramePr>
          <p:cNvPr id="4" name="Content Placeholder 3"/>
          <p:cNvGraphicFramePr>
            <a:graphicFrameLocks noGrp="1"/>
          </p:cNvGraphicFramePr>
          <p:nvPr>
            <p:ph idx="1"/>
          </p:nvPr>
        </p:nvGraphicFramePr>
        <p:xfrm>
          <a:off x="1524000" y="1143000"/>
          <a:ext cx="9144000" cy="5715000"/>
        </p:xfrm>
        <a:graphic>
          <a:graphicData uri="http://schemas.openxmlformats.org/drawingml/2006/table">
            <a:tbl>
              <a:tblPr firstRow="1" bandRow="1">
                <a:tableStyleId>{5C22544A-7EE6-4342-B048-85BDC9FD1C3A}</a:tableStyleId>
              </a:tblPr>
              <a:tblGrid>
                <a:gridCol w="3048000"/>
                <a:gridCol w="3048000"/>
                <a:gridCol w="3048000"/>
              </a:tblGrid>
              <a:tr h="719371">
                <a:tc>
                  <a:txBody>
                    <a:bodyPr/>
                    <a:lstStyle/>
                    <a:p>
                      <a:pPr marL="0" marR="0">
                        <a:lnSpc>
                          <a:spcPct val="115000"/>
                        </a:lnSpc>
                        <a:spcBef>
                          <a:spcPts val="0"/>
                        </a:spcBef>
                        <a:spcAft>
                          <a:spcPts val="0"/>
                        </a:spcAft>
                      </a:pPr>
                      <a:r>
                        <a:rPr lang="en-US" sz="2800" b="1" dirty="0">
                          <a:solidFill>
                            <a:srgbClr val="0000FF"/>
                          </a:solidFill>
                          <a:effectLst>
                            <a:outerShdw blurRad="38100" dist="38100" dir="2700000" algn="tl">
                              <a:srgbClr val="000000">
                                <a:alpha val="43137"/>
                              </a:srgbClr>
                            </a:outerShdw>
                          </a:effectLst>
                          <a:latin typeface="Calibri"/>
                          <a:ea typeface="Calibri"/>
                          <a:cs typeface="Times New Roman"/>
                        </a:rPr>
                        <a:t>Cause of Death </a:t>
                      </a:r>
                      <a:endParaRPr lang="en-US" sz="2800" dirty="0">
                        <a:solidFill>
                          <a:srgbClr val="0000FF"/>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solidFill>
                            <a:srgbClr val="0000FF"/>
                          </a:solidFill>
                          <a:effectLst>
                            <a:outerShdw blurRad="38100" dist="38100" dir="2700000" algn="tl">
                              <a:srgbClr val="000000">
                                <a:alpha val="43137"/>
                              </a:srgbClr>
                            </a:outerShdw>
                          </a:effectLst>
                          <a:latin typeface="Calibri"/>
                          <a:ea typeface="Calibri"/>
                          <a:cs typeface="Times New Roman"/>
                        </a:rPr>
                        <a:t>Number of cases </a:t>
                      </a:r>
                      <a:endParaRPr lang="en-US" sz="2800" dirty="0">
                        <a:solidFill>
                          <a:srgbClr val="0000FF"/>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solidFill>
                            <a:srgbClr val="0000FF"/>
                          </a:solidFill>
                          <a:effectLst>
                            <a:outerShdw blurRad="38100" dist="38100" dir="2700000" algn="tl">
                              <a:srgbClr val="000000">
                                <a:alpha val="43137"/>
                              </a:srgbClr>
                            </a:outerShdw>
                          </a:effectLst>
                          <a:latin typeface="Calibri"/>
                          <a:ea typeface="Calibri"/>
                          <a:cs typeface="Times New Roman"/>
                        </a:rPr>
                        <a:t>Percentage </a:t>
                      </a:r>
                      <a:endParaRPr lang="en-US" sz="2800" dirty="0">
                        <a:solidFill>
                          <a:srgbClr val="0000FF"/>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999126">
                <a:tc>
                  <a:txBody>
                    <a:bodyPr/>
                    <a:lstStyle/>
                    <a:p>
                      <a:pPr marL="0" marR="0">
                        <a:lnSpc>
                          <a:spcPct val="115000"/>
                        </a:lnSpc>
                        <a:spcBef>
                          <a:spcPts val="0"/>
                        </a:spcBef>
                        <a:spcAft>
                          <a:spcPts val="0"/>
                        </a:spcAft>
                      </a:pPr>
                      <a:r>
                        <a:rPr lang="en-US" sz="4800" b="1" dirty="0">
                          <a:solidFill>
                            <a:srgbClr val="FF0000"/>
                          </a:solidFill>
                          <a:latin typeface="Calibri"/>
                          <a:ea typeface="Calibri"/>
                          <a:cs typeface="Times New Roman"/>
                        </a:rPr>
                        <a:t>Firearm </a:t>
                      </a:r>
                    </a:p>
                  </a:txBody>
                  <a:tcPr marL="68580" marR="68580" marT="0" marB="0"/>
                </a:tc>
                <a:tc>
                  <a:txBody>
                    <a:bodyPr/>
                    <a:lstStyle/>
                    <a:p>
                      <a:pPr marL="0" marR="0">
                        <a:lnSpc>
                          <a:spcPct val="115000"/>
                        </a:lnSpc>
                        <a:spcBef>
                          <a:spcPts val="0"/>
                        </a:spcBef>
                        <a:spcAft>
                          <a:spcPts val="0"/>
                        </a:spcAft>
                      </a:pPr>
                      <a:r>
                        <a:rPr lang="en-US" sz="4800" b="1" dirty="0">
                          <a:solidFill>
                            <a:srgbClr val="FF0000"/>
                          </a:solidFill>
                          <a:latin typeface="Calibri"/>
                          <a:ea typeface="Calibri"/>
                          <a:cs typeface="Times New Roman"/>
                        </a:rPr>
                        <a:t>55</a:t>
                      </a:r>
                    </a:p>
                  </a:txBody>
                  <a:tcPr marL="68580" marR="68580" marT="0" marB="0"/>
                </a:tc>
                <a:tc>
                  <a:txBody>
                    <a:bodyPr/>
                    <a:lstStyle/>
                    <a:p>
                      <a:pPr marL="0" marR="0">
                        <a:lnSpc>
                          <a:spcPct val="115000"/>
                        </a:lnSpc>
                        <a:spcBef>
                          <a:spcPts val="0"/>
                        </a:spcBef>
                        <a:spcAft>
                          <a:spcPts val="0"/>
                        </a:spcAft>
                      </a:pPr>
                      <a:r>
                        <a:rPr lang="en-US" sz="4800" b="1" dirty="0">
                          <a:solidFill>
                            <a:srgbClr val="FF0000"/>
                          </a:solidFill>
                          <a:latin typeface="Calibri"/>
                          <a:ea typeface="Calibri"/>
                          <a:cs typeface="Times New Roman"/>
                        </a:rPr>
                        <a:t>71.4%</a:t>
                      </a:r>
                    </a:p>
                  </a:txBody>
                  <a:tcPr marL="68580" marR="68580" marT="0" marB="0"/>
                </a:tc>
              </a:tr>
              <a:tr h="999126">
                <a:tc>
                  <a:txBody>
                    <a:bodyPr/>
                    <a:lstStyle/>
                    <a:p>
                      <a:pPr marL="0" marR="0">
                        <a:lnSpc>
                          <a:spcPct val="115000"/>
                        </a:lnSpc>
                        <a:spcBef>
                          <a:spcPts val="0"/>
                        </a:spcBef>
                        <a:spcAft>
                          <a:spcPts val="0"/>
                        </a:spcAft>
                      </a:pPr>
                      <a:r>
                        <a:rPr lang="en-US" sz="3200" b="1" dirty="0">
                          <a:latin typeface="Calibri"/>
                          <a:ea typeface="Calibri"/>
                          <a:cs typeface="Times New Roman"/>
                        </a:rPr>
                        <a:t>Blunt</a:t>
                      </a:r>
                    </a:p>
                  </a:txBody>
                  <a:tcPr marL="68580" marR="68580" marT="0" marB="0"/>
                </a:tc>
                <a:tc>
                  <a:txBody>
                    <a:bodyPr/>
                    <a:lstStyle/>
                    <a:p>
                      <a:pPr marL="0" marR="0">
                        <a:lnSpc>
                          <a:spcPct val="115000"/>
                        </a:lnSpc>
                        <a:spcBef>
                          <a:spcPts val="0"/>
                        </a:spcBef>
                        <a:spcAft>
                          <a:spcPts val="0"/>
                        </a:spcAft>
                      </a:pPr>
                      <a:r>
                        <a:rPr lang="en-US" sz="3200" b="1" dirty="0">
                          <a:latin typeface="Calibri"/>
                          <a:ea typeface="Calibri"/>
                          <a:cs typeface="Times New Roman"/>
                        </a:rPr>
                        <a:t>07</a:t>
                      </a:r>
                    </a:p>
                  </a:txBody>
                  <a:tcPr marL="68580" marR="68580" marT="0" marB="0"/>
                </a:tc>
                <a:tc>
                  <a:txBody>
                    <a:bodyPr/>
                    <a:lstStyle/>
                    <a:p>
                      <a:pPr marL="0" marR="0">
                        <a:lnSpc>
                          <a:spcPct val="115000"/>
                        </a:lnSpc>
                        <a:spcBef>
                          <a:spcPts val="0"/>
                        </a:spcBef>
                        <a:spcAft>
                          <a:spcPts val="0"/>
                        </a:spcAft>
                      </a:pPr>
                      <a:r>
                        <a:rPr lang="en-US" sz="3200" b="1" dirty="0">
                          <a:latin typeface="Calibri"/>
                          <a:ea typeface="Calibri"/>
                          <a:cs typeface="Times New Roman"/>
                        </a:rPr>
                        <a:t>09.0%</a:t>
                      </a:r>
                    </a:p>
                  </a:txBody>
                  <a:tcPr marL="68580" marR="68580" marT="0" marB="0"/>
                </a:tc>
              </a:tr>
              <a:tr h="999126">
                <a:tc>
                  <a:txBody>
                    <a:bodyPr/>
                    <a:lstStyle/>
                    <a:p>
                      <a:pPr marL="0" marR="0">
                        <a:lnSpc>
                          <a:spcPct val="115000"/>
                        </a:lnSpc>
                        <a:spcBef>
                          <a:spcPts val="0"/>
                        </a:spcBef>
                        <a:spcAft>
                          <a:spcPts val="0"/>
                        </a:spcAft>
                      </a:pPr>
                      <a:r>
                        <a:rPr lang="en-US" sz="3200" b="1" dirty="0">
                          <a:latin typeface="Calibri"/>
                          <a:ea typeface="Calibri"/>
                          <a:cs typeface="Times New Roman"/>
                        </a:rPr>
                        <a:t>Sharp/pointed </a:t>
                      </a:r>
                    </a:p>
                  </a:txBody>
                  <a:tcPr marL="68580" marR="68580" marT="0" marB="0"/>
                </a:tc>
                <a:tc>
                  <a:txBody>
                    <a:bodyPr/>
                    <a:lstStyle/>
                    <a:p>
                      <a:pPr marL="0" marR="0">
                        <a:lnSpc>
                          <a:spcPct val="115000"/>
                        </a:lnSpc>
                        <a:spcBef>
                          <a:spcPts val="0"/>
                        </a:spcBef>
                        <a:spcAft>
                          <a:spcPts val="0"/>
                        </a:spcAft>
                      </a:pPr>
                      <a:r>
                        <a:rPr lang="en-US" sz="3200" b="1" dirty="0">
                          <a:latin typeface="Calibri"/>
                          <a:ea typeface="Calibri"/>
                          <a:cs typeface="Times New Roman"/>
                        </a:rPr>
                        <a:t>10</a:t>
                      </a:r>
                    </a:p>
                  </a:txBody>
                  <a:tcPr marL="68580" marR="68580" marT="0" marB="0"/>
                </a:tc>
                <a:tc>
                  <a:txBody>
                    <a:bodyPr/>
                    <a:lstStyle/>
                    <a:p>
                      <a:pPr marL="0" marR="0">
                        <a:lnSpc>
                          <a:spcPct val="115000"/>
                        </a:lnSpc>
                        <a:spcBef>
                          <a:spcPts val="0"/>
                        </a:spcBef>
                        <a:spcAft>
                          <a:spcPts val="0"/>
                        </a:spcAft>
                      </a:pPr>
                      <a:r>
                        <a:rPr lang="en-US" sz="3200" b="1" dirty="0">
                          <a:latin typeface="Calibri"/>
                          <a:ea typeface="Calibri"/>
                          <a:cs typeface="Times New Roman"/>
                        </a:rPr>
                        <a:t>13.0%</a:t>
                      </a:r>
                    </a:p>
                  </a:txBody>
                  <a:tcPr marL="68580" marR="68580" marT="0" marB="0"/>
                </a:tc>
              </a:tr>
              <a:tr h="999126">
                <a:tc>
                  <a:txBody>
                    <a:bodyPr/>
                    <a:lstStyle/>
                    <a:p>
                      <a:pPr marL="0" marR="0">
                        <a:lnSpc>
                          <a:spcPct val="115000"/>
                        </a:lnSpc>
                        <a:spcBef>
                          <a:spcPts val="0"/>
                        </a:spcBef>
                        <a:spcAft>
                          <a:spcPts val="0"/>
                        </a:spcAft>
                      </a:pPr>
                      <a:r>
                        <a:rPr lang="en-US" sz="3200" b="1" dirty="0">
                          <a:latin typeface="Calibri"/>
                          <a:ea typeface="Calibri"/>
                          <a:cs typeface="Times New Roman"/>
                        </a:rPr>
                        <a:t>Asphyxia </a:t>
                      </a:r>
                    </a:p>
                  </a:txBody>
                  <a:tcPr marL="68580" marR="68580" marT="0" marB="0"/>
                </a:tc>
                <a:tc>
                  <a:txBody>
                    <a:bodyPr/>
                    <a:lstStyle/>
                    <a:p>
                      <a:pPr marL="0" marR="0">
                        <a:lnSpc>
                          <a:spcPct val="115000"/>
                        </a:lnSpc>
                        <a:spcBef>
                          <a:spcPts val="0"/>
                        </a:spcBef>
                        <a:spcAft>
                          <a:spcPts val="0"/>
                        </a:spcAft>
                      </a:pPr>
                      <a:r>
                        <a:rPr lang="en-US" sz="3200" b="1" dirty="0">
                          <a:latin typeface="Calibri"/>
                          <a:ea typeface="Calibri"/>
                          <a:cs typeface="Times New Roman"/>
                        </a:rPr>
                        <a:t>05</a:t>
                      </a:r>
                    </a:p>
                  </a:txBody>
                  <a:tcPr marL="68580" marR="68580" marT="0" marB="0"/>
                </a:tc>
                <a:tc>
                  <a:txBody>
                    <a:bodyPr/>
                    <a:lstStyle/>
                    <a:p>
                      <a:pPr marL="0" marR="0">
                        <a:lnSpc>
                          <a:spcPct val="115000"/>
                        </a:lnSpc>
                        <a:spcBef>
                          <a:spcPts val="0"/>
                        </a:spcBef>
                        <a:spcAft>
                          <a:spcPts val="0"/>
                        </a:spcAft>
                      </a:pPr>
                      <a:r>
                        <a:rPr lang="en-US" sz="3200" b="1" dirty="0">
                          <a:latin typeface="Calibri"/>
                          <a:ea typeface="Calibri"/>
                          <a:cs typeface="Times New Roman"/>
                        </a:rPr>
                        <a:t>06.6%</a:t>
                      </a:r>
                    </a:p>
                  </a:txBody>
                  <a:tcPr marL="68580" marR="68580" marT="0" marB="0"/>
                </a:tc>
              </a:tr>
              <a:tr h="999126">
                <a:tc>
                  <a:txBody>
                    <a:bodyPr/>
                    <a:lstStyle/>
                    <a:p>
                      <a:pPr marL="0" marR="0">
                        <a:lnSpc>
                          <a:spcPct val="115000"/>
                        </a:lnSpc>
                        <a:spcBef>
                          <a:spcPts val="0"/>
                        </a:spcBef>
                        <a:spcAft>
                          <a:spcPts val="0"/>
                        </a:spcAft>
                      </a:pPr>
                      <a:r>
                        <a:rPr lang="en-US" sz="3200" b="1" dirty="0">
                          <a:latin typeface="Calibri"/>
                          <a:ea typeface="Calibri"/>
                          <a:cs typeface="Times New Roman"/>
                        </a:rPr>
                        <a:t>Total </a:t>
                      </a:r>
                    </a:p>
                  </a:txBody>
                  <a:tcPr marL="68580" marR="68580" marT="0" marB="0"/>
                </a:tc>
                <a:tc>
                  <a:txBody>
                    <a:bodyPr/>
                    <a:lstStyle/>
                    <a:p>
                      <a:pPr marL="0" marR="0">
                        <a:lnSpc>
                          <a:spcPct val="115000"/>
                        </a:lnSpc>
                        <a:spcBef>
                          <a:spcPts val="0"/>
                        </a:spcBef>
                        <a:spcAft>
                          <a:spcPts val="0"/>
                        </a:spcAft>
                      </a:pPr>
                      <a:r>
                        <a:rPr lang="en-US" sz="3200" b="1" dirty="0">
                          <a:latin typeface="Calibri"/>
                          <a:ea typeface="Calibri"/>
                          <a:cs typeface="Times New Roman"/>
                        </a:rPr>
                        <a:t>77</a:t>
                      </a:r>
                    </a:p>
                  </a:txBody>
                  <a:tcPr marL="68580" marR="68580" marT="0" marB="0"/>
                </a:tc>
                <a:tc>
                  <a:txBody>
                    <a:bodyPr/>
                    <a:lstStyle/>
                    <a:p>
                      <a:pPr marL="0" marR="0">
                        <a:lnSpc>
                          <a:spcPct val="115000"/>
                        </a:lnSpc>
                        <a:spcBef>
                          <a:spcPts val="0"/>
                        </a:spcBef>
                        <a:spcAft>
                          <a:spcPts val="1000"/>
                        </a:spcAft>
                      </a:pPr>
                      <a:r>
                        <a:rPr lang="en-US" sz="3200" b="1" dirty="0">
                          <a:latin typeface="Calibri"/>
                          <a:ea typeface="Calibri"/>
                          <a:cs typeface="Times New Roman"/>
                        </a:rPr>
                        <a:t> </a:t>
                      </a:r>
                    </a:p>
                  </a:txBody>
                  <a:tcPr marL="0" marR="0" marT="0" marB="0" anchor="ctr"/>
                </a:tc>
              </a:tr>
            </a:tbl>
          </a:graphicData>
        </a:graphic>
      </p:graphicFrame>
    </p:spTree>
    <p:extLst>
      <p:ext uri="{BB962C8B-B14F-4D97-AF65-F5344CB8AC3E}">
        <p14:creationId xmlns:p14="http://schemas.microsoft.com/office/powerpoint/2010/main" val="4294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0"/>
            <a:ext cx="8229600" cy="914400"/>
          </a:xfrm>
        </p:spPr>
        <p:txBody>
          <a:bodyPr/>
          <a:lstStyle/>
          <a:p>
            <a:pPr algn="ctr" eaLnBrk="1" hangingPunct="1">
              <a:defRPr/>
            </a:pPr>
            <a:r>
              <a:rPr lang="en-US" sz="4000" b="1" dirty="0">
                <a:solidFill>
                  <a:srgbClr val="FFFF00"/>
                </a:solidFill>
                <a:effectLst>
                  <a:outerShdw blurRad="38100" dist="38100" dir="2700000" algn="tl">
                    <a:srgbClr val="000000">
                      <a:alpha val="43137"/>
                    </a:srgbClr>
                  </a:outerShdw>
                </a:effectLst>
              </a:rPr>
              <a:t>          </a:t>
            </a:r>
            <a:r>
              <a:rPr lang="en-US" sz="4000" b="1" dirty="0">
                <a:solidFill>
                  <a:srgbClr val="FFFF66"/>
                </a:solidFill>
                <a:effectLst>
                  <a:outerShdw blurRad="38100" dist="38100" dir="2700000" algn="tl">
                    <a:srgbClr val="000000">
                      <a:alpha val="43137"/>
                    </a:srgbClr>
                  </a:outerShdw>
                </a:effectLst>
                <a:latin typeface="+mn-lt"/>
                <a:ea typeface="+mn-ea"/>
                <a:cs typeface="+mn-cs"/>
              </a:rPr>
              <a:t>C: HISTORY OF FIREARMS</a:t>
            </a:r>
          </a:p>
        </p:txBody>
      </p:sp>
      <p:sp>
        <p:nvSpPr>
          <p:cNvPr id="14339" name="Rectangle 3"/>
          <p:cNvSpPr>
            <a:spLocks noGrp="1" noChangeArrowheads="1"/>
          </p:cNvSpPr>
          <p:nvPr>
            <p:ph idx="1"/>
          </p:nvPr>
        </p:nvSpPr>
        <p:spPr>
          <a:xfrm>
            <a:off x="1524000" y="1219200"/>
            <a:ext cx="9144000" cy="5638800"/>
          </a:xfrm>
        </p:spPr>
        <p:txBody>
          <a:bodyPr/>
          <a:lstStyle/>
          <a:p>
            <a:pPr eaLnBrk="1" hangingPunct="1">
              <a:lnSpc>
                <a:spcPct val="90000"/>
              </a:lnSpc>
              <a:buSzPct val="110000"/>
              <a:buFont typeface="Wingdings" pitchFamily="2" charset="2"/>
              <a:buChar char="Ø"/>
              <a:defRPr/>
            </a:pPr>
            <a:r>
              <a:rPr lang="en-US" sz="4000" dirty="0">
                <a:effectLst>
                  <a:outerShdw blurRad="38100" dist="38100" dir="2700000" algn="tl">
                    <a:srgbClr val="000000">
                      <a:alpha val="43137"/>
                    </a:srgbClr>
                  </a:outerShdw>
                </a:effectLst>
              </a:rPr>
              <a:t>Idea of launching a projectile / arrow is prevalent since centuries.</a:t>
            </a:r>
          </a:p>
          <a:p>
            <a:pPr eaLnBrk="1" hangingPunct="1">
              <a:lnSpc>
                <a:spcPct val="90000"/>
              </a:lnSpc>
              <a:buSzPct val="110000"/>
              <a:buFont typeface="Wingdings" pitchFamily="2" charset="2"/>
              <a:buChar char="Ø"/>
              <a:defRPr/>
            </a:pPr>
            <a:r>
              <a:rPr lang="en-US" sz="4000" dirty="0">
                <a:effectLst>
                  <a:outerShdw blurRad="38100" dist="38100" dir="2700000" algn="tl">
                    <a:srgbClr val="000000">
                      <a:alpha val="43137"/>
                    </a:srgbClr>
                  </a:outerShdw>
                </a:effectLst>
              </a:rPr>
              <a:t>Invention of gunpowder led to the development of firearms. </a:t>
            </a:r>
          </a:p>
          <a:p>
            <a:pPr eaLnBrk="1" hangingPunct="1">
              <a:lnSpc>
                <a:spcPct val="90000"/>
              </a:lnSpc>
              <a:buSzPct val="110000"/>
              <a:buFont typeface="Wingdings" pitchFamily="2" charset="2"/>
              <a:buChar char="Ø"/>
              <a:defRPr/>
            </a:pPr>
            <a:r>
              <a:rPr lang="en-US" sz="4000" dirty="0">
                <a:effectLst>
                  <a:outerShdw blurRad="38100" dist="38100" dir="2700000" algn="tl">
                    <a:srgbClr val="000000">
                      <a:alpha val="43137"/>
                    </a:srgbClr>
                  </a:outerShdw>
                </a:effectLst>
              </a:rPr>
              <a:t>Gunpowder was used in China thousands of years ago in fire crackers. Later on, its use was extended to military weapons.</a:t>
            </a:r>
          </a:p>
        </p:txBody>
      </p:sp>
    </p:spTree>
    <p:extLst>
      <p:ext uri="{BB962C8B-B14F-4D97-AF65-F5344CB8AC3E}">
        <p14:creationId xmlns:p14="http://schemas.microsoft.com/office/powerpoint/2010/main" val="1504132719"/>
      </p:ext>
    </p:extLst>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975</Words>
  <Application>Microsoft Office PowerPoint</Application>
  <PresentationFormat>Widescreen</PresentationFormat>
  <Paragraphs>159</Paragraphs>
  <Slides>28</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1" baseType="lpstr">
      <vt:lpstr>Arial</vt:lpstr>
      <vt:lpstr>Arial Black</vt:lpstr>
      <vt:lpstr>Calibri</vt:lpstr>
      <vt:lpstr>Calibri Light</vt:lpstr>
      <vt:lpstr>Courier New</vt:lpstr>
      <vt:lpstr>Franklin Gothic Book</vt:lpstr>
      <vt:lpstr>Symbol</vt:lpstr>
      <vt:lpstr>Times New Roman</vt:lpstr>
      <vt:lpstr>Wingdings</vt:lpstr>
      <vt:lpstr>Wingdings 2</vt:lpstr>
      <vt:lpstr>Office Theme</vt:lpstr>
      <vt:lpstr>Technic</vt:lpstr>
      <vt:lpstr>Presentation</vt:lpstr>
      <vt:lpstr>Lesson 1(Firearm Injuries)</vt:lpstr>
      <vt:lpstr>PowerPoint Presentation</vt:lpstr>
      <vt:lpstr>FIREARM WOUNDS</vt:lpstr>
      <vt:lpstr>PowerPoint Presentation</vt:lpstr>
      <vt:lpstr>01. Introduction of firearm  </vt:lpstr>
      <vt:lpstr>B: Epidemiology </vt:lpstr>
      <vt:lpstr>PowerPoint Presentation</vt:lpstr>
      <vt:lpstr> Percentage of Causes of Death in Sargodha city                  (from 01-01-2012 to 31-12-2012) </vt:lpstr>
      <vt:lpstr>          C: HISTORY OF FIREARMS</vt:lpstr>
      <vt:lpstr>       C: HISTORY OF FIREARMS (contd,)</vt:lpstr>
      <vt:lpstr>PowerPoint Presentation</vt:lpstr>
      <vt:lpstr>PowerPoint Presentation</vt:lpstr>
      <vt:lpstr>02.  Anatomy of firearms </vt:lpstr>
      <vt:lpstr>A:  Structure of firearm weapon</vt:lpstr>
      <vt:lpstr>Structure of firearm weapon (contd.) </vt:lpstr>
      <vt:lpstr>       Structure of firearm weapon (contd.)</vt:lpstr>
      <vt:lpstr>B:  Classification of Firearm </vt:lpstr>
      <vt:lpstr>PowerPoint Presentation</vt:lpstr>
      <vt:lpstr>Purpose of Rifling</vt:lpstr>
      <vt:lpstr>Projectile </vt:lpstr>
      <vt:lpstr>a)  Types of smooth bored firearms</vt:lpstr>
      <vt:lpstr> Classification of smooth bored weapon                            (contd.)        </vt:lpstr>
      <vt:lpstr>Classification of smooth bored weapon                            (contd.)</vt:lpstr>
      <vt:lpstr>Choking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Dr.Nadir Ali</dc:creator>
  <cp:lastModifiedBy>Dr.Nadir Ali</cp:lastModifiedBy>
  <cp:revision>2</cp:revision>
  <dcterms:created xsi:type="dcterms:W3CDTF">2020-04-18T17:53:21Z</dcterms:created>
  <dcterms:modified xsi:type="dcterms:W3CDTF">2020-04-18T18:19:08Z</dcterms:modified>
</cp:coreProperties>
</file>