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57" r:id="rId4"/>
    <p:sldId id="260" r:id="rId5"/>
    <p:sldId id="261" r:id="rId6"/>
    <p:sldId id="262" r:id="rId7"/>
    <p:sldId id="263" r:id="rId8"/>
    <p:sldId id="264" r:id="rId9"/>
    <p:sldId id="266" r:id="rId10"/>
    <p:sldId id="265"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08EB704E-57EA-48F4-9A29-3CB5AC5E7BA8}" type="datetimeFigureOut">
              <a:rPr lang="en-US" smtClean="0"/>
              <a:t>11/28/2020</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FD49BA96-5C71-406C-8EA7-4771CA4033D1}" type="slidenum">
              <a:rPr lang="en-US" smtClean="0"/>
              <a:t>‹#›</a:t>
            </a:fld>
            <a:endParaRPr lang="en-US"/>
          </a:p>
        </p:txBody>
      </p:sp>
    </p:spTree>
    <p:extLst>
      <p:ext uri="{BB962C8B-B14F-4D97-AF65-F5344CB8AC3E}">
        <p14:creationId xmlns:p14="http://schemas.microsoft.com/office/powerpoint/2010/main" val="31440730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EB704E-57EA-48F4-9A29-3CB5AC5E7BA8}"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9BA96-5C71-406C-8EA7-4771CA4033D1}" type="slidenum">
              <a:rPr lang="en-US" smtClean="0"/>
              <a:t>‹#›</a:t>
            </a:fld>
            <a:endParaRPr lang="en-US"/>
          </a:p>
        </p:txBody>
      </p:sp>
    </p:spTree>
    <p:extLst>
      <p:ext uri="{BB962C8B-B14F-4D97-AF65-F5344CB8AC3E}">
        <p14:creationId xmlns:p14="http://schemas.microsoft.com/office/powerpoint/2010/main" val="1893533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EB704E-57EA-48F4-9A29-3CB5AC5E7BA8}" type="datetimeFigureOut">
              <a:rPr lang="en-US" smtClean="0"/>
              <a:t>11/28/2020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9BA96-5C71-406C-8EA7-4771CA4033D1}" type="slidenum">
              <a:rPr lang="en-US" smtClean="0"/>
              <a:t>‹#›</a:t>
            </a:fld>
            <a:endParaRPr lang="en-US"/>
          </a:p>
        </p:txBody>
      </p:sp>
    </p:spTree>
    <p:extLst>
      <p:ext uri="{BB962C8B-B14F-4D97-AF65-F5344CB8AC3E}">
        <p14:creationId xmlns:p14="http://schemas.microsoft.com/office/powerpoint/2010/main" val="2990988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8EB704E-57EA-48F4-9A29-3CB5AC5E7BA8}" type="datetimeFigureOut">
              <a:rPr lang="en-US" smtClean="0"/>
              <a:t>11/28/2020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49BA96-5C71-406C-8EA7-4771CA4033D1}" type="slidenum">
              <a:rPr lang="en-US" smtClean="0"/>
              <a:t>‹#›</a:t>
            </a:fld>
            <a:endParaRPr lang="en-US"/>
          </a:p>
        </p:txBody>
      </p:sp>
    </p:spTree>
    <p:extLst>
      <p:ext uri="{BB962C8B-B14F-4D97-AF65-F5344CB8AC3E}">
        <p14:creationId xmlns:p14="http://schemas.microsoft.com/office/powerpoint/2010/main" val="1691136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08EB704E-57EA-48F4-9A29-3CB5AC5E7BA8}" type="datetimeFigureOut">
              <a:rPr lang="en-US" smtClean="0"/>
              <a:t>11/28/2020</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FD49BA96-5C71-406C-8EA7-4771CA4033D1}" type="slidenum">
              <a:rPr lang="en-US" smtClean="0"/>
              <a:t>‹#›</a:t>
            </a:fld>
            <a:endParaRPr lang="en-US"/>
          </a:p>
        </p:txBody>
      </p:sp>
    </p:spTree>
    <p:extLst>
      <p:ext uri="{BB962C8B-B14F-4D97-AF65-F5344CB8AC3E}">
        <p14:creationId xmlns:p14="http://schemas.microsoft.com/office/powerpoint/2010/main" val="257491423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8EB704E-57EA-48F4-9A29-3CB5AC5E7BA8}" type="datetimeFigureOut">
              <a:rPr lang="en-US" smtClean="0"/>
              <a:t>11/28/2020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49BA96-5C71-406C-8EA7-4771CA4033D1}" type="slidenum">
              <a:rPr lang="en-US" smtClean="0"/>
              <a:t>‹#›</a:t>
            </a:fld>
            <a:endParaRPr lang="en-US"/>
          </a:p>
        </p:txBody>
      </p:sp>
    </p:spTree>
    <p:extLst>
      <p:ext uri="{BB962C8B-B14F-4D97-AF65-F5344CB8AC3E}">
        <p14:creationId xmlns:p14="http://schemas.microsoft.com/office/powerpoint/2010/main" val="3335643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8EB704E-57EA-48F4-9A29-3CB5AC5E7BA8}" type="datetimeFigureOut">
              <a:rPr lang="en-US" smtClean="0"/>
              <a:t>11/28/2020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49BA96-5C71-406C-8EA7-4771CA4033D1}" type="slidenum">
              <a:rPr lang="en-US" smtClean="0"/>
              <a:t>‹#›</a:t>
            </a:fld>
            <a:endParaRPr lang="en-US"/>
          </a:p>
        </p:txBody>
      </p:sp>
    </p:spTree>
    <p:extLst>
      <p:ext uri="{BB962C8B-B14F-4D97-AF65-F5344CB8AC3E}">
        <p14:creationId xmlns:p14="http://schemas.microsoft.com/office/powerpoint/2010/main" val="2413715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8EB704E-57EA-48F4-9A29-3CB5AC5E7BA8}" type="datetimeFigureOut">
              <a:rPr lang="en-US" smtClean="0"/>
              <a:t>11/28/2020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49BA96-5C71-406C-8EA7-4771CA4033D1}" type="slidenum">
              <a:rPr lang="en-US" smtClean="0"/>
              <a:t>‹#›</a:t>
            </a:fld>
            <a:endParaRPr lang="en-US"/>
          </a:p>
        </p:txBody>
      </p:sp>
    </p:spTree>
    <p:extLst>
      <p:ext uri="{BB962C8B-B14F-4D97-AF65-F5344CB8AC3E}">
        <p14:creationId xmlns:p14="http://schemas.microsoft.com/office/powerpoint/2010/main" val="3690718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EB704E-57EA-48F4-9A29-3CB5AC5E7BA8}" type="datetimeFigureOut">
              <a:rPr lang="en-US" smtClean="0"/>
              <a:t>11/28/2020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49BA96-5C71-406C-8EA7-4771CA4033D1}" type="slidenum">
              <a:rPr lang="en-US" smtClean="0"/>
              <a:t>‹#›</a:t>
            </a:fld>
            <a:endParaRPr lang="en-US"/>
          </a:p>
        </p:txBody>
      </p:sp>
    </p:spTree>
    <p:extLst>
      <p:ext uri="{BB962C8B-B14F-4D97-AF65-F5344CB8AC3E}">
        <p14:creationId xmlns:p14="http://schemas.microsoft.com/office/powerpoint/2010/main" val="77677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08EB704E-57EA-48F4-9A29-3CB5AC5E7BA8}" type="datetimeFigureOut">
              <a:rPr lang="en-US" smtClean="0"/>
              <a:t>11/28/2020</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FD49BA96-5C71-406C-8EA7-4771CA4033D1}"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86112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08EB704E-57EA-48F4-9A29-3CB5AC5E7BA8}" type="datetimeFigureOut">
              <a:rPr lang="en-US" smtClean="0"/>
              <a:t>11/28/2020</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FD49BA96-5C71-406C-8EA7-4771CA4033D1}"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96640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08EB704E-57EA-48F4-9A29-3CB5AC5E7BA8}" type="datetimeFigureOut">
              <a:rPr lang="en-US" smtClean="0"/>
              <a:t>11/28/2020</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D49BA96-5C71-406C-8EA7-4771CA4033D1}" type="slidenum">
              <a:rPr lang="en-US" smtClean="0"/>
              <a:t>‹#›</a:t>
            </a:fld>
            <a:endParaRPr lang="en-US"/>
          </a:p>
        </p:txBody>
      </p:sp>
    </p:spTree>
    <p:extLst>
      <p:ext uri="{BB962C8B-B14F-4D97-AF65-F5344CB8AC3E}">
        <p14:creationId xmlns:p14="http://schemas.microsoft.com/office/powerpoint/2010/main" val="36616378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Population and Sample</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61872" y="1828800"/>
            <a:ext cx="9247102" cy="4351337"/>
          </a:xfrm>
        </p:spPr>
        <p:txBody>
          <a:bodyPr>
            <a:normAutofit/>
          </a:bodyPr>
          <a:lstStyle/>
          <a:p>
            <a:endParaRPr lang="en-US" dirty="0" smtClean="0"/>
          </a:p>
          <a:p>
            <a:r>
              <a:rPr lang="en-US" dirty="0" smtClean="0"/>
              <a:t>A </a:t>
            </a:r>
            <a:r>
              <a:rPr lang="en-US" dirty="0"/>
              <a:t>population is the set of all the individuals of interest in a particular </a:t>
            </a:r>
            <a:r>
              <a:rPr lang="en-US" dirty="0" smtClean="0"/>
              <a:t>study.</a:t>
            </a:r>
          </a:p>
          <a:p>
            <a:r>
              <a:rPr lang="en-US" dirty="0" smtClean="0"/>
              <a:t>The </a:t>
            </a:r>
            <a:r>
              <a:rPr lang="en-US" dirty="0"/>
              <a:t>numbers of observations in a finite population is called the size of population and denoted </a:t>
            </a:r>
            <a:r>
              <a:rPr lang="en-US" dirty="0" smtClean="0"/>
              <a:t>by N</a:t>
            </a:r>
          </a:p>
          <a:p>
            <a:pPr marL="0" indent="0">
              <a:buNone/>
            </a:pPr>
            <a:r>
              <a:rPr lang="en-US" dirty="0" smtClean="0"/>
              <a:t>Example of </a:t>
            </a:r>
            <a:r>
              <a:rPr lang="en-US" dirty="0"/>
              <a:t> population is over eight million people living in New York City.</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159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Quantitative variable</a:t>
            </a:r>
            <a:endParaRPr lang="en-US" b="1" dirty="0"/>
          </a:p>
        </p:txBody>
      </p:sp>
      <p:sp>
        <p:nvSpPr>
          <p:cNvPr id="3" name="Content Placeholder 2"/>
          <p:cNvSpPr>
            <a:spLocks noGrp="1"/>
          </p:cNvSpPr>
          <p:nvPr>
            <p:ph idx="1"/>
          </p:nvPr>
        </p:nvSpPr>
        <p:spPr/>
        <p:txBody>
          <a:bodyPr/>
          <a:lstStyle/>
          <a:p>
            <a:pPr marL="0" indent="0">
              <a:buNone/>
            </a:pPr>
            <a:endParaRPr lang="en-US" sz="2800" dirty="0" smtClean="0">
              <a:latin typeface="Times New Roman" panose="02020603050405020304" pitchFamily="18" charset="0"/>
              <a:cs typeface="Times New Roman" panose="02020603050405020304" pitchFamily="18" charset="0"/>
            </a:endParaRPr>
          </a:p>
          <a:p>
            <a:pPr marL="0" indent="0">
              <a:buNone/>
            </a:pPr>
            <a:r>
              <a:rPr lang="en-US" sz="2800" dirty="0" smtClean="0">
                <a:latin typeface="Times New Roman" panose="02020603050405020304" pitchFamily="18" charset="0"/>
                <a:cs typeface="Times New Roman" panose="02020603050405020304" pitchFamily="18" charset="0"/>
              </a:rPr>
              <a:t>A </a:t>
            </a:r>
            <a:r>
              <a:rPr lang="en-US" sz="2800" dirty="0">
                <a:latin typeface="Times New Roman" panose="02020603050405020304" pitchFamily="18" charset="0"/>
                <a:cs typeface="Times New Roman" panose="02020603050405020304" pitchFamily="18" charset="0"/>
              </a:rPr>
              <a:t>variable is called a quantitative variable when a characteristics can be expressed numerically</a:t>
            </a:r>
            <a:r>
              <a:rPr lang="en-US" sz="2800" dirty="0" smtClean="0">
                <a:latin typeface="Times New Roman" panose="02020603050405020304" pitchFamily="18" charset="0"/>
                <a:cs typeface="Times New Roman" panose="02020603050405020304" pitchFamily="18" charset="0"/>
              </a:rPr>
              <a:t>.</a:t>
            </a:r>
          </a:p>
          <a:p>
            <a:pPr marL="0" indent="0">
              <a:buNone/>
            </a:pPr>
            <a:r>
              <a:rPr lang="en-US" sz="2800" dirty="0" smtClean="0">
                <a:latin typeface="Times New Roman" panose="02020603050405020304" pitchFamily="18" charset="0"/>
                <a:cs typeface="Times New Roman" panose="02020603050405020304" pitchFamily="18" charset="0"/>
              </a:rPr>
              <a:t>For example:</a:t>
            </a:r>
          </a:p>
          <a:p>
            <a:pPr marL="0" indent="0">
              <a:buNone/>
            </a:pPr>
            <a:r>
              <a:rPr lang="en-US" sz="2800" dirty="0" smtClean="0">
                <a:latin typeface="Times New Roman" panose="02020603050405020304" pitchFamily="18" charset="0"/>
                <a:cs typeface="Times New Roman" panose="02020603050405020304" pitchFamily="18" charset="0"/>
              </a:rPr>
              <a:t>Income ,number of stars , &amp;number of children. </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1748182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quantitative Variable </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sz="2800" dirty="0" smtClean="0">
                <a:latin typeface="Times New Roman" panose="02020603050405020304" pitchFamily="18" charset="0"/>
                <a:cs typeface="Times New Roman" panose="02020603050405020304" pitchFamily="18" charset="0"/>
              </a:rPr>
              <a:t>There are two types quantitative variable</a:t>
            </a:r>
          </a:p>
          <a:p>
            <a:pPr marL="0" indent="0">
              <a:buNone/>
            </a:pPr>
            <a:endParaRPr lang="en-US" sz="2800" dirty="0" smtClean="0">
              <a:latin typeface="Times New Roman" panose="02020603050405020304" pitchFamily="18" charset="0"/>
              <a:cs typeface="Times New Roman" panose="02020603050405020304" pitchFamily="18" charset="0"/>
            </a:endParaRPr>
          </a:p>
          <a:p>
            <a:pPr marL="571500" indent="-571500">
              <a:buFont typeface="+mj-lt"/>
              <a:buAutoNum type="romanLcPeriod"/>
            </a:pPr>
            <a:r>
              <a:rPr lang="en-US" sz="2800" dirty="0" smtClean="0">
                <a:latin typeface="Times New Roman" panose="02020603050405020304" pitchFamily="18" charset="0"/>
                <a:cs typeface="Times New Roman" panose="02020603050405020304" pitchFamily="18" charset="0"/>
              </a:rPr>
              <a:t>Discrete variable </a:t>
            </a:r>
          </a:p>
          <a:p>
            <a:pPr marL="571500" indent="-571500">
              <a:buFont typeface="+mj-lt"/>
              <a:buAutoNum type="romanLcPeriod"/>
            </a:pPr>
            <a:r>
              <a:rPr lang="en-US" sz="2800" dirty="0" smtClean="0">
                <a:latin typeface="Times New Roman" panose="02020603050405020304" pitchFamily="18" charset="0"/>
                <a:cs typeface="Times New Roman" panose="02020603050405020304" pitchFamily="18" charset="0"/>
              </a:rPr>
              <a:t>Continuous variable</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3271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Discrete </a:t>
            </a:r>
            <a:r>
              <a:rPr lang="en-US" dirty="0" smtClean="0">
                <a:latin typeface="Times New Roman" panose="02020603050405020304" pitchFamily="18" charset="0"/>
                <a:cs typeface="Times New Roman" panose="02020603050405020304" pitchFamily="18" charset="0"/>
              </a:rPr>
              <a:t>variable</a:t>
            </a:r>
            <a:endParaRPr lang="en-US" dirty="0"/>
          </a:p>
        </p:txBody>
      </p:sp>
      <p:sp>
        <p:nvSpPr>
          <p:cNvPr id="3" name="Content Placeholder 2"/>
          <p:cNvSpPr>
            <a:spLocks noGrp="1"/>
          </p:cNvSpPr>
          <p:nvPr>
            <p:ph idx="1"/>
          </p:nvPr>
        </p:nvSpPr>
        <p:spPr/>
        <p:txBody>
          <a:bodyPr/>
          <a:lstStyle/>
          <a:p>
            <a:pPr marL="0" indent="0">
              <a:buNone/>
            </a:pPr>
            <a:r>
              <a:rPr lang="en-US" sz="2800" dirty="0">
                <a:latin typeface="Times New Roman" panose="02020603050405020304" pitchFamily="18" charset="0"/>
                <a:cs typeface="Times New Roman" panose="02020603050405020304" pitchFamily="18" charset="0"/>
              </a:rPr>
              <a:t>A discrete variable is one that can take only a discrete set of integers or whole numbers</a:t>
            </a:r>
            <a:r>
              <a:rPr lang="en-US" sz="2800" dirty="0" smtClean="0">
                <a:latin typeface="Times New Roman" panose="02020603050405020304" pitchFamily="18" charset="0"/>
                <a:cs typeface="Times New Roman" panose="02020603050405020304" pitchFamily="18" charset="0"/>
              </a:rPr>
              <a:t>.</a:t>
            </a:r>
          </a:p>
          <a:p>
            <a:pPr marL="0" indent="0">
              <a:buNone/>
            </a:pPr>
            <a:r>
              <a:rPr lang="en-US" sz="2800" dirty="0" smtClean="0">
                <a:latin typeface="Times New Roman" panose="02020603050405020304" pitchFamily="18" charset="0"/>
                <a:cs typeface="Times New Roman" panose="02020603050405020304" pitchFamily="18" charset="0"/>
              </a:rPr>
              <a:t>For example :</a:t>
            </a:r>
          </a:p>
          <a:p>
            <a:r>
              <a:rPr lang="en-US" sz="2800" dirty="0" smtClean="0">
                <a:latin typeface="Times New Roman" panose="02020603050405020304" pitchFamily="18" charset="0"/>
                <a:cs typeface="Times New Roman" panose="02020603050405020304" pitchFamily="18" charset="0"/>
              </a:rPr>
              <a:t>Number of admissions </a:t>
            </a:r>
          </a:p>
          <a:p>
            <a:r>
              <a:rPr lang="en-US" sz="2800" dirty="0">
                <a:latin typeface="Times New Roman" panose="02020603050405020304" pitchFamily="18" charset="0"/>
                <a:cs typeface="Times New Roman" panose="02020603050405020304" pitchFamily="18" charset="0"/>
              </a:rPr>
              <a:t>test questions answered </a:t>
            </a:r>
            <a:r>
              <a:rPr lang="en-US" sz="2800" dirty="0" smtClean="0">
                <a:latin typeface="Times New Roman" panose="02020603050405020304" pitchFamily="18" charset="0"/>
                <a:cs typeface="Times New Roman" panose="02020603050405020304" pitchFamily="18" charset="0"/>
              </a:rPr>
              <a:t>correctly</a:t>
            </a:r>
          </a:p>
          <a:p>
            <a:r>
              <a:rPr lang="en-US" sz="2800" dirty="0" smtClean="0">
                <a:latin typeface="Times New Roman" panose="02020603050405020304" pitchFamily="18" charset="0"/>
                <a:cs typeface="Times New Roman" panose="02020603050405020304" pitchFamily="18" charset="0"/>
              </a:rPr>
              <a:t>Number of students in a Class.</a:t>
            </a:r>
          </a:p>
          <a:p>
            <a:pPr marL="0" indent="0">
              <a:buNone/>
            </a:pP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676541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Continuous variable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r>
              <a:rPr lang="en-US" sz="2800" dirty="0" smtClean="0">
                <a:latin typeface="Times New Roman" panose="02020603050405020304" pitchFamily="18" charset="0"/>
                <a:cs typeface="Times New Roman" panose="02020603050405020304" pitchFamily="18" charset="0"/>
              </a:rPr>
              <a:t>A </a:t>
            </a:r>
            <a:r>
              <a:rPr lang="en-US" sz="2800" dirty="0">
                <a:latin typeface="Times New Roman" panose="02020603050405020304" pitchFamily="18" charset="0"/>
                <a:cs typeface="Times New Roman" panose="02020603050405020304" pitchFamily="18" charset="0"/>
              </a:rPr>
              <a:t>variable is called a continuous if it can take on any fractional value or integer with in a range or given interval</a:t>
            </a:r>
            <a:r>
              <a:rPr lang="en-US" sz="2800" dirty="0" smtClean="0">
                <a:latin typeface="Times New Roman" panose="02020603050405020304" pitchFamily="18" charset="0"/>
                <a:cs typeface="Times New Roman" panose="02020603050405020304" pitchFamily="18" charset="0"/>
              </a:rPr>
              <a:t>.</a:t>
            </a:r>
          </a:p>
          <a:p>
            <a:pPr marL="0" indent="0">
              <a:buNone/>
            </a:pPr>
            <a:r>
              <a:rPr lang="en-US" sz="2800" dirty="0" smtClean="0">
                <a:latin typeface="Times New Roman" panose="02020603050405020304" pitchFamily="18" charset="0"/>
                <a:cs typeface="Times New Roman" panose="02020603050405020304" pitchFamily="18" charset="0"/>
              </a:rPr>
              <a:t>For example:</a:t>
            </a:r>
          </a:p>
          <a:p>
            <a:r>
              <a:rPr lang="en-US" sz="2800" dirty="0" smtClean="0">
                <a:latin typeface="Times New Roman" panose="02020603050405020304" pitchFamily="18" charset="0"/>
                <a:cs typeface="Times New Roman" panose="02020603050405020304" pitchFamily="18" charset="0"/>
              </a:rPr>
              <a:t>Blood sugar</a:t>
            </a:r>
          </a:p>
          <a:p>
            <a:r>
              <a:rPr lang="en-US" sz="2800" dirty="0" smtClean="0">
                <a:latin typeface="Times New Roman" panose="02020603050405020304" pitchFamily="18" charset="0"/>
                <a:cs typeface="Times New Roman" panose="02020603050405020304" pitchFamily="18" charset="0"/>
              </a:rPr>
              <a:t>Height</a:t>
            </a:r>
          </a:p>
          <a:p>
            <a:r>
              <a:rPr lang="en-US" sz="2800" dirty="0" smtClean="0">
                <a:latin typeface="Times New Roman" panose="02020603050405020304" pitchFamily="18" charset="0"/>
                <a:cs typeface="Times New Roman" panose="02020603050405020304" pitchFamily="18" charset="0"/>
              </a:rPr>
              <a:t>weight</a:t>
            </a:r>
            <a:endParaRPr lang="en-US" sz="28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8334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Sample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4887" y="1828800"/>
            <a:ext cx="9899373" cy="4351337"/>
          </a:xfrm>
        </p:spPr>
        <p:txBody>
          <a:bodyPr>
            <a:normAutofit/>
          </a:bodyPr>
          <a:lstStyle/>
          <a:p>
            <a:pPr marL="0" indent="0">
              <a:buNone/>
            </a:pPr>
            <a:r>
              <a:rPr lang="en-US" sz="2400" dirty="0" smtClean="0">
                <a:latin typeface="Times New Roman" panose="02020603050405020304" pitchFamily="18" charset="0"/>
                <a:cs typeface="Times New Roman" panose="02020603050405020304" pitchFamily="18" charset="0"/>
              </a:rPr>
              <a:t> A </a:t>
            </a:r>
            <a:r>
              <a:rPr lang="en-US" sz="2400" dirty="0">
                <a:latin typeface="Times New Roman" panose="02020603050405020304" pitchFamily="18" charset="0"/>
                <a:cs typeface="Times New Roman" panose="02020603050405020304" pitchFamily="18" charset="0"/>
              </a:rPr>
              <a:t>sample is a part or </a:t>
            </a:r>
            <a:r>
              <a:rPr lang="en-US" sz="2400" dirty="0" smtClean="0">
                <a:latin typeface="Times New Roman" panose="02020603050405020304" pitchFamily="18" charset="0"/>
                <a:cs typeface="Times New Roman" panose="02020603050405020304" pitchFamily="18" charset="0"/>
              </a:rPr>
              <a:t>subset </a:t>
            </a:r>
            <a:r>
              <a:rPr lang="en-US" sz="2400" dirty="0">
                <a:latin typeface="Times New Roman" panose="02020603050405020304" pitchFamily="18" charset="0"/>
                <a:cs typeface="Times New Roman" panose="02020603050405020304" pitchFamily="18" charset="0"/>
              </a:rPr>
              <a:t>of a population </a:t>
            </a:r>
          </a:p>
          <a:p>
            <a:pPr marL="0" indent="0" algn="ctr">
              <a:buNone/>
            </a:pPr>
            <a:r>
              <a:rPr lang="en-US" sz="2400" dirty="0" smtClean="0">
                <a:latin typeface="Times New Roman" panose="02020603050405020304" pitchFamily="18" charset="0"/>
                <a:cs typeface="Times New Roman" panose="02020603050405020304" pitchFamily="18" charset="0"/>
              </a:rPr>
              <a:t>Or</a:t>
            </a:r>
          </a:p>
          <a:p>
            <a:pPr marL="0" indent="0">
              <a:buNone/>
            </a:pPr>
            <a:r>
              <a:rPr lang="en-US" sz="2400" dirty="0" smtClean="0">
                <a:latin typeface="Times New Roman" panose="02020603050405020304" pitchFamily="18" charset="0"/>
                <a:cs typeface="Times New Roman" panose="02020603050405020304" pitchFamily="18" charset="0"/>
              </a:rPr>
              <a:t>A set of individuals selected from a population to represent the population. The numbers of observations in a sample is called the size of sample and denoted by n.</a:t>
            </a:r>
          </a:p>
          <a:p>
            <a:pPr marL="0" indent="0">
              <a:buNone/>
            </a:pPr>
            <a:r>
              <a:rPr lang="en-US" sz="2400" dirty="0" smtClean="0">
                <a:latin typeface="Times New Roman" panose="02020603050405020304" pitchFamily="18" charset="0"/>
                <a:cs typeface="Times New Roman" panose="02020603050405020304" pitchFamily="18" charset="0"/>
              </a:rPr>
              <a:t>For example:</a:t>
            </a:r>
          </a:p>
          <a:p>
            <a:pPr marL="0" indent="0">
              <a:buNone/>
            </a:pPr>
            <a:r>
              <a:rPr lang="en-US" sz="2400" dirty="0" smtClean="0">
                <a:latin typeface="Times New Roman" panose="02020603050405020304" pitchFamily="18" charset="0"/>
                <a:cs typeface="Times New Roman" panose="02020603050405020304" pitchFamily="18" charset="0"/>
              </a:rPr>
              <a:t>Lets say your population was every Pakistani and you wanted to find out </a:t>
            </a:r>
            <a:r>
              <a:rPr lang="en-US" sz="2400" dirty="0">
                <a:latin typeface="Times New Roman" panose="02020603050405020304" pitchFamily="18" charset="0"/>
                <a:cs typeface="Times New Roman" panose="02020603050405020304" pitchFamily="18" charset="0"/>
              </a:rPr>
              <a:t>how much the average person earns. Time and finances stop you from knocking on every door </a:t>
            </a:r>
            <a:r>
              <a:rPr lang="en-US" sz="2400" dirty="0" smtClean="0">
                <a:latin typeface="Times New Roman" panose="02020603050405020304" pitchFamily="18" charset="0"/>
                <a:cs typeface="Times New Roman" panose="02020603050405020304" pitchFamily="18" charset="0"/>
              </a:rPr>
              <a:t>in Pakistan , </a:t>
            </a:r>
            <a:r>
              <a:rPr lang="en-US" sz="2400" dirty="0">
                <a:latin typeface="Times New Roman" panose="02020603050405020304" pitchFamily="18" charset="0"/>
                <a:cs typeface="Times New Roman" panose="02020603050405020304" pitchFamily="18" charset="0"/>
              </a:rPr>
              <a:t>so you choose to ask </a:t>
            </a:r>
            <a:r>
              <a:rPr lang="en-US" sz="2400" dirty="0" smtClean="0">
                <a:latin typeface="Times New Roman" panose="02020603050405020304" pitchFamily="18" charset="0"/>
                <a:cs typeface="Times New Roman" panose="02020603050405020304" pitchFamily="18" charset="0"/>
              </a:rPr>
              <a:t>2,000 </a:t>
            </a:r>
            <a:r>
              <a:rPr lang="en-US" sz="2400" dirty="0">
                <a:latin typeface="Times New Roman" panose="02020603050405020304" pitchFamily="18" charset="0"/>
                <a:cs typeface="Times New Roman" panose="02020603050405020304" pitchFamily="18" charset="0"/>
              </a:rPr>
              <a:t>random people.</a:t>
            </a:r>
            <a:endParaRPr lang="en-US" sz="2400" dirty="0" smtClean="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55777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Population and Sample</a:t>
            </a:r>
            <a:endParaRPr lang="en-US" dirty="0">
              <a:latin typeface="Times New Roman" panose="02020603050405020304" pitchFamily="18" charset="0"/>
              <a:cs typeface="Times New Roman" panose="02020603050405020304" pitchFamily="18" charset="0"/>
            </a:endParaRPr>
          </a:p>
        </p:txBody>
      </p:sp>
      <p:pic>
        <p:nvPicPr>
          <p:cNvPr id="1036" name="Picture 12" descr="Difference Between Population and Sample (with Comparison Chart ..."/>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28870" y="2729949"/>
            <a:ext cx="3737113" cy="2425148"/>
          </a:xfrm>
          <a:prstGeom prst="rect">
            <a:avLst/>
          </a:prstGeom>
          <a:noFill/>
          <a:extLst>
            <a:ext uri="{909E8E84-426E-40DD-AFC4-6F175D3DCCD1}">
              <a14:hiddenFill xmlns:a14="http://schemas.microsoft.com/office/drawing/2010/main">
                <a:solidFill>
                  <a:srgbClr val="FFFFFF"/>
                </a:solidFill>
              </a14:hiddenFill>
            </a:ext>
          </a:extLst>
        </p:spPr>
      </p:pic>
      <p:sp>
        <p:nvSpPr>
          <p:cNvPr id="7" name="AutoShape 2" descr="Difference Between Population and Sample (with Comparison Chart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8" name="Picture 14" descr="Sample from population statistics research survey Vector Image"/>
          <p:cNvPicPr>
            <a:picLocks noChangeAspect="1" noChangeArrowheads="1"/>
          </p:cNvPicPr>
          <p:nvPr/>
        </p:nvPicPr>
        <p:blipFill rotWithShape="1">
          <a:blip r:embed="rId3">
            <a:extLst>
              <a:ext uri="{28A0092B-C50C-407E-A947-70E740481C1C}">
                <a14:useLocalDpi xmlns:a14="http://schemas.microsoft.com/office/drawing/2010/main" val="0"/>
              </a:ext>
            </a:extLst>
          </a:blip>
          <a:srcRect l="9603" r="5703" b="19545"/>
          <a:stretch/>
        </p:blipFill>
        <p:spPr bwMode="auto">
          <a:xfrm>
            <a:off x="4982816" y="2080590"/>
            <a:ext cx="6122505" cy="32997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0822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sample?</a:t>
            </a:r>
            <a:endParaRPr lang="en-US" dirty="0"/>
          </a:p>
        </p:txBody>
      </p:sp>
      <p:sp>
        <p:nvSpPr>
          <p:cNvPr id="3" name="Content Placeholder 2"/>
          <p:cNvSpPr>
            <a:spLocks noGrp="1"/>
          </p:cNvSpPr>
          <p:nvPr>
            <p:ph idx="1"/>
          </p:nvPr>
        </p:nvSpPr>
        <p:spPr>
          <a:xfrm>
            <a:off x="1261872" y="1828800"/>
            <a:ext cx="9339866" cy="4351337"/>
          </a:xfrm>
        </p:spPr>
        <p:txBody>
          <a:bodyPr/>
          <a:lstStyle/>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r>
              <a:rPr lang="en-US" sz="2800" dirty="0" smtClean="0">
                <a:latin typeface="Times New Roman" panose="02020603050405020304" pitchFamily="18" charset="0"/>
                <a:cs typeface="Times New Roman" panose="02020603050405020304" pitchFamily="18" charset="0"/>
              </a:rPr>
              <a:t>Population </a:t>
            </a:r>
            <a:r>
              <a:rPr lang="en-US" sz="2800" dirty="0">
                <a:latin typeface="Times New Roman" panose="02020603050405020304" pitchFamily="18" charset="0"/>
                <a:cs typeface="Times New Roman" panose="02020603050405020304" pitchFamily="18" charset="0"/>
              </a:rPr>
              <a:t>tend to be very </a:t>
            </a:r>
            <a:r>
              <a:rPr lang="en-US" sz="2800" dirty="0" smtClean="0">
                <a:latin typeface="Times New Roman" panose="02020603050405020304" pitchFamily="18" charset="0"/>
                <a:cs typeface="Times New Roman" panose="02020603050405020304" pitchFamily="18" charset="0"/>
              </a:rPr>
              <a:t>large, it </a:t>
            </a:r>
            <a:r>
              <a:rPr lang="en-US" sz="2800" dirty="0">
                <a:latin typeface="Times New Roman" panose="02020603050405020304" pitchFamily="18" charset="0"/>
                <a:cs typeface="Times New Roman" panose="02020603050405020304" pitchFamily="18" charset="0"/>
              </a:rPr>
              <a:t>usually impossible for a researcher to examine every individual in the population of interest therefore, we select a smaller ,more manageable group from the population and limit </a:t>
            </a:r>
            <a:r>
              <a:rPr lang="en-US" sz="2800" dirty="0" smtClean="0">
                <a:latin typeface="Times New Roman" panose="02020603050405020304" pitchFamily="18" charset="0"/>
                <a:cs typeface="Times New Roman" panose="02020603050405020304" pitchFamily="18" charset="0"/>
              </a:rPr>
              <a:t>the studies.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0439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Parameter and Statistic:</a:t>
            </a:r>
            <a:endParaRPr lang="en-US" dirty="0"/>
          </a:p>
        </p:txBody>
      </p:sp>
      <p:sp>
        <p:nvSpPr>
          <p:cNvPr id="3" name="Content Placeholder 2"/>
          <p:cNvSpPr>
            <a:spLocks noGrp="1"/>
          </p:cNvSpPr>
          <p:nvPr>
            <p:ph idx="1"/>
          </p:nvPr>
        </p:nvSpPr>
        <p:spPr>
          <a:xfrm>
            <a:off x="530087" y="1825625"/>
            <a:ext cx="10424425" cy="4522166"/>
          </a:xfrm>
        </p:spPr>
        <p:txBody>
          <a:bodyPr>
            <a:normAutofit/>
          </a:bodyPr>
          <a:lstStyle/>
          <a:p>
            <a:r>
              <a:rPr lang="en-US" sz="2000" b="1" dirty="0">
                <a:latin typeface="Times New Roman" panose="02020603050405020304" pitchFamily="18" charset="0"/>
                <a:cs typeface="Times New Roman" panose="02020603050405020304" pitchFamily="18" charset="0"/>
              </a:rPr>
              <a:t>Parameter:</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      Numerical </a:t>
            </a:r>
            <a:r>
              <a:rPr lang="en-US" sz="2000" dirty="0">
                <a:latin typeface="Times New Roman" panose="02020603050405020304" pitchFamily="18" charset="0"/>
                <a:cs typeface="Times New Roman" panose="02020603050405020304" pitchFamily="18" charset="0"/>
              </a:rPr>
              <a:t>quantities describing a population are called parameters.</a:t>
            </a:r>
          </a:p>
          <a:p>
            <a:pPr marL="0" indent="0" algn="ctr">
              <a:buNone/>
            </a:pPr>
            <a:r>
              <a:rPr lang="en-US" sz="2000" dirty="0">
                <a:latin typeface="Times New Roman" panose="02020603050405020304" pitchFamily="18" charset="0"/>
                <a:cs typeface="Times New Roman" panose="02020603050405020304" pitchFamily="18" charset="0"/>
              </a:rPr>
              <a:t>Or</a:t>
            </a:r>
          </a:p>
          <a:p>
            <a:pPr marL="0" indent="0">
              <a:buNone/>
            </a:pP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It is a value that describe population</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Statistic:</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                     A </a:t>
            </a:r>
            <a:r>
              <a:rPr lang="en-US" sz="2000" dirty="0">
                <a:latin typeface="Times New Roman" panose="02020603050405020304" pitchFamily="18" charset="0"/>
                <a:cs typeface="Times New Roman" panose="02020603050405020304" pitchFamily="18" charset="0"/>
              </a:rPr>
              <a:t>numerical quantity that describe sample</a:t>
            </a:r>
            <a:r>
              <a:rPr lang="en-US" sz="2000" dirty="0" smtClean="0">
                <a:latin typeface="Times New Roman" panose="02020603050405020304" pitchFamily="18" charset="0"/>
                <a:cs typeface="Times New Roman" panose="02020603050405020304" pitchFamily="18" charset="0"/>
              </a:rPr>
              <a:t>.</a:t>
            </a:r>
          </a:p>
          <a:p>
            <a:pPr marL="0" indent="0">
              <a:buNone/>
            </a:pPr>
            <a:endParaRPr lang="en-US" sz="2000" dirty="0" smtClean="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For example:</a:t>
            </a:r>
            <a:r>
              <a:rPr lang="en-US" sz="2000" dirty="0">
                <a:latin typeface="Times New Roman" panose="02020603050405020304" pitchFamily="18" charset="0"/>
                <a:cs typeface="Times New Roman" panose="02020603050405020304" pitchFamily="18" charset="0"/>
              </a:rPr>
              <a:t>50% of people living in the U.S. agree with the latest health care proposal. Researchers can’t ask hundreds of millions of people if they agree, so they take samples, or part of the population and calculate the </a:t>
            </a:r>
            <a:r>
              <a:rPr lang="en-US" sz="2000" dirty="0" smtClean="0">
                <a:latin typeface="Times New Roman" panose="02020603050405020304" pitchFamily="18" charset="0"/>
                <a:cs typeface="Times New Roman" panose="02020603050405020304" pitchFamily="18" charset="0"/>
              </a:rPr>
              <a:t>rest.</a:t>
            </a:r>
            <a:endParaRPr lang="en-US" sz="20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43964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4705" y="2226365"/>
            <a:ext cx="10515600" cy="2292626"/>
          </a:xfrm>
        </p:spPr>
        <p:txBody>
          <a:bodyPr/>
          <a:lstStyle/>
          <a:p>
            <a:r>
              <a:rPr lang="en-US" b="1" dirty="0" smtClean="0">
                <a:latin typeface="Times New Roman" panose="02020603050405020304" pitchFamily="18" charset="0"/>
                <a:cs typeface="Times New Roman" panose="02020603050405020304" pitchFamily="18" charset="0"/>
              </a:rPr>
              <a:t>Variables and Types of variables</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211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Variable</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dirty="0" smtClean="0">
                <a:latin typeface="Times New Roman" panose="02020603050405020304" pitchFamily="18" charset="0"/>
                <a:ea typeface="Yu Gothic UI Semibold" panose="020B0700000000000000" pitchFamily="34" charset="-128"/>
                <a:cs typeface="Times New Roman" panose="02020603050405020304" pitchFamily="18" charset="0"/>
              </a:rPr>
              <a:t> </a:t>
            </a:r>
          </a:p>
          <a:p>
            <a:pPr marL="0" indent="0">
              <a:buNone/>
            </a:pPr>
            <a:r>
              <a:rPr lang="en-US" sz="2800" dirty="0" smtClean="0">
                <a:latin typeface="Times New Roman" panose="02020603050405020304" pitchFamily="18" charset="0"/>
                <a:ea typeface="Yu Gothic UI Semibold" panose="020B0700000000000000" pitchFamily="34" charset="-128"/>
                <a:cs typeface="Times New Roman" panose="02020603050405020304" pitchFamily="18" charset="0"/>
              </a:rPr>
              <a:t>A </a:t>
            </a:r>
            <a:r>
              <a:rPr lang="en-US" sz="2800" dirty="0">
                <a:latin typeface="Times New Roman" panose="02020603050405020304" pitchFamily="18" charset="0"/>
                <a:ea typeface="Yu Gothic UI Semibold" panose="020B0700000000000000" pitchFamily="34" charset="-128"/>
                <a:cs typeface="Times New Roman" panose="02020603050405020304" pitchFamily="18" charset="0"/>
              </a:rPr>
              <a:t>characteristics that varies with an individual or an </a:t>
            </a:r>
            <a:r>
              <a:rPr lang="en-US" sz="2800" dirty="0" smtClean="0">
                <a:latin typeface="Times New Roman" panose="02020603050405020304" pitchFamily="18" charset="0"/>
                <a:ea typeface="Yu Gothic UI Semibold" panose="020B0700000000000000" pitchFamily="34" charset="-128"/>
                <a:cs typeface="Times New Roman" panose="02020603050405020304" pitchFamily="18" charset="0"/>
              </a:rPr>
              <a:t>object is </a:t>
            </a:r>
            <a:r>
              <a:rPr lang="en-US" sz="2800" dirty="0">
                <a:latin typeface="Times New Roman" panose="02020603050405020304" pitchFamily="18" charset="0"/>
                <a:ea typeface="Yu Gothic UI Semibold" panose="020B0700000000000000" pitchFamily="34" charset="-128"/>
                <a:cs typeface="Times New Roman" panose="02020603050405020304" pitchFamily="18" charset="0"/>
              </a:rPr>
              <a:t>called variable</a:t>
            </a:r>
            <a:r>
              <a:rPr lang="en-US" sz="2800" dirty="0" smtClean="0">
                <a:latin typeface="Times New Roman" panose="02020603050405020304" pitchFamily="18" charset="0"/>
                <a:ea typeface="Yu Gothic UI Semibold" panose="020B0700000000000000" pitchFamily="34" charset="-128"/>
                <a:cs typeface="Times New Roman" panose="02020603050405020304" pitchFamily="18" charset="0"/>
              </a:rPr>
              <a:t>.</a:t>
            </a:r>
          </a:p>
          <a:p>
            <a:pPr marL="0" indent="0">
              <a:buNone/>
            </a:pPr>
            <a:r>
              <a:rPr lang="en-US" sz="2800" dirty="0" smtClean="0">
                <a:latin typeface="Times New Roman" panose="02020603050405020304" pitchFamily="18" charset="0"/>
                <a:ea typeface="Yu Gothic UI Semibold" panose="020B0700000000000000" pitchFamily="34" charset="-128"/>
                <a:cs typeface="Times New Roman" panose="02020603050405020304" pitchFamily="18" charset="0"/>
              </a:rPr>
              <a:t>For example :</a:t>
            </a:r>
          </a:p>
          <a:p>
            <a:pPr marL="0" indent="0">
              <a:buNone/>
            </a:pPr>
            <a:r>
              <a:rPr lang="en-US" sz="2800" dirty="0" smtClean="0">
                <a:latin typeface="Times New Roman" panose="02020603050405020304" pitchFamily="18" charset="0"/>
                <a:ea typeface="Yu Gothic UI Semibold" panose="020B0700000000000000" pitchFamily="34" charset="-128"/>
                <a:cs typeface="Times New Roman" panose="02020603050405020304" pitchFamily="18" charset="0"/>
              </a:rPr>
              <a:t>Age, weight and blood pressure.</a:t>
            </a:r>
          </a:p>
          <a:p>
            <a:pPr marL="0" indent="0">
              <a:buNone/>
            </a:pPr>
            <a:endParaRPr lang="en-US" dirty="0">
              <a:latin typeface="Times New Roman" panose="02020603050405020304" pitchFamily="18" charset="0"/>
              <a:ea typeface="Yu Gothic UI Semibold" panose="020B0700000000000000" pitchFamily="34" charset="-128"/>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4338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Types of variables</a:t>
            </a:r>
            <a:endParaRPr lang="en-US" b="1" dirty="0">
              <a:latin typeface="Times New Roman" panose="02020603050405020304" pitchFamily="18" charset="0"/>
              <a:cs typeface="Times New Roman" panose="02020603050405020304" pitchFamily="18" charset="0"/>
            </a:endParaRPr>
          </a:p>
        </p:txBody>
      </p:sp>
      <p:pic>
        <p:nvPicPr>
          <p:cNvPr id="1026" name="Picture 2" descr="I. Quantitative Variable ( Numerical V)&#10;- Measurements made on quantitative&#10;variables convey information&#10;regarding amount...."/>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477245" y="2103438"/>
            <a:ext cx="5237509" cy="3932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3873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Qualitative Variable</a:t>
            </a:r>
            <a:endParaRPr lang="en-US" dirty="0"/>
          </a:p>
        </p:txBody>
      </p:sp>
      <p:sp>
        <p:nvSpPr>
          <p:cNvPr id="3" name="Content Placeholder 2"/>
          <p:cNvSpPr>
            <a:spLocks noGrp="1"/>
          </p:cNvSpPr>
          <p:nvPr>
            <p:ph idx="1"/>
          </p:nvPr>
        </p:nvSpPr>
        <p:spPr/>
        <p:txBody>
          <a:bodyPr/>
          <a:lstStyle/>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r>
              <a:rPr lang="en-US" sz="2800" dirty="0" smtClean="0">
                <a:latin typeface="Times New Roman" panose="02020603050405020304" pitchFamily="18" charset="0"/>
                <a:cs typeface="Times New Roman" panose="02020603050405020304" pitchFamily="18" charset="0"/>
              </a:rPr>
              <a:t>If </a:t>
            </a:r>
            <a:r>
              <a:rPr lang="en-US" sz="2800" dirty="0">
                <a:latin typeface="Times New Roman" panose="02020603050405020304" pitchFamily="18" charset="0"/>
                <a:cs typeface="Times New Roman" panose="02020603050405020304" pitchFamily="18" charset="0"/>
              </a:rPr>
              <a:t>a characteristics cannot be expressed </a:t>
            </a:r>
            <a:r>
              <a:rPr lang="en-US" sz="2800" dirty="0" smtClean="0">
                <a:latin typeface="Times New Roman" panose="02020603050405020304" pitchFamily="18" charset="0"/>
                <a:cs typeface="Times New Roman" panose="02020603050405020304" pitchFamily="18" charset="0"/>
              </a:rPr>
              <a:t>numerically then it is called qualitative variable . It </a:t>
            </a:r>
            <a:r>
              <a:rPr lang="en-US" sz="2800" dirty="0">
                <a:latin typeface="Times New Roman" panose="02020603050405020304" pitchFamily="18" charset="0"/>
                <a:cs typeface="Times New Roman" panose="02020603050405020304" pitchFamily="18" charset="0"/>
              </a:rPr>
              <a:t>is also called attribute</a:t>
            </a:r>
            <a:r>
              <a:rPr lang="en-US" sz="2800" dirty="0" smtClean="0">
                <a:latin typeface="Times New Roman" panose="02020603050405020304" pitchFamily="18" charset="0"/>
                <a:cs typeface="Times New Roman" panose="02020603050405020304" pitchFamily="18" charset="0"/>
              </a:rPr>
              <a:t>.</a:t>
            </a:r>
          </a:p>
          <a:p>
            <a:pPr marL="0" indent="0">
              <a:buNone/>
            </a:pPr>
            <a:r>
              <a:rPr lang="en-US" sz="2800" dirty="0" smtClean="0">
                <a:latin typeface="Times New Roman" panose="02020603050405020304" pitchFamily="18" charset="0"/>
                <a:cs typeface="Times New Roman" panose="02020603050405020304" pitchFamily="18" charset="0"/>
              </a:rPr>
              <a:t>For example:</a:t>
            </a:r>
          </a:p>
          <a:p>
            <a:pPr marL="0" indent="0">
              <a:buNone/>
            </a:pPr>
            <a:r>
              <a:rPr lang="en-US" sz="2800" dirty="0" smtClean="0">
                <a:latin typeface="Times New Roman" panose="02020603050405020304" pitchFamily="18" charset="0"/>
                <a:cs typeface="Times New Roman" panose="02020603050405020304" pitchFamily="18" charset="0"/>
              </a:rPr>
              <a:t>Gender , eye color and hair color</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0346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12</TotalTime>
  <Words>436</Words>
  <Application>Microsoft Office PowerPoint</Application>
  <PresentationFormat>Widescreen</PresentationFormat>
  <Paragraphs>61</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Yu Gothic UI Semibold</vt:lpstr>
      <vt:lpstr>Century Gothic</vt:lpstr>
      <vt:lpstr>Garamond</vt:lpstr>
      <vt:lpstr>Times New Roman</vt:lpstr>
      <vt:lpstr>Savon</vt:lpstr>
      <vt:lpstr>Population and Sample</vt:lpstr>
      <vt:lpstr>Sample </vt:lpstr>
      <vt:lpstr>Population and Sample</vt:lpstr>
      <vt:lpstr>Why sample?</vt:lpstr>
      <vt:lpstr>Parameter and Statistic:</vt:lpstr>
      <vt:lpstr>Variables and Types of variables</vt:lpstr>
      <vt:lpstr>Variable</vt:lpstr>
      <vt:lpstr>Types of variables</vt:lpstr>
      <vt:lpstr>Qualitative Variable</vt:lpstr>
      <vt:lpstr>Quantitative variable</vt:lpstr>
      <vt:lpstr>Types of quantitative Variable </vt:lpstr>
      <vt:lpstr>Discrete variable</vt:lpstr>
      <vt:lpstr>Continuous variable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dc:creator>
  <cp:lastModifiedBy>Tehreem</cp:lastModifiedBy>
  <cp:revision>5</cp:revision>
  <dcterms:created xsi:type="dcterms:W3CDTF">2020-04-28T21:55:53Z</dcterms:created>
  <dcterms:modified xsi:type="dcterms:W3CDTF">2020-11-28T05:29:10Z</dcterms:modified>
</cp:coreProperties>
</file>