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D563C-DA38-4E4A-8CCA-51759E94B77C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67941-D3FB-44D5-A296-A8D608084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30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axo4254.wikispaces.com/Papilio%20demoleus#x4.%20General%20Anatomy-4.4%20Pupa%20anatomy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athogen" TargetMode="External"/><Relationship Id="rId3" Type="http://schemas.openxmlformats.org/officeDocument/2006/relationships/hyperlink" Target="https://en.wikipedia.org/wiki/Chinese_language" TargetMode="External"/><Relationship Id="rId7" Type="http://schemas.openxmlformats.org/officeDocument/2006/relationships/hyperlink" Target="https://en.wikipedia.org/wiki/Vector_(epidemiology)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Citrus" TargetMode="External"/><Relationship Id="rId5" Type="http://schemas.openxmlformats.org/officeDocument/2006/relationships/hyperlink" Target="https://en.wikipedia.org/wiki/Citrus_greening_disease#cite_note-2" TargetMode="External"/><Relationship Id="rId10" Type="http://schemas.openxmlformats.org/officeDocument/2006/relationships/hyperlink" Target="https://en.wikipedia.org/wiki/Candidatus_Liberibacter" TargetMode="External"/><Relationship Id="rId4" Type="http://schemas.openxmlformats.org/officeDocument/2006/relationships/hyperlink" Target="https://en.wikipedia.org/wiki/Pinyin" TargetMode="External"/><Relationship Id="rId9" Type="http://schemas.openxmlformats.org/officeDocument/2006/relationships/hyperlink" Target="https://en.wikipedia.org/wiki/Candidatus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75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Females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lay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eggs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singly near the edges of the host plant leaves.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Lime butter fly / citrus swallowtail butterfly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pupa is supported by the silk girdle across the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thorax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attachment on </a:t>
            </a:r>
            <a:r>
              <a:rPr lang="en-US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cremaster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45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and 5</a:t>
            </a:r>
            <a:r>
              <a:rPr lang="en-US" baseline="30000" dirty="0" smtClean="0"/>
              <a:t>th</a:t>
            </a:r>
            <a:r>
              <a:rPr lang="en-US" dirty="0" smtClean="0"/>
              <a:t> instars of </a:t>
            </a:r>
            <a:r>
              <a:rPr lang="en-US" i="1" dirty="0" smtClean="0"/>
              <a:t>P. </a:t>
            </a:r>
            <a:r>
              <a:rPr lang="en-US" i="1" dirty="0" err="1" smtClean="0"/>
              <a:t>demoleus</a:t>
            </a:r>
            <a:endParaRPr lang="en-US" i="1" dirty="0" smtClean="0"/>
          </a:p>
          <a:p>
            <a:endParaRPr lang="en-US" i="1" dirty="0" smtClean="0"/>
          </a:p>
          <a:p>
            <a:r>
              <a:rPr lang="en-GB" i="1" dirty="0" smtClean="0"/>
              <a:t>http://butterflycircle.blogspot.com/2011/11/life-history-of-lime-butterfly-v20.html</a:t>
            </a:r>
          </a:p>
          <a:p>
            <a:endParaRPr lang="en-GB" i="1" dirty="0" smtClean="0"/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male, this spot is capped with a narrow blue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lunule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a very narrow intervening black gap. In contrast, the red spot and the blue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lunule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female have a  rather large black spot between them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97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in the case of all Swallowtail butterflies, the Lime Butterfly caterpillars in all instars possess a fleshy organ called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osmeterium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prothoracic segment. Usually hidden, the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osmeterium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be everted to emit a foul-smelling secretion when the caterpillar is threatened.</a:t>
            </a:r>
          </a:p>
          <a:p>
            <a:r>
              <a:rPr lang="en-US" dirty="0" smtClean="0"/>
              <a:t>https://2.bp.blogspot.com/-52VPb3Sy_f8/WuFVf_OzYjI/AAAAAAAAsbs/sfdlNL6uoRwU9z77Jn3XHTUeTnRgKrN6gCLcBGAs/s1600/Lime_osmeterium_eversion.gif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26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31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Citrus greening disease</a:t>
            </a:r>
            <a:r>
              <a:rPr lang="en-US" dirty="0"/>
              <a:t> (</a:t>
            </a:r>
            <a:r>
              <a:rPr lang="en-US" dirty="0">
                <a:hlinkClick r:id="rId3" tooltip="Chinese language"/>
              </a:rPr>
              <a:t>Chinese</a:t>
            </a:r>
            <a:r>
              <a:rPr lang="en-US" dirty="0"/>
              <a:t>: </a:t>
            </a:r>
            <a:r>
              <a:rPr lang="ja-JP" altLang="en-US" dirty="0"/>
              <a:t>黃龍病</a:t>
            </a:r>
            <a:r>
              <a:rPr lang="en-US" altLang="ja-JP" dirty="0"/>
              <a:t>; </a:t>
            </a:r>
            <a:r>
              <a:rPr lang="en-US" dirty="0">
                <a:hlinkClick r:id="rId4" tooltip="Pinyin"/>
              </a:rPr>
              <a:t>pinyin</a:t>
            </a:r>
            <a:r>
              <a:rPr lang="en-US" dirty="0"/>
              <a:t>: </a:t>
            </a:r>
            <a:r>
              <a:rPr lang="en-US" i="1" dirty="0" err="1"/>
              <a:t>huánglóngbìng</a:t>
            </a:r>
            <a:r>
              <a:rPr lang="en-US" dirty="0"/>
              <a:t>; literally: "Yellow Dragon Disease"),</a:t>
            </a:r>
            <a:r>
              <a:rPr lang="en-US" baseline="30000" dirty="0">
                <a:hlinkClick r:id="rId5"/>
              </a:rPr>
              <a:t>[2]</a:t>
            </a:r>
            <a:r>
              <a:rPr lang="en-US" dirty="0"/>
              <a:t> abbreviated as HLB, is a disease of </a:t>
            </a:r>
            <a:r>
              <a:rPr lang="en-US" dirty="0">
                <a:hlinkClick r:id="rId6" tooltip="Citrus"/>
              </a:rPr>
              <a:t>citrus</a:t>
            </a:r>
            <a:r>
              <a:rPr lang="en-US" dirty="0"/>
              <a:t> caused by a </a:t>
            </a:r>
            <a:r>
              <a:rPr lang="en-US" dirty="0">
                <a:hlinkClick r:id="rId7" tooltip="Vector (epidemiology)"/>
              </a:rPr>
              <a:t>vector</a:t>
            </a:r>
            <a:r>
              <a:rPr lang="en-US" dirty="0"/>
              <a:t>-transmitted </a:t>
            </a:r>
            <a:r>
              <a:rPr lang="en-US" dirty="0">
                <a:hlinkClick r:id="rId8" tooltip="Pathogen"/>
              </a:rPr>
              <a:t>pathogen</a:t>
            </a:r>
            <a:r>
              <a:rPr lang="en-US" dirty="0"/>
              <a:t>. The causative agents are motile bacteria, </a:t>
            </a:r>
            <a:r>
              <a:rPr lang="en-US" i="1" dirty="0" err="1">
                <a:hlinkClick r:id="rId9" tooltip="Candidatus"/>
              </a:rPr>
              <a:t>Candidatus</a:t>
            </a:r>
            <a:r>
              <a:rPr lang="en-US" dirty="0"/>
              <a:t> </a:t>
            </a:r>
            <a:r>
              <a:rPr lang="en-US" dirty="0" err="1">
                <a:hlinkClick r:id="rId10" tooltip="Candidatus Liberibacter"/>
              </a:rPr>
              <a:t>Liberibacter</a:t>
            </a:r>
            <a:r>
              <a:rPr lang="en-US" dirty="0"/>
              <a:t> spp. 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22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B557-F11F-4B66-9B85-7E297EEFDEE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49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2F-295C-4B1C-9D1C-F52FA0FCFEBB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97F0-19A5-446B-BFE4-508BAE575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15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2F-295C-4B1C-9D1C-F52FA0FCFEBB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97F0-19A5-446B-BFE4-508BAE575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57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2F-295C-4B1C-9D1C-F52FA0FCFEBB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97F0-19A5-446B-BFE4-508BAE575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2F-295C-4B1C-9D1C-F52FA0FCFEBB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97F0-19A5-446B-BFE4-508BAE575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76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2F-295C-4B1C-9D1C-F52FA0FCFEBB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97F0-19A5-446B-BFE4-508BAE575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9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2F-295C-4B1C-9D1C-F52FA0FCFEBB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97F0-19A5-446B-BFE4-508BAE575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2F-295C-4B1C-9D1C-F52FA0FCFEBB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97F0-19A5-446B-BFE4-508BAE575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0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2F-295C-4B1C-9D1C-F52FA0FCFEBB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97F0-19A5-446B-BFE4-508BAE575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82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2F-295C-4B1C-9D1C-F52FA0FCFEBB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97F0-19A5-446B-BFE4-508BAE575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96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2F-295C-4B1C-9D1C-F52FA0FCFEBB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97F0-19A5-446B-BFE4-508BAE575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70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10F2F-295C-4B1C-9D1C-F52FA0FCFEBB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97F0-19A5-446B-BFE4-508BAE575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0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10F2F-295C-4B1C-9D1C-F52FA0FCFEBB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A97F0-19A5-446B-BFE4-508BAE575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2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/index.php?title=Tamarixia_radiata&amp;action=edit&amp;redlink=1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hyperlink" Target="http://en.wikipedia.org/wiki/Coccinellidae" TargetMode="External"/><Relationship Id="rId5" Type="http://schemas.openxmlformats.org/officeDocument/2006/relationships/image" Target="../media/image20.jpeg"/><Relationship Id="rId10" Type="http://schemas.openxmlformats.org/officeDocument/2006/relationships/hyperlink" Target="http://en.wikipedia.org/wiki/Chrysopidae" TargetMode="External"/><Relationship Id="rId4" Type="http://schemas.openxmlformats.org/officeDocument/2006/relationships/image" Target="../media/image19.jpeg"/><Relationship Id="rId9" Type="http://schemas.openxmlformats.org/officeDocument/2006/relationships/hyperlink" Target="http://en.wikipedia.org/wiki/Hoverfl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57200" y="357724"/>
            <a:ext cx="9906000" cy="69865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ENTO-306</a:t>
            </a:r>
          </a:p>
          <a:p>
            <a:pPr algn="ctr"/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32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Agricultural pests and their management</a:t>
            </a:r>
          </a:p>
          <a:p>
            <a:pPr algn="ctr"/>
            <a:endParaRPr lang="en-US" sz="2800" b="1" cap="al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400" b="1" cap="al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3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b="1" cap="small" dirty="0" smtClean="0">
                <a:solidFill>
                  <a:schemeClr val="tx2"/>
                </a:solidFill>
              </a:rPr>
              <a:t> 	Identification of important agricultural pests </a:t>
            </a:r>
          </a:p>
          <a:p>
            <a:pPr lvl="3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b="1" cap="small" dirty="0" smtClean="0">
                <a:solidFill>
                  <a:schemeClr val="tx2"/>
                </a:solidFill>
              </a:rPr>
              <a:t> 	Their mode of damages</a:t>
            </a:r>
          </a:p>
          <a:p>
            <a:pPr lvl="3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800" b="1" cap="small" dirty="0" smtClean="0">
                <a:solidFill>
                  <a:schemeClr val="tx2"/>
                </a:solidFill>
              </a:rPr>
              <a:t> 	Control measures</a:t>
            </a:r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			</a:t>
            </a:r>
          </a:p>
          <a:p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		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By: 	Dr. Muhammad Zeeshan Majeed	</a:t>
            </a:r>
          </a:p>
          <a:p>
            <a:pPr algn="ctr"/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0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1800" y="2743200"/>
            <a:ext cx="72673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/>
              <a:t>Insect Pests </a:t>
            </a:r>
            <a:r>
              <a:rPr lang="en-US" sz="3200" dirty="0" smtClean="0"/>
              <a:t>of </a:t>
            </a:r>
            <a:r>
              <a:rPr lang="en-US" sz="3200" dirty="0" smtClean="0"/>
              <a:t>Citrus Fruit Crop in </a:t>
            </a:r>
            <a:r>
              <a:rPr lang="en-US" sz="3200" dirty="0" smtClean="0"/>
              <a:t>Pakistan</a:t>
            </a:r>
          </a:p>
        </p:txBody>
      </p:sp>
    </p:spTree>
    <p:extLst>
      <p:ext uri="{BB962C8B-B14F-4D97-AF65-F5344CB8AC3E}">
        <p14:creationId xmlns:p14="http://schemas.microsoft.com/office/powerpoint/2010/main" val="319195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7868"/>
            <a:ext cx="8125615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ENTO-306	Agricultural pests and their management		4(3-1)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025" y="542091"/>
            <a:ext cx="878093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Insect pests of Fruit Crops	Citrus caterpillar (</a:t>
            </a:r>
            <a:r>
              <a:rPr lang="en-US" i="1" dirty="0" err="1" smtClean="0"/>
              <a:t>Papilio</a:t>
            </a:r>
            <a:r>
              <a:rPr lang="en-US" i="1" dirty="0" smtClean="0"/>
              <a:t> </a:t>
            </a:r>
            <a:r>
              <a:rPr lang="en-US" i="1" dirty="0" err="1" smtClean="0"/>
              <a:t>demoleus</a:t>
            </a:r>
            <a:r>
              <a:rPr lang="en-US" i="1" dirty="0" smtClean="0"/>
              <a:t>: </a:t>
            </a:r>
            <a:r>
              <a:rPr lang="en-US" dirty="0" err="1" smtClean="0"/>
              <a:t>Papilionidae</a:t>
            </a:r>
            <a:r>
              <a:rPr lang="en-US" dirty="0" smtClean="0"/>
              <a:t>, Lepidoptera)</a:t>
            </a:r>
            <a:endParaRPr lang="en-US" dirty="0"/>
          </a:p>
        </p:txBody>
      </p:sp>
      <p:pic>
        <p:nvPicPr>
          <p:cNvPr id="54274" name="Picture 2" descr="http://lepidoptera.butterflyhouse.com.au/papi/demol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990600"/>
            <a:ext cx="1400983" cy="121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4276" name="Picture 4" descr="http://butterfliesofamerica.com/images/Papilionidae/Papilioninae/Papilio_d_demoleus/Papilio_demoleus_demoleus_M_IRAN_Tehran_15-VIII-91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7038" y="838200"/>
            <a:ext cx="2346962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278" name="Picture 6" descr="http://i177.photobucket.com/albums/w210/DKakaSwordman/DSC_1876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4343400"/>
            <a:ext cx="2057400" cy="1368171"/>
          </a:xfrm>
          <a:prstGeom prst="rect">
            <a:avLst/>
          </a:prstGeom>
          <a:noFill/>
        </p:spPr>
      </p:pic>
      <p:pic>
        <p:nvPicPr>
          <p:cNvPr id="54282" name="Picture 10" descr="http://upload.wikimedia.org/wikipedia/commons/3/3b/Papilio_demoleus_cat_sec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724400" y="3246790"/>
            <a:ext cx="2071747" cy="1553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Group 17"/>
          <p:cNvGrpSpPr/>
          <p:nvPr/>
        </p:nvGrpSpPr>
        <p:grpSpPr>
          <a:xfrm>
            <a:off x="6934200" y="2209800"/>
            <a:ext cx="2209800" cy="2413000"/>
            <a:chOff x="6934200" y="2362200"/>
            <a:chExt cx="2209800" cy="2413000"/>
          </a:xfrm>
        </p:grpSpPr>
        <p:pic>
          <p:nvPicPr>
            <p:cNvPr id="54284" name="Picture 12" descr="http://lh5.ggpht.com/8OBxE1czuQrGJG0gmltQQA4eCmdhgfm1nRn_Nn009cwXq5lCqkLVXgwkDuWN4V1pxSkIsOzVkg0czSxEVPo=s58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934200" y="2362200"/>
              <a:ext cx="2209800" cy="22887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4286" name="Picture 14" descr="http://www.butterflycircle.com/checklist%20V2/CI/mugshots/Papilio%20polytes%20romulus/earlystages/egg/CommonMormon_egg_02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153400" y="4114800"/>
              <a:ext cx="990600" cy="660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54288" name="Picture 16" descr="http://www.butterflycircle.com/checklist%20V2/CI/mugshots/Papilio%20polytes%20romulus/earlystages/pupa/CommonMormon_pupa_0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19105" y="5410200"/>
            <a:ext cx="2024895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290" name="Picture 18" descr="http://lh5.ggpht.com/_LNaQuBlSf8Y/TN5LWpCk7hI/AAAAAAAAQ9A/SKfbA7tLovA/Common%20Lime%20Swallowtail%20Butterfly%20Papilio%20demoleus%205th%20instar_thumb.jpg?imgmax=80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00600" y="4572000"/>
            <a:ext cx="25146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0" y="3581400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Life history:</a:t>
            </a:r>
          </a:p>
          <a:p>
            <a:r>
              <a:rPr lang="en-US" sz="1400" dirty="0" smtClean="0"/>
              <a:t>Life cycle: 1 – 1.5 month </a:t>
            </a:r>
          </a:p>
          <a:p>
            <a:r>
              <a:rPr lang="en-US" sz="1400" dirty="0" smtClean="0"/>
              <a:t>Adult: 1 week / Larvae: 2 to 4 weeks / Pupa: 2 – 3 weeks</a:t>
            </a:r>
          </a:p>
          <a:p>
            <a:r>
              <a:rPr lang="en-US" sz="1400" dirty="0" smtClean="0"/>
              <a:t>No. of generations: 6 – 8 per annum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1600200"/>
            <a:ext cx="6248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/>
              <a:t>Identification</a:t>
            </a:r>
            <a:endParaRPr lang="en-US" sz="1400" dirty="0" smtClean="0"/>
          </a:p>
          <a:p>
            <a:pPr algn="just"/>
            <a:r>
              <a:rPr lang="en-US" sz="1400" dirty="0" smtClean="0"/>
              <a:t>Adult: Bluish green wings with irregular black and whitish-yellow patches.</a:t>
            </a:r>
          </a:p>
          <a:p>
            <a:pPr algn="just"/>
            <a:r>
              <a:rPr lang="en-US" sz="1400" dirty="0" smtClean="0"/>
              <a:t>             Red tornal spot with blue edges on upper hindwing. (80-100mm)</a:t>
            </a:r>
          </a:p>
          <a:p>
            <a:pPr algn="just"/>
            <a:r>
              <a:rPr lang="en-US" sz="1400" dirty="0" smtClean="0"/>
              <a:t>Eggs: Small creamy yellowish spherical eggs (1.5mm) are laid singly on tender plant parts including  shoots or twigs near edges (approx. 100 eggs per female)</a:t>
            </a:r>
          </a:p>
          <a:p>
            <a:pPr algn="just"/>
            <a:r>
              <a:rPr lang="en-US" sz="1400" dirty="0" smtClean="0"/>
              <a:t>Larvae: First instar (5mm) larvae-bird dropping look, stays in the leaf middle portion on upper side. Full grown larvae green in color with oblique brownish strips on </a:t>
            </a:r>
            <a:r>
              <a:rPr lang="en-US" sz="1400" dirty="0"/>
              <a:t>abdomen. (40 mm 5</a:t>
            </a:r>
            <a:r>
              <a:rPr lang="en-US" sz="1400" baseline="30000" dirty="0"/>
              <a:t>th</a:t>
            </a:r>
            <a:r>
              <a:rPr lang="en-US" sz="1400" dirty="0"/>
              <a:t> instar larva)</a:t>
            </a:r>
          </a:p>
          <a:p>
            <a:pPr algn="just"/>
            <a:r>
              <a:rPr lang="en-US" sz="1400" dirty="0" smtClean="0"/>
              <a:t>Pupa:    Rugose (wrinkled), dimorphic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5612249"/>
            <a:ext cx="6629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Control: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Manual picking and destruction of larvae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Biological control (larval parasitoids  like </a:t>
            </a:r>
            <a:r>
              <a:rPr lang="en-US" sz="1400" i="1" dirty="0" err="1" smtClean="0"/>
              <a:t>Apanteles</a:t>
            </a:r>
            <a:r>
              <a:rPr lang="en-US" sz="1400" i="1" dirty="0" smtClean="0"/>
              <a:t> s</a:t>
            </a:r>
            <a:r>
              <a:rPr lang="en-US" sz="1400" dirty="0" smtClean="0"/>
              <a:t>pp., </a:t>
            </a:r>
            <a:r>
              <a:rPr lang="en-US" sz="1400" i="1" dirty="0" smtClean="0"/>
              <a:t>Bracon hebetor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                                     Pupal parasitoids like of genus </a:t>
            </a:r>
            <a:r>
              <a:rPr lang="en-US" sz="1400" i="1" dirty="0" err="1" smtClean="0"/>
              <a:t>Brachymeria</a:t>
            </a:r>
            <a:r>
              <a:rPr lang="en-US" sz="1400" dirty="0" smtClean="0"/>
              <a:t> (</a:t>
            </a:r>
            <a:r>
              <a:rPr lang="en-US" sz="1400" dirty="0" err="1" smtClean="0"/>
              <a:t>Chalicidae</a:t>
            </a:r>
            <a:r>
              <a:rPr lang="en-US" sz="14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Chemical control (Foliar spray with Imidacloprid, Cypermethrin, Spinosad etc.)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4545449"/>
            <a:ext cx="5715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/>
              <a:t>Damage: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Active period: April to Nov. (maxi. Damage July/ August)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Vigorously and voraciously eating leaves  from edge to midrib.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Damage tender shoots and young sprouts.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Complete defoliation of citrus nursery or no fruiting on trees.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1143000"/>
            <a:ext cx="495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Host plants</a:t>
            </a:r>
            <a:r>
              <a:rPr lang="en-US" sz="1400" dirty="0" smtClean="0"/>
              <a:t>: Major pest of Rutacae (citrus family) and also of Fabaceae.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0" y="911423"/>
            <a:ext cx="41939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Also called Citrus  swallowtail butterfly or lime butterfly</a:t>
            </a:r>
          </a:p>
        </p:txBody>
      </p:sp>
    </p:spTree>
    <p:extLst>
      <p:ext uri="{BB962C8B-B14F-4D97-AF65-F5344CB8AC3E}">
        <p14:creationId xmlns:p14="http://schemas.microsoft.com/office/powerpoint/2010/main" val="318445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47" y="-69945"/>
            <a:ext cx="7467601" cy="272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" y="2209800"/>
            <a:ext cx="7467600" cy="241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pdm last instar sid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4343400"/>
            <a:ext cx="7467601" cy="201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977" y="1066801"/>
            <a:ext cx="279018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50747" y="6211669"/>
            <a:ext cx="9194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and 5</a:t>
            </a:r>
            <a:r>
              <a:rPr lang="en-US" baseline="30000" dirty="0"/>
              <a:t>th</a:t>
            </a:r>
            <a:r>
              <a:rPr lang="en-US" dirty="0"/>
              <a:t> instars of </a:t>
            </a:r>
            <a:r>
              <a:rPr lang="en-US" i="1" dirty="0"/>
              <a:t>P. </a:t>
            </a:r>
            <a:r>
              <a:rPr lang="en-US" i="1" dirty="0" err="1"/>
              <a:t>demoleus</a:t>
            </a:r>
            <a:endParaRPr lang="en-US" i="1" dirty="0"/>
          </a:p>
          <a:p>
            <a:r>
              <a:rPr lang="en-GB" i="1" dirty="0" smtClean="0"/>
              <a:t>http</a:t>
            </a:r>
            <a:r>
              <a:rPr lang="en-GB" i="1" dirty="0"/>
              <a:t>://butterflycircle.blogspot.com/2011/11/life-history-of-lime-butterfly-v20.html</a:t>
            </a:r>
          </a:p>
        </p:txBody>
      </p:sp>
    </p:spTree>
    <p:extLst>
      <p:ext uri="{BB962C8B-B14F-4D97-AF65-F5344CB8AC3E}">
        <p14:creationId xmlns:p14="http://schemas.microsoft.com/office/powerpoint/2010/main" val="119999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1311"/>
            <a:ext cx="4953000" cy="678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84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8" name="Picture 8" descr="http://www.gardensonline.com.au/Uploads/GardenDoctor/48/CitrusLeafMinerC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907279"/>
            <a:ext cx="2438400" cy="1950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8006" name="Picture 6" descr="http://farm3.static.flickr.com/2010/2301250683_2d420fdfd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362200"/>
            <a:ext cx="2819400" cy="2091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09600" y="87868"/>
            <a:ext cx="8125615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ENTO-306	Agricultural pests and their management		4(3-1)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33400"/>
            <a:ext cx="8967519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Insect pests of Fruit Crops	Citrus </a:t>
            </a:r>
            <a:r>
              <a:rPr lang="en-US" dirty="0" err="1" smtClean="0"/>
              <a:t>Leafminer</a:t>
            </a:r>
            <a:r>
              <a:rPr lang="en-US" dirty="0" smtClean="0"/>
              <a:t> (</a:t>
            </a:r>
            <a:r>
              <a:rPr lang="en-US" i="1" dirty="0" smtClean="0"/>
              <a:t>Phyllocnistis </a:t>
            </a:r>
            <a:r>
              <a:rPr lang="en-US" i="1" dirty="0" err="1" smtClean="0"/>
              <a:t>citrella</a:t>
            </a:r>
            <a:r>
              <a:rPr lang="en-US" dirty="0" smtClean="0"/>
              <a:t> </a:t>
            </a:r>
            <a:r>
              <a:rPr lang="en-US" i="1" dirty="0" smtClean="0"/>
              <a:t>: </a:t>
            </a:r>
            <a:r>
              <a:rPr lang="en-US" dirty="0" err="1" smtClean="0"/>
              <a:t>Gracillariidae</a:t>
            </a:r>
            <a:r>
              <a:rPr lang="en-US" dirty="0" smtClean="0"/>
              <a:t> , </a:t>
            </a:r>
            <a:r>
              <a:rPr lang="en-US" dirty="0" err="1" smtClean="0"/>
              <a:t>Lepidopt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2819400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Life history:</a:t>
            </a:r>
          </a:p>
          <a:p>
            <a:r>
              <a:rPr lang="en-US" sz="1400" dirty="0" smtClean="0"/>
              <a:t>Life cycle: 3 – 10 weeks</a:t>
            </a:r>
          </a:p>
          <a:p>
            <a:r>
              <a:rPr lang="en-US" sz="1400" dirty="0" smtClean="0"/>
              <a:t>Adult: 2 – 4 weeks/ Larvae: 1 to 4 weeks / Pupa: 1 – 2 weeks</a:t>
            </a:r>
          </a:p>
          <a:p>
            <a:r>
              <a:rPr lang="en-US" sz="1400" dirty="0" smtClean="0"/>
              <a:t>No. of generations: 12 plus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1536918"/>
            <a:ext cx="6553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/>
              <a:t>Identification</a:t>
            </a:r>
            <a:endParaRPr lang="en-US" sz="1400" dirty="0" smtClean="0"/>
          </a:p>
          <a:p>
            <a:pPr algn="just"/>
            <a:r>
              <a:rPr lang="en-US" sz="1400" dirty="0" smtClean="0"/>
              <a:t>Adult: Silvery white tiny (2 mm long) moth with hair-fringes on fore- and hind-wings.</a:t>
            </a:r>
          </a:p>
          <a:p>
            <a:pPr algn="just"/>
            <a:r>
              <a:rPr lang="en-US" sz="1400" dirty="0" smtClean="0"/>
              <a:t>Eggs: Minute round eggs (looks like tiny water droplets in mines) laid singly under side of plant tender sprouts and leaves. (50 eggs / female)</a:t>
            </a:r>
          </a:p>
          <a:p>
            <a:pPr algn="just"/>
            <a:r>
              <a:rPr lang="en-US" sz="1400" dirty="0" smtClean="0"/>
              <a:t>Larvae: Pale greenish in color</a:t>
            </a:r>
          </a:p>
          <a:p>
            <a:pPr algn="just"/>
            <a:r>
              <a:rPr lang="en-US" sz="1400" dirty="0" smtClean="0"/>
              <a:t>Pupa:    Tiny brownish in color, pupate in mine near rolled-leaf edge.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5410200"/>
            <a:ext cx="6248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Control: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Horticultural oil sprays (to reduce egg laying)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Fertilization in late winter/  Limited irrigation in late summer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Biological control: </a:t>
            </a:r>
            <a:r>
              <a:rPr lang="en-US" sz="1400" i="1" dirty="0" smtClean="0"/>
              <a:t>Chrysoperla </a:t>
            </a:r>
            <a:r>
              <a:rPr lang="en-US" sz="1400" i="1" dirty="0" err="1" smtClean="0"/>
              <a:t>carnea</a:t>
            </a:r>
            <a:r>
              <a:rPr lang="en-US" sz="1400" i="1" dirty="0" smtClean="0"/>
              <a:t> </a:t>
            </a:r>
            <a:r>
              <a:rPr lang="en-US" sz="1400" dirty="0" smtClean="0"/>
              <a:t>(lacewings)*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</a:t>
            </a:r>
            <a:r>
              <a:rPr lang="en-US" sz="1400" i="1" dirty="0" err="1" smtClean="0"/>
              <a:t>Cirrospilus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coachellae</a:t>
            </a:r>
            <a:r>
              <a:rPr lang="en-US" sz="1400" i="1" dirty="0" smtClean="0"/>
              <a:t> </a:t>
            </a:r>
            <a:r>
              <a:rPr lang="en-US" sz="1400" dirty="0" smtClean="0"/>
              <a:t>(</a:t>
            </a:r>
            <a:r>
              <a:rPr lang="en-US" sz="1400" dirty="0" err="1" smtClean="0"/>
              <a:t>Eulophid</a:t>
            </a:r>
            <a:r>
              <a:rPr lang="en-US" sz="1400" dirty="0" smtClean="0"/>
              <a:t> wasps) larval parasitoid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Chemical control difficult  (low efficiency).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3733800"/>
            <a:ext cx="5257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/>
              <a:t>Damage: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Active period: March to Nov. (maxi. Damage July/ August)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Zigzag galleries on young foliage  silvery when on young leaves</a:t>
            </a:r>
          </a:p>
          <a:p>
            <a:pPr marL="342900" indent="-342900" algn="just"/>
            <a:r>
              <a:rPr lang="en-US" sz="1400" dirty="0" smtClean="0"/>
              <a:t>         turns into brown patches on older leaves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Leaves and sprouts twisting and retarded growth occurs later on attacked portion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Rarely infest the stems and fruits.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990600"/>
            <a:ext cx="495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Host plants</a:t>
            </a:r>
            <a:r>
              <a:rPr lang="en-US" sz="1400" dirty="0" smtClean="0"/>
              <a:t>: Major pest of citrus plants and widely distributed in citrus growing areas of Pakistan.</a:t>
            </a:r>
            <a:endParaRPr lang="en-US" sz="1400" dirty="0"/>
          </a:p>
        </p:txBody>
      </p:sp>
      <p:pic>
        <p:nvPicPr>
          <p:cNvPr id="128002" name="Picture 2" descr="http://cisr.ucr.edu/images/citrus_laef_miner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838200"/>
            <a:ext cx="2590800" cy="1728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8004" name="Picture 4" descr="http://www.rjhorton.com.au/Site/Problems/slides/Citrus%20Leaf%20Miner%20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2971800"/>
            <a:ext cx="3556000" cy="2667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55983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7868"/>
            <a:ext cx="8125615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ENTO-306	Agricultural pests and their management		4(3-1)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533400"/>
            <a:ext cx="7864141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Insect pests of Fruit Crops	Citrus </a:t>
            </a:r>
            <a:r>
              <a:rPr lang="en-US" dirty="0" err="1" smtClean="0"/>
              <a:t>psylla</a:t>
            </a:r>
            <a:r>
              <a:rPr lang="en-US" dirty="0" smtClean="0"/>
              <a:t>  (</a:t>
            </a:r>
            <a:r>
              <a:rPr lang="en-US" i="1" dirty="0" smtClean="0"/>
              <a:t>Diaphorina citri</a:t>
            </a:r>
            <a:r>
              <a:rPr lang="en-US" dirty="0" smtClean="0"/>
              <a:t> : Psyllidae, </a:t>
            </a:r>
            <a:r>
              <a:rPr lang="en-US" dirty="0" err="1" smtClean="0"/>
              <a:t>Homoptera</a:t>
            </a:r>
            <a:endParaRPr lang="en-US" dirty="0" smtClean="0"/>
          </a:p>
        </p:txBody>
      </p:sp>
      <p:pic>
        <p:nvPicPr>
          <p:cNvPr id="13314" name="Picture 2" descr="https://encrypted-tbn0.gstatic.com/images?q=tbn:ANd9GcSwjcmi4M8SVgB5UkDODcEMNXgzLf-Y9M8yQ75vtPadj5NHT2_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990600"/>
            <a:ext cx="2438400" cy="1893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Figure 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3483" y="2705100"/>
            <a:ext cx="2540000" cy="1905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3318" name="Picture 6" descr="Figure 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2667000"/>
            <a:ext cx="4267200" cy="215582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3320" name="Picture 8" descr="Figure 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37779" y="4267200"/>
            <a:ext cx="4006221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2" name="Picture 10" descr="http://entnemdept.ufl.edu/creatures/citrus/diaphorina_citri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1066800"/>
            <a:ext cx="2933700" cy="1766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0" y="32004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Life history:</a:t>
            </a:r>
          </a:p>
          <a:p>
            <a:r>
              <a:rPr lang="en-US" sz="1400" dirty="0" smtClean="0"/>
              <a:t>Life cycle: 3- 7 weeks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371600"/>
            <a:ext cx="396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/>
              <a:t>Identification</a:t>
            </a:r>
            <a:endParaRPr lang="en-US" sz="1400" dirty="0" smtClean="0"/>
          </a:p>
          <a:p>
            <a:pPr algn="just"/>
            <a:r>
              <a:rPr lang="en-US" sz="1400" dirty="0" smtClean="0"/>
              <a:t>Adult: Small (4 mm long) hopper with brown and white patches on wings (mottled body)</a:t>
            </a:r>
          </a:p>
          <a:p>
            <a:pPr algn="just"/>
            <a:r>
              <a:rPr lang="en-US" sz="1400" dirty="0" smtClean="0"/>
              <a:t>Aphids are sedentary and psyllids are active.</a:t>
            </a:r>
          </a:p>
          <a:p>
            <a:pPr algn="just"/>
            <a:r>
              <a:rPr lang="en-US" sz="1400" dirty="0" smtClean="0"/>
              <a:t>Egg:   Pale yellow almond shaped small eggs laid on young foliage near leaf veins.</a:t>
            </a:r>
          </a:p>
          <a:p>
            <a:pPr algn="just"/>
            <a:r>
              <a:rPr lang="en-US" sz="1400" dirty="0" smtClean="0"/>
              <a:t>Nymph: Five nymphal instars with light yellow color of full grown nymph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8336"/>
            <a:ext cx="502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Control: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 Biological control (</a:t>
            </a:r>
            <a:r>
              <a:rPr lang="en-US" sz="1400" i="1" dirty="0" smtClean="0">
                <a:hlinkClick r:id="rId8" tooltip="Tamarixia radiata (page does not exist)"/>
              </a:rPr>
              <a:t>Tamarixia radiata</a:t>
            </a:r>
            <a:r>
              <a:rPr lang="en-US" sz="1400" dirty="0" smtClean="0"/>
              <a:t> </a:t>
            </a:r>
            <a:r>
              <a:rPr lang="en-US" sz="1400" dirty="0" smtClean="0">
                <a:hlinkClick r:id="rId9" tooltip="Hoverfly"/>
              </a:rPr>
              <a:t>hoverflies</a:t>
            </a:r>
            <a:r>
              <a:rPr lang="en-US" sz="1400" dirty="0" smtClean="0"/>
              <a:t>, </a:t>
            </a:r>
            <a:r>
              <a:rPr lang="en-US" sz="1400" dirty="0" smtClean="0">
                <a:hlinkClick r:id="rId10" tooltip="Chrysopidae"/>
              </a:rPr>
              <a:t>lacewings</a:t>
            </a:r>
            <a:r>
              <a:rPr lang="en-US" sz="1400" dirty="0" smtClean="0"/>
              <a:t>, several species of </a:t>
            </a:r>
            <a:r>
              <a:rPr lang="en-US" sz="1400" dirty="0" smtClean="0">
                <a:hlinkClick r:id="rId11" tooltip="Coccinellidae"/>
              </a:rPr>
              <a:t>ladybird</a:t>
            </a:r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/>
              <a:t> </a:t>
            </a:r>
            <a:r>
              <a:rPr lang="en-US" sz="1400" dirty="0" smtClean="0"/>
              <a:t>Systemic insecticide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696831"/>
            <a:ext cx="46482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/>
              <a:t>Damage: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Active period: March to October </a:t>
            </a:r>
          </a:p>
          <a:p>
            <a:pPr marL="342900" indent="-342900" algn="just"/>
            <a:r>
              <a:rPr lang="en-US" sz="1400" dirty="0" smtClean="0"/>
              <a:t>	(maxi. Damage March-April)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Desaping of young foliage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Withering , deformation and yellowing  of plant leaves and twigs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Dieback of tips due to toxins injected during desaping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Pre-mature fruit dropping and defoliation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Sooty mold on sugary secretions produced by Psyllids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1400" dirty="0" smtClean="0"/>
              <a:t>Vector of citrus greening disease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sz="14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0" y="1143000"/>
            <a:ext cx="4953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Host plants</a:t>
            </a:r>
            <a:r>
              <a:rPr lang="en-US" sz="1400" dirty="0" smtClean="0"/>
              <a:t>: Major pest of citrus.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0" y="911423"/>
            <a:ext cx="24213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Also called Asian Citrus Psyllid</a:t>
            </a:r>
          </a:p>
        </p:txBody>
      </p:sp>
    </p:spTree>
    <p:extLst>
      <p:ext uri="{BB962C8B-B14F-4D97-AF65-F5344CB8AC3E}">
        <p14:creationId xmlns:p14="http://schemas.microsoft.com/office/powerpoint/2010/main" val="3019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6" y="38305"/>
            <a:ext cx="4365040" cy="293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huanglongb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516" y="38304"/>
            <a:ext cx="4808483" cy="293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1" y="3000703"/>
            <a:ext cx="4060050" cy="389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008" y="3000703"/>
            <a:ext cx="3238653" cy="194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Image result for Tamarixia radiat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1" r="12155" b="8353"/>
          <a:stretch/>
        </p:blipFill>
        <p:spPr bwMode="auto">
          <a:xfrm rot="10800000">
            <a:off x="4513891" y="5001546"/>
            <a:ext cx="2742770" cy="185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256661" y="3972174"/>
            <a:ext cx="18322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/>
              <a:t>Tamarixia radiata</a:t>
            </a:r>
          </a:p>
          <a:p>
            <a:r>
              <a:rPr lang="en-GB" dirty="0"/>
              <a:t>(</a:t>
            </a:r>
            <a:r>
              <a:rPr lang="en-GB" dirty="0" err="1"/>
              <a:t>Eulophidae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0980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6096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Citrus whitefly </a:t>
            </a:r>
          </a:p>
          <a:p>
            <a:r>
              <a:rPr lang="en-US" dirty="0"/>
              <a:t>(</a:t>
            </a:r>
            <a:r>
              <a:rPr lang="en-US" i="1" dirty="0" err="1"/>
              <a:t>Dialeurodes</a:t>
            </a:r>
            <a:r>
              <a:rPr lang="en-US" i="1" dirty="0"/>
              <a:t> citri</a:t>
            </a:r>
            <a:r>
              <a:rPr lang="en-US" dirty="0"/>
              <a:t>: </a:t>
            </a:r>
            <a:r>
              <a:rPr lang="en-US" dirty="0" err="1"/>
              <a:t>Aleyrodidae</a:t>
            </a:r>
            <a:r>
              <a:rPr lang="en-US" dirty="0"/>
              <a:t>, </a:t>
            </a:r>
            <a:r>
              <a:rPr lang="en-US" dirty="0" err="1"/>
              <a:t>Homoptera</a:t>
            </a:r>
            <a:r>
              <a:rPr lang="en-US" dirty="0"/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87868"/>
            <a:ext cx="8125615" cy="369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ENTO-306	Agricultural pests and their management		4(3-1)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1" y="609601"/>
            <a:ext cx="295465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Insect pests of Fruit Crops	</a:t>
            </a:r>
            <a:endParaRPr lang="en-US" dirty="0"/>
          </a:p>
        </p:txBody>
      </p:sp>
      <p:pic>
        <p:nvPicPr>
          <p:cNvPr id="12292" name="Picture 4" descr="http://www.nbaii.res.in/insectpests/images/Dialeurodes-citr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364754"/>
            <a:ext cx="3911600" cy="293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1066800"/>
            <a:ext cx="2590800" cy="535531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Citrus red scale</a:t>
            </a:r>
          </a:p>
          <a:p>
            <a:r>
              <a:rPr lang="en-US" dirty="0" smtClean="0"/>
              <a:t> (</a:t>
            </a:r>
            <a:r>
              <a:rPr lang="en-US" i="1" dirty="0" err="1" smtClean="0"/>
              <a:t>Aonidiella</a:t>
            </a:r>
            <a:r>
              <a:rPr lang="en-US" i="1" dirty="0" smtClean="0"/>
              <a:t> </a:t>
            </a:r>
            <a:r>
              <a:rPr lang="en-US" i="1" dirty="0" err="1" smtClean="0"/>
              <a:t>aurantii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(</a:t>
            </a:r>
            <a:r>
              <a:rPr lang="en-US" i="1" dirty="0" err="1" smtClean="0"/>
              <a:t>Aspidiotus</a:t>
            </a:r>
            <a:r>
              <a:rPr lang="en-US" i="1" dirty="0" smtClean="0"/>
              <a:t> </a:t>
            </a:r>
            <a:r>
              <a:rPr lang="en-US" i="1" dirty="0" err="1" smtClean="0"/>
              <a:t>perniciosus</a:t>
            </a:r>
            <a:r>
              <a:rPr lang="en-US" dirty="0" smtClean="0"/>
              <a:t>: </a:t>
            </a:r>
            <a:r>
              <a:rPr lang="en-US" dirty="0" err="1" smtClean="0"/>
              <a:t>Diaspididae</a:t>
            </a:r>
            <a:r>
              <a:rPr lang="en-US" dirty="0" smtClean="0"/>
              <a:t>, </a:t>
            </a:r>
            <a:r>
              <a:rPr lang="en-US" dirty="0" err="1" smtClean="0"/>
              <a:t>Homoptera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2294" name="Picture 6" descr="http://cisr.ucr.edu/images/california_red_scale/red_scale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1" y="1941614"/>
            <a:ext cx="4038599" cy="2678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6" name="Picture 8" descr="http://www7.inra.fr/hyppz/IMAGES/70328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7097" y="4648200"/>
            <a:ext cx="3593703" cy="2261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785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776</Words>
  <Application>Microsoft Office PowerPoint</Application>
  <PresentationFormat>On-screen Show (4:3)</PresentationFormat>
  <Paragraphs>129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Hafiz Abdul Ghafoor</dc:creator>
  <cp:lastModifiedBy>Hafiz Abdul Ghafoor</cp:lastModifiedBy>
  <cp:revision>1</cp:revision>
  <dcterms:created xsi:type="dcterms:W3CDTF">2020-05-02T07:25:34Z</dcterms:created>
  <dcterms:modified xsi:type="dcterms:W3CDTF">2020-05-02T07:26:20Z</dcterms:modified>
</cp:coreProperties>
</file>