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260" r:id="rId4"/>
    <p:sldId id="258" r:id="rId5"/>
    <p:sldId id="259" r:id="rId6"/>
    <p:sldId id="277" r:id="rId7"/>
    <p:sldId id="278" r:id="rId8"/>
    <p:sldId id="280" r:id="rId9"/>
    <p:sldId id="279" r:id="rId10"/>
    <p:sldId id="261" r:id="rId11"/>
    <p:sldId id="262" r:id="rId12"/>
    <p:sldId id="263" r:id="rId13"/>
    <p:sldId id="264" r:id="rId14"/>
    <p:sldId id="265" r:id="rId15"/>
    <p:sldId id="266" r:id="rId16"/>
    <p:sldId id="267" r:id="rId17"/>
    <p:sldId id="268" r:id="rId18"/>
    <p:sldId id="269" r:id="rId19"/>
    <p:sldId id="273" r:id="rId20"/>
    <p:sldId id="274" r:id="rId21"/>
    <p:sldId id="275" r:id="rId22"/>
    <p:sldId id="276" r:id="rId23"/>
    <p:sldId id="272" r:id="rId24"/>
    <p:sldId id="270" r:id="rId25"/>
    <p:sldId id="271" r:id="rId26"/>
    <p:sldId id="288" r:id="rId27"/>
    <p:sldId id="281" r:id="rId28"/>
    <p:sldId id="282" r:id="rId29"/>
    <p:sldId id="289" r:id="rId30"/>
    <p:sldId id="283" r:id="rId31"/>
    <p:sldId id="284" r:id="rId32"/>
    <p:sldId id="285" r:id="rId33"/>
    <p:sldId id="286" r:id="rId34"/>
    <p:sldId id="287" r:id="rId35"/>
    <p:sldId id="290" r:id="rId36"/>
    <p:sldId id="291" r:id="rId37"/>
    <p:sldId id="293" r:id="rId38"/>
    <p:sldId id="292"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C1A09-9BE2-4A26-8A06-A22838BEA1F8}"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CC1A09-9BE2-4A26-8A06-A22838BEA1F8}"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CC1A09-9BE2-4A26-8A06-A22838BEA1F8}"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CC1A09-9BE2-4A26-8A06-A22838BEA1F8}"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CC1A09-9BE2-4A26-8A06-A22838BEA1F8}"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C1A09-9BE2-4A26-8A06-A22838BEA1F8}"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CC1A09-9BE2-4A26-8A06-A22838BEA1F8}"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CC1A09-9BE2-4A26-8A06-A22838BEA1F8}"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C1A09-9BE2-4A26-8A06-A22838BEA1F8}"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65B3F-092F-465F-98EB-EB16EE10E0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CC1A09-9BE2-4A26-8A06-A22838BEA1F8}"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65B3F-092F-465F-98EB-EB16EE10E0D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CC1A09-9BE2-4A26-8A06-A22838BEA1F8}" type="datetimeFigureOut">
              <a:rPr lang="en-US" smtClean="0"/>
              <a:pPr/>
              <a:t>5/5/2020</a:t>
            </a:fld>
            <a:endParaRPr lang="en-US"/>
          </a:p>
        </p:txBody>
      </p:sp>
      <p:sp>
        <p:nvSpPr>
          <p:cNvPr id="9" name="Slide Number Placeholder 8"/>
          <p:cNvSpPr>
            <a:spLocks noGrp="1"/>
          </p:cNvSpPr>
          <p:nvPr>
            <p:ph type="sldNum" sz="quarter" idx="11"/>
          </p:nvPr>
        </p:nvSpPr>
        <p:spPr/>
        <p:txBody>
          <a:bodyPr/>
          <a:lstStyle/>
          <a:p>
            <a:fld id="{EE965B3F-092F-465F-98EB-EB16EE10E0D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E965B3F-092F-465F-98EB-EB16EE10E0D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DCC1A09-9BE2-4A26-8A06-A22838BEA1F8}" type="datetimeFigureOut">
              <a:rPr lang="en-US" smtClean="0"/>
              <a:pPr/>
              <a:t>5/5/2020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greenliving.lovetoknow.com/Non_Renewable_Resour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Punjab_(Pakistan)" TargetMode="External"/><Relationship Id="rId7" Type="http://schemas.openxmlformats.org/officeDocument/2006/relationships/hyperlink" Target="https://en.wikipedia.org/wiki/Japan_International_Cooperation_Agency" TargetMode="External"/><Relationship Id="rId2" Type="http://schemas.openxmlformats.org/officeDocument/2006/relationships/hyperlink" Target="https://en.wikipedia.org/wiki/Kashmir" TargetMode="External"/><Relationship Id="rId1" Type="http://schemas.openxmlformats.org/officeDocument/2006/relationships/slideLayout" Target="../slideLayouts/slideLayout2.xml"/><Relationship Id="rId6" Type="http://schemas.openxmlformats.org/officeDocument/2006/relationships/hyperlink" Target="https://en.wikipedia.org/wiki/International_Renewable_Energy_Agency" TargetMode="External"/><Relationship Id="rId5" Type="http://schemas.openxmlformats.org/officeDocument/2006/relationships/hyperlink" Target="https://en.wikipedia.org/wiki/Balochistan" TargetMode="External"/><Relationship Id="rId4" Type="http://schemas.openxmlformats.org/officeDocument/2006/relationships/hyperlink" Target="https://en.wikipedia.org/wiki/Sindh"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environmentalprofessionalsnetwork.com/renewable-and-clean-sources-energy-to-tackle-global-energy-crisis-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Major environmental threat in Pakistan and their solution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6154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Ozone Deterioration</a:t>
            </a:r>
          </a:p>
        </p:txBody>
      </p:sp>
      <p:sp>
        <p:nvSpPr>
          <p:cNvPr id="3" name="Content Placeholder 2"/>
          <p:cNvSpPr>
            <a:spLocks noGrp="1"/>
          </p:cNvSpPr>
          <p:nvPr>
            <p:ph idx="1"/>
          </p:nvPr>
        </p:nvSpPr>
        <p:spPr/>
        <p:txBody>
          <a:bodyPr/>
          <a:lstStyle/>
          <a:p>
            <a:r>
              <a:rPr lang="en-US" dirty="0"/>
              <a:t>Chemicals and chlorofluorocarbons pollutants are created by industry and agriculture.</a:t>
            </a:r>
          </a:p>
          <a:p>
            <a:endParaRPr lang="en-US" dirty="0"/>
          </a:p>
          <a:p>
            <a:r>
              <a:rPr lang="en-US" dirty="0"/>
              <a:t> They have a negative impact the ozone layer. The lack of strict enforcement of laws to prevent the use of such pollutants compounds the situation. </a:t>
            </a:r>
          </a:p>
          <a:p>
            <a:r>
              <a:rPr lang="en-US" dirty="0"/>
              <a:t>governments that continue to allow various pollutants into the environment impede the recovery of the ozone layer. </a:t>
            </a:r>
          </a:p>
          <a:p>
            <a:endParaRPr lang="en-US" dirty="0"/>
          </a:p>
          <a:p>
            <a:endParaRPr lang="en-US" b="1" dirty="0"/>
          </a:p>
        </p:txBody>
      </p:sp>
    </p:spTree>
    <p:extLst>
      <p:ext uri="{BB962C8B-B14F-4D97-AF65-F5344CB8AC3E}">
        <p14:creationId xmlns:p14="http://schemas.microsoft.com/office/powerpoint/2010/main" val="3737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Acid Rain</a:t>
            </a:r>
          </a:p>
        </p:txBody>
      </p:sp>
      <p:sp>
        <p:nvSpPr>
          <p:cNvPr id="3" name="Content Placeholder 2"/>
          <p:cNvSpPr>
            <a:spLocks noGrp="1"/>
          </p:cNvSpPr>
          <p:nvPr>
            <p:ph idx="1"/>
          </p:nvPr>
        </p:nvSpPr>
        <p:spPr/>
        <p:txBody>
          <a:bodyPr/>
          <a:lstStyle/>
          <a:p>
            <a:r>
              <a:rPr lang="en-US" dirty="0"/>
              <a:t>Acid rain is created by excessive sulfuric and nitric acid being pumped into the atmosphere, rivers, oceans, and land. </a:t>
            </a:r>
          </a:p>
          <a:p>
            <a:endParaRPr lang="en-US" dirty="0"/>
          </a:p>
          <a:p>
            <a:r>
              <a:rPr lang="en-US" dirty="0"/>
              <a:t>While some acid rain is the byproduct of the natural processes of decaying vegetation and volcanic activity, the current crisis comes directly from the burning of </a:t>
            </a:r>
            <a:r>
              <a:rPr lang="en-US" dirty="0">
                <a:hlinkClick r:id="rId2" tooltip="Types of Fossil Fuels"/>
              </a:rPr>
              <a:t>fossil fuels</a:t>
            </a:r>
            <a:r>
              <a:rPr lang="en-US" dirty="0"/>
              <a:t>. </a:t>
            </a:r>
          </a:p>
          <a:p>
            <a:endParaRPr lang="en-US" dirty="0"/>
          </a:p>
          <a:p>
            <a:r>
              <a:rPr lang="en-US" dirty="0"/>
              <a:t>Water becomes toxic when acid rain imbues the oceans or lakes with an absorption quality that cause the water to absorb soil-based aluminum and poisons the aquatic plant and marine life.</a:t>
            </a:r>
          </a:p>
        </p:txBody>
      </p:sp>
    </p:spTree>
    <p:extLst>
      <p:ext uri="{BB962C8B-B14F-4D97-AF65-F5344CB8AC3E}">
        <p14:creationId xmlns:p14="http://schemas.microsoft.com/office/powerpoint/2010/main" val="393040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Dead Zones in the Ocean</a:t>
            </a:r>
            <a:br>
              <a:rPr lang="en-US" sz="3200" b="1" dirty="0"/>
            </a:br>
            <a:endParaRPr lang="en-US" sz="3200" dirty="0"/>
          </a:p>
        </p:txBody>
      </p:sp>
      <p:sp>
        <p:nvSpPr>
          <p:cNvPr id="3" name="Content Placeholder 2"/>
          <p:cNvSpPr>
            <a:spLocks noGrp="1"/>
          </p:cNvSpPr>
          <p:nvPr>
            <p:ph idx="1"/>
          </p:nvPr>
        </p:nvSpPr>
        <p:spPr/>
        <p:txBody>
          <a:bodyPr/>
          <a:lstStyle/>
          <a:p>
            <a:r>
              <a:rPr lang="en-US" dirty="0"/>
              <a:t>Another harmful source of excessive nitrogen being dumped into the oceans can be traced back to agricultural practices of over-fertilization of crops, lawns and gardens. The end result has been the creation of over 160 dead zones throughout the world's oceans. </a:t>
            </a:r>
          </a:p>
          <a:p>
            <a:r>
              <a:rPr lang="en-US" dirty="0"/>
              <a:t>The oceans' eco-systems are dependent upon the natural process of organic ocean matter known as phytoplankton, which is found on ocean surfaces. This eventually breaks down and filters to the bottom of the ocean floor where it's broken down further by ocean floor bacteria. This process is called bacterial respiration. </a:t>
            </a:r>
          </a:p>
        </p:txBody>
      </p:sp>
    </p:spTree>
    <p:extLst>
      <p:ext uri="{BB962C8B-B14F-4D97-AF65-F5344CB8AC3E}">
        <p14:creationId xmlns:p14="http://schemas.microsoft.com/office/powerpoint/2010/main" val="14327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Species Extinction</a:t>
            </a:r>
          </a:p>
        </p:txBody>
      </p:sp>
      <p:sp>
        <p:nvSpPr>
          <p:cNvPr id="3" name="Content Placeholder 2"/>
          <p:cNvSpPr>
            <a:spLocks noGrp="1"/>
          </p:cNvSpPr>
          <p:nvPr>
            <p:ph idx="1"/>
          </p:nvPr>
        </p:nvSpPr>
        <p:spPr/>
        <p:txBody>
          <a:bodyPr/>
          <a:lstStyle/>
          <a:p>
            <a:r>
              <a:rPr lang="en-US" dirty="0"/>
              <a:t>An alarming rate of species extinction is happening worldwide. As of 2010, the rate of loss is estimated to be more than 1,000 times the normal rate.</a:t>
            </a:r>
          </a:p>
          <a:p>
            <a:r>
              <a:rPr lang="en-US" dirty="0"/>
              <a:t> Greater preservation tactics and strategies are needed with laws put into place to protect species. Once more, manmade pollution is the culprit along with land encroachment by developers.</a:t>
            </a:r>
          </a:p>
          <a:p>
            <a:r>
              <a:rPr lang="en-US" dirty="0"/>
              <a:t>Both causes are created by consumer demands as people branch out into areas that were once remote habitats for various species</a:t>
            </a:r>
          </a:p>
        </p:txBody>
      </p:sp>
    </p:spTree>
    <p:extLst>
      <p:ext uri="{BB962C8B-B14F-4D97-AF65-F5344CB8AC3E}">
        <p14:creationId xmlns:p14="http://schemas.microsoft.com/office/powerpoint/2010/main" val="291631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 Resource Depletion</a:t>
            </a:r>
            <a:endParaRPr lang="en-US" dirty="0"/>
          </a:p>
        </p:txBody>
      </p:sp>
      <p:sp>
        <p:nvSpPr>
          <p:cNvPr id="3" name="Content Placeholder 2"/>
          <p:cNvSpPr>
            <a:spLocks noGrp="1"/>
          </p:cNvSpPr>
          <p:nvPr>
            <p:ph idx="1"/>
          </p:nvPr>
        </p:nvSpPr>
        <p:spPr/>
        <p:txBody>
          <a:bodyPr/>
          <a:lstStyle/>
          <a:p>
            <a:r>
              <a:rPr lang="en-US" b="1" dirty="0"/>
              <a:t>:</a:t>
            </a:r>
            <a:r>
              <a:rPr lang="en-US" dirty="0"/>
              <a:t> Natural resource depletion is another crucial current environmental problems. Fossil fuel consumption results in emission of Greenhouse gases, which is responsible for global warming and climate change. Globally, people are taking efforts to shift to renewable sources of energy like solar, wind, biogas and geothermal energy. The cost of installing the infrastructure and maintaining these sources has plummeted in the recent years.</a:t>
            </a:r>
          </a:p>
        </p:txBody>
      </p:sp>
    </p:spTree>
    <p:extLst>
      <p:ext uri="{BB962C8B-B14F-4D97-AF65-F5344CB8AC3E}">
        <p14:creationId xmlns:p14="http://schemas.microsoft.com/office/powerpoint/2010/main" val="21312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Waste Disposal:</a:t>
            </a:r>
            <a:r>
              <a:rPr lang="en-US" dirty="0"/>
              <a:t> </a:t>
            </a:r>
          </a:p>
        </p:txBody>
      </p:sp>
      <p:sp>
        <p:nvSpPr>
          <p:cNvPr id="3" name="Content Placeholder 2"/>
          <p:cNvSpPr>
            <a:spLocks noGrp="1"/>
          </p:cNvSpPr>
          <p:nvPr>
            <p:ph idx="1"/>
          </p:nvPr>
        </p:nvSpPr>
        <p:spPr/>
        <p:txBody>
          <a:bodyPr/>
          <a:lstStyle/>
          <a:p>
            <a:r>
              <a:rPr lang="en-US" dirty="0"/>
              <a:t>The over consumption of resources and creation of plastics are creating a global crisis of waste disposal. Developed countries are notorious for producing an excessive amount of waste or garbage and dumping their waste in the oceans and, less developed countries. Nuclear waste disposal has tremendous health hazards associated with it. Plastic, fast food, packaging and cheap electronic wastes threaten the well being of humans. Waste disposal is one of urgent current environmental problem</a:t>
            </a:r>
            <a:r>
              <a:rPr lang="en-US" b="1" dirty="0"/>
              <a:t>.</a:t>
            </a:r>
            <a:br>
              <a:rPr lang="en-US" b="1" dirty="0"/>
            </a:br>
            <a:endParaRPr lang="en-US" dirty="0"/>
          </a:p>
        </p:txBody>
      </p:sp>
    </p:spTree>
    <p:extLst>
      <p:ext uri="{BB962C8B-B14F-4D97-AF65-F5344CB8AC3E}">
        <p14:creationId xmlns:p14="http://schemas.microsoft.com/office/powerpoint/2010/main" val="93082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Urban Sprawl:</a:t>
            </a:r>
            <a:r>
              <a:rPr lang="en-US" dirty="0"/>
              <a:t> </a:t>
            </a:r>
          </a:p>
        </p:txBody>
      </p:sp>
      <p:sp>
        <p:nvSpPr>
          <p:cNvPr id="3" name="Content Placeholder 2"/>
          <p:cNvSpPr>
            <a:spLocks noGrp="1"/>
          </p:cNvSpPr>
          <p:nvPr>
            <p:ph idx="1"/>
          </p:nvPr>
        </p:nvSpPr>
        <p:spPr/>
        <p:txBody>
          <a:bodyPr/>
          <a:lstStyle/>
          <a:p>
            <a:r>
              <a:rPr lang="en-US" dirty="0"/>
              <a:t>Urban sprawl refers to migration of population from high density urban areas to low density rural areas which results in spreading of city over more and more rural land. Urban sprawl results in land degradation, increased traffic, environmental issues and health issues</a:t>
            </a:r>
          </a:p>
          <a:p>
            <a:endParaRPr lang="en-US" dirty="0"/>
          </a:p>
          <a:p>
            <a:r>
              <a:rPr lang="en-US" dirty="0"/>
              <a:t>The ever growing demand of land displaces natural environment consisting of flora and fauna instead of being replaced.</a:t>
            </a:r>
          </a:p>
        </p:txBody>
      </p:sp>
    </p:spTree>
    <p:extLst>
      <p:ext uri="{BB962C8B-B14F-4D97-AF65-F5344CB8AC3E}">
        <p14:creationId xmlns:p14="http://schemas.microsoft.com/office/powerpoint/2010/main" val="949984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Health Issues:</a:t>
            </a:r>
            <a:r>
              <a:rPr lang="en-US" dirty="0"/>
              <a:t> </a:t>
            </a:r>
          </a:p>
        </p:txBody>
      </p:sp>
      <p:sp>
        <p:nvSpPr>
          <p:cNvPr id="3" name="Content Placeholder 2"/>
          <p:cNvSpPr>
            <a:spLocks noGrp="1"/>
          </p:cNvSpPr>
          <p:nvPr>
            <p:ph idx="1"/>
          </p:nvPr>
        </p:nvSpPr>
        <p:spPr/>
        <p:txBody>
          <a:bodyPr/>
          <a:lstStyle/>
          <a:p>
            <a:r>
              <a:rPr lang="en-US" dirty="0"/>
              <a:t>The current environmental problems pose a lot of risk to health of humans, and animals. Dirty water is the biggest health risk of the world and poses threat to the quality of life and public health. Run-off to rivers carries along toxins, chemicals and disease carrying organisms. Pollutants cause respiratory disease like Asthma and cardiac-vascular problems. High temperatures encourage the spread of infectious diseases like Dengue.</a:t>
            </a:r>
          </a:p>
        </p:txBody>
      </p:sp>
    </p:spTree>
    <p:extLst>
      <p:ext uri="{BB962C8B-B14F-4D97-AF65-F5344CB8AC3E}">
        <p14:creationId xmlns:p14="http://schemas.microsoft.com/office/powerpoint/2010/main" val="415559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Genetic Engineering</a:t>
            </a:r>
            <a:endParaRPr lang="en-US" dirty="0"/>
          </a:p>
        </p:txBody>
      </p:sp>
      <p:sp>
        <p:nvSpPr>
          <p:cNvPr id="3" name="Content Placeholder 2"/>
          <p:cNvSpPr>
            <a:spLocks noGrp="1"/>
          </p:cNvSpPr>
          <p:nvPr>
            <p:ph idx="1"/>
          </p:nvPr>
        </p:nvSpPr>
        <p:spPr/>
        <p:txBody>
          <a:bodyPr/>
          <a:lstStyle/>
          <a:p>
            <a:r>
              <a:rPr lang="en-US" dirty="0"/>
              <a:t>Genetic modification of food using biotechnology is called genetic engineering. Genetic modification of food results in increased toxins and diseases as genes from an allergic plant can transfer to target plant. Genetically modified crops can cause serious environmental problems as an engineered gene may prove toxic to wildlife. Another drawback is that increased use of toxins to make insect resistant plant can cause resultant organisms to become resistant to antibiotics.</a:t>
            </a:r>
          </a:p>
        </p:txBody>
      </p:sp>
    </p:spTree>
    <p:extLst>
      <p:ext uri="{BB962C8B-B14F-4D97-AF65-F5344CB8AC3E}">
        <p14:creationId xmlns:p14="http://schemas.microsoft.com/office/powerpoint/2010/main" val="33584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a:t>
            </a:r>
          </a:p>
        </p:txBody>
      </p:sp>
      <p:sp>
        <p:nvSpPr>
          <p:cNvPr id="3" name="Content Placeholder 2"/>
          <p:cNvSpPr>
            <a:spLocks noGrp="1"/>
          </p:cNvSpPr>
          <p:nvPr>
            <p:ph idx="1"/>
          </p:nvPr>
        </p:nvSpPr>
        <p:spPr/>
        <p:txBody>
          <a:bodyPr/>
          <a:lstStyle/>
          <a:p>
            <a:r>
              <a:rPr lang="en-US" dirty="0"/>
              <a:t>Sea levels are rising and oceans are becoming warmer. Longer, more intense droughts threaten crops, wildlife and freshwater supplies. From polar bears in the Arctic to marine turtles off the coast of Africa, our planet’s diversity of life is at risk from the changing climate.</a:t>
            </a:r>
          </a:p>
          <a:p>
            <a:r>
              <a:rPr lang="en-US" dirty="0"/>
              <a:t>Climate change poses a fundamental threat to the places, species and people’s livelihoods WWF works to protect. To adequately address this crisis we must urgently reduce carbon pollution and prepare for the consequences of global warming, which we are already experiencing. WWF works to:</a:t>
            </a:r>
          </a:p>
          <a:p>
            <a:r>
              <a:rPr lang="en-US" dirty="0"/>
              <a:t>advance policies to fight climate change</a:t>
            </a:r>
          </a:p>
          <a:p>
            <a:r>
              <a:rPr lang="en-US" dirty="0"/>
              <a:t>engage with businesses to reduce carbon emissions</a:t>
            </a:r>
          </a:p>
          <a:p>
            <a:r>
              <a:rPr lang="en-US" dirty="0"/>
              <a:t>help people and nature adapt to a changing climate</a:t>
            </a:r>
          </a:p>
          <a:p>
            <a:endParaRPr lang="en-US" dirty="0"/>
          </a:p>
        </p:txBody>
      </p:sp>
    </p:spTree>
    <p:extLst>
      <p:ext uri="{BB962C8B-B14F-4D97-AF65-F5344CB8AC3E}">
        <p14:creationId xmlns:p14="http://schemas.microsoft.com/office/powerpoint/2010/main" val="203422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218713" cy="396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18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4495800" cy="526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362200"/>
            <a:ext cx="3352800" cy="1200329"/>
          </a:xfrm>
          <a:prstGeom prst="rect">
            <a:avLst/>
          </a:prstGeom>
        </p:spPr>
        <p:txBody>
          <a:bodyPr wrap="square">
            <a:spAutoFit/>
          </a:bodyPr>
          <a:lstStyle/>
          <a:p>
            <a:r>
              <a:rPr lang="en-US" dirty="0"/>
              <a:t>Climate change has an impact on turtle nesting sites. It alters sand temperatures, which then affects the sex of hatchlings</a:t>
            </a:r>
          </a:p>
        </p:txBody>
      </p:sp>
    </p:spTree>
    <p:extLst>
      <p:ext uri="{BB962C8B-B14F-4D97-AF65-F5344CB8AC3E}">
        <p14:creationId xmlns:p14="http://schemas.microsoft.com/office/powerpoint/2010/main" val="80388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Scientists in the United States and the world have reached an overwhelming consensus that climate change is real and caused primarily by human activity. Respected scientific organizations such as the National Academy of Science, the Intergovernmental Panel on Climate Change (IPCC) and World Meteorological Association (WMO) have all identified climate change as an urgent threat caused by humans that must be addressed.</a:t>
            </a:r>
          </a:p>
        </p:txBody>
      </p:sp>
    </p:spTree>
    <p:extLst>
      <p:ext uri="{BB962C8B-B14F-4D97-AF65-F5344CB8AC3E}">
        <p14:creationId xmlns:p14="http://schemas.microsoft.com/office/powerpoint/2010/main" val="42519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Fossil Fuels</a:t>
            </a:r>
            <a:br>
              <a:rPr lang="en-US" b="1" dirty="0"/>
            </a:br>
            <a:endParaRPr lang="en-US" dirty="0"/>
          </a:p>
        </p:txBody>
      </p:sp>
      <p:sp>
        <p:nvSpPr>
          <p:cNvPr id="3" name="Content Placeholder 2"/>
          <p:cNvSpPr>
            <a:spLocks noGrp="1"/>
          </p:cNvSpPr>
          <p:nvPr>
            <p:ph idx="1"/>
          </p:nvPr>
        </p:nvSpPr>
        <p:spPr/>
        <p:txBody>
          <a:bodyPr/>
          <a:lstStyle/>
          <a:p>
            <a:r>
              <a:rPr lang="en-US" dirty="0"/>
              <a:t>Burning fossil fuels, such as coal, oil and natural gas, to generate energy has the greatest impact on the atmosphere than any other single human activity. Globally, power generation is responsible for about 23 billion </a:t>
            </a:r>
            <a:r>
              <a:rPr lang="en-US" dirty="0" err="1"/>
              <a:t>tonnes</a:t>
            </a:r>
            <a:r>
              <a:rPr lang="en-US" dirty="0"/>
              <a:t> of CO2 emissions per year – in excess of 700 </a:t>
            </a:r>
            <a:r>
              <a:rPr lang="en-US" dirty="0" err="1"/>
              <a:t>tonnes</a:t>
            </a:r>
            <a:r>
              <a:rPr lang="en-US" dirty="0"/>
              <a:t> every second. Coal is especially damaging to our atmosphere, releasing 70% more carbon dioxide than natural gas for every unit of energy produced</a:t>
            </a:r>
          </a:p>
        </p:txBody>
      </p:sp>
    </p:spTree>
    <p:extLst>
      <p:ext uri="{BB962C8B-B14F-4D97-AF65-F5344CB8AC3E}">
        <p14:creationId xmlns:p14="http://schemas.microsoft.com/office/powerpoint/2010/main" val="223970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Bycatch</a:t>
            </a:r>
            <a:endParaRPr lang="en-US" dirty="0"/>
          </a:p>
        </p:txBody>
      </p:sp>
      <p:sp>
        <p:nvSpPr>
          <p:cNvPr id="4" name="Content Placeholder 3"/>
          <p:cNvSpPr>
            <a:spLocks noGrp="1"/>
          </p:cNvSpPr>
          <p:nvPr>
            <p:ph sz="half" idx="2"/>
          </p:nvPr>
        </p:nvSpPr>
        <p:spPr>
          <a:xfrm>
            <a:off x="457200" y="1600200"/>
            <a:ext cx="3657600" cy="4525963"/>
          </a:xfrm>
        </p:spPr>
        <p:txBody>
          <a:bodyPr>
            <a:normAutofit/>
          </a:bodyPr>
          <a:lstStyle/>
          <a:p>
            <a:r>
              <a:rPr lang="en-US" dirty="0"/>
              <a:t>Wherever there is fishing, there is </a:t>
            </a:r>
            <a:r>
              <a:rPr lang="en-US" dirty="0" err="1"/>
              <a:t>bycatch</a:t>
            </a:r>
            <a:r>
              <a:rPr lang="en-US" dirty="0"/>
              <a:t>—the incidental capture of non-target species such as dolphins, marine turtles and seabirds</a:t>
            </a:r>
          </a:p>
        </p:txBody>
      </p:sp>
      <p:pic>
        <p:nvPicPr>
          <p:cNvPr id="7"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350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42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Thousands of miles of nets and lines are set in the world's oceans each day. Modern fishing gear, often undetectable by sight and extremely strong, is very efficient at catching the desired fish species—as well as anything else in its path</a:t>
            </a:r>
          </a:p>
          <a:p>
            <a:r>
              <a:rPr lang="en-US" dirty="0"/>
              <a:t>A staggering amount of marine life—including turtles, dolphins and juvenile fish—is hauled up with the catch, and then discarded overboard dead or dying.</a:t>
            </a:r>
          </a:p>
        </p:txBody>
      </p:sp>
    </p:spTree>
    <p:extLst>
      <p:ext uri="{BB962C8B-B14F-4D97-AF65-F5344CB8AC3E}">
        <p14:creationId xmlns:p14="http://schemas.microsoft.com/office/powerpoint/2010/main" val="339598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t>
            </a:r>
            <a:r>
              <a:rPr lang="en-US" dirty="0" err="1"/>
              <a:t>pakistan</a:t>
            </a:r>
            <a:endParaRPr lang="en-US" dirty="0"/>
          </a:p>
        </p:txBody>
      </p:sp>
      <p:sp>
        <p:nvSpPr>
          <p:cNvPr id="4" name="Content Placeholder 3"/>
          <p:cNvSpPr>
            <a:spLocks noGrp="1"/>
          </p:cNvSpPr>
          <p:nvPr>
            <p:ph idx="1"/>
          </p:nvPr>
        </p:nvSpPr>
        <p:spPr/>
        <p:txBody>
          <a:bodyPr/>
          <a:lstStyle/>
          <a:p>
            <a:r>
              <a:rPr lang="en-US" dirty="0"/>
              <a:t>Air pollution is rapidly growing environmental problem in Pakistan. </a:t>
            </a:r>
          </a:p>
          <a:p>
            <a:endParaRPr lang="en-US" dirty="0"/>
          </a:p>
          <a:p>
            <a:r>
              <a:rPr lang="en-US" dirty="0"/>
              <a:t>Inefficient energy use, accelerated growth in vehicle population and vehicle kilometers traveled, increasing industrial activity without adequate air emission treatment or control, open burning of solid waste including plastic, and of ozone depleting substances (ODSs) are some of quality. </a:t>
            </a:r>
          </a:p>
        </p:txBody>
      </p:sp>
    </p:spTree>
    <p:extLst>
      <p:ext uri="{BB962C8B-B14F-4D97-AF65-F5344CB8AC3E}">
        <p14:creationId xmlns:p14="http://schemas.microsoft.com/office/powerpoint/2010/main" val="210386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0171" y="1600200"/>
            <a:ext cx="711405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576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 </a:t>
            </a:r>
            <a:r>
              <a:rPr lang="en-US" b="1" dirty="0"/>
              <a:t>Pressure</a:t>
            </a:r>
          </a:p>
          <a:p>
            <a:r>
              <a:rPr lang="en-US" dirty="0"/>
              <a:t> Rapidly growing energy demand, high-energy intensity(a measure of energy inefficiency), and an expected change in fuel composition based on recoverable reserves are the key factors contributing to air pollution in Pakistan. </a:t>
            </a:r>
          </a:p>
          <a:p>
            <a:pPr marL="114300" indent="0">
              <a:buNone/>
            </a:pPr>
            <a:r>
              <a:rPr lang="en-US" dirty="0"/>
              <a:t> </a:t>
            </a:r>
            <a:r>
              <a:rPr lang="en-US" b="1" dirty="0"/>
              <a:t>Energy Demand Projections</a:t>
            </a:r>
          </a:p>
          <a:p>
            <a:r>
              <a:rPr lang="en-US" dirty="0"/>
              <a:t>Energy system in Pakistan is traditionally demand based. </a:t>
            </a:r>
          </a:p>
          <a:p>
            <a:r>
              <a:rPr lang="en-US" dirty="0"/>
              <a:t>The level, structure, and evolution of this is derived from the level of economic activity and the intensity of energy use at the sector level.</a:t>
            </a:r>
          </a:p>
          <a:p>
            <a:pPr marL="114300" indent="0">
              <a:buNone/>
            </a:pPr>
            <a:endParaRPr lang="en-US" dirty="0"/>
          </a:p>
          <a:p>
            <a:pPr marL="114300" indent="0">
              <a:buNone/>
            </a:pPr>
            <a:endParaRPr lang="en-US" dirty="0"/>
          </a:p>
          <a:p>
            <a:endParaRPr lang="en-US" dirty="0"/>
          </a:p>
        </p:txBody>
      </p:sp>
    </p:spTree>
    <p:extLst>
      <p:ext uri="{BB962C8B-B14F-4D97-AF65-F5344CB8AC3E}">
        <p14:creationId xmlns:p14="http://schemas.microsoft.com/office/powerpoint/2010/main" val="191018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7239000" cy="6463308"/>
          </a:xfrm>
          <a:prstGeom prst="rect">
            <a:avLst/>
          </a:prstGeom>
        </p:spPr>
        <p:txBody>
          <a:bodyPr wrap="square">
            <a:spAutoFit/>
          </a:bodyPr>
          <a:lstStyle/>
          <a:p>
            <a:r>
              <a:rPr lang="en-US" b="1" dirty="0"/>
              <a:t>Households</a:t>
            </a:r>
            <a:r>
              <a:rPr lang="en-US" dirty="0"/>
              <a:t>  </a:t>
            </a:r>
          </a:p>
          <a:p>
            <a:r>
              <a:rPr lang="en-US" dirty="0"/>
              <a:t>The household sector is the largest single energy-consuming sector in Pakistan. Biomass fuel, fuel-wood, crop  residue and dung account for 95% of energy consumed by households in rural areas, with the share dropping </a:t>
            </a:r>
          </a:p>
          <a:p>
            <a:r>
              <a:rPr lang="en-US" dirty="0"/>
              <a:t>to 56% in urban areas. However, this figure conceals its disproportionately high concentration in the income settlements. Biomass combustion is a major source of indoor air pollution and primarily affects the </a:t>
            </a:r>
          </a:p>
          <a:p>
            <a:r>
              <a:rPr lang="en-US" dirty="0"/>
              <a:t>health of women and children. In this context, the expected switch to conventional fuels as a result of depleting </a:t>
            </a:r>
          </a:p>
          <a:p>
            <a:r>
              <a:rPr lang="en-US" dirty="0"/>
              <a:t>biomass stocks will be an encouraging development</a:t>
            </a:r>
          </a:p>
          <a:p>
            <a:endParaRPr lang="en-US" dirty="0"/>
          </a:p>
          <a:p>
            <a:r>
              <a:rPr lang="en-US" dirty="0"/>
              <a:t>Transport </a:t>
            </a:r>
          </a:p>
          <a:p>
            <a:r>
              <a:rPr lang="en-US" dirty="0"/>
              <a:t>Increasing prosperity and population growth in developing countries have resulted in accelerated growth in </a:t>
            </a:r>
          </a:p>
          <a:p>
            <a:r>
              <a:rPr lang="en-US" dirty="0"/>
              <a:t>vehicle numbers and kilometers traveled. Pakistan is no exception. The total road length measured at 94,000 </a:t>
            </a:r>
          </a:p>
          <a:p>
            <a:r>
              <a:rPr lang="en-US" dirty="0"/>
              <a:t>kilometers in 1981 has </a:t>
            </a:r>
            <a:r>
              <a:rPr lang="en-US" dirty="0" err="1"/>
              <a:t>incr</a:t>
            </a:r>
            <a:endParaRPr lang="en-US" dirty="0"/>
          </a:p>
          <a:p>
            <a:r>
              <a:rPr lang="en-US" dirty="0"/>
              <a:t>eased to 232,000 kilometers in 1998, an overall increase of 147%. The number of </a:t>
            </a:r>
          </a:p>
          <a:p>
            <a:r>
              <a:rPr lang="en-US" dirty="0"/>
              <a:t>vehicles has increased almost precipitously, from 0.8 million to about four million within 20 years, an overall </a:t>
            </a:r>
          </a:p>
          <a:p>
            <a:r>
              <a:rPr lang="en-US" dirty="0"/>
              <a:t>increase of more than 400%. </a:t>
            </a:r>
          </a:p>
          <a:p>
            <a:endParaRPr lang="en-US" dirty="0"/>
          </a:p>
        </p:txBody>
      </p:sp>
    </p:spTree>
    <p:extLst>
      <p:ext uri="{BB962C8B-B14F-4D97-AF65-F5344CB8AC3E}">
        <p14:creationId xmlns:p14="http://schemas.microsoft.com/office/powerpoint/2010/main" val="238943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638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6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09800"/>
            <a:ext cx="7772400" cy="1938992"/>
          </a:xfrm>
          <a:prstGeom prst="rect">
            <a:avLst/>
          </a:prstGeom>
        </p:spPr>
        <p:txBody>
          <a:bodyPr wrap="square">
            <a:spAutoFit/>
          </a:bodyPr>
          <a:lstStyle/>
          <a:p>
            <a:pPr algn="just"/>
            <a:r>
              <a:rPr lang="en-US" sz="2400" dirty="0"/>
              <a:t>Examining the various threats to the Earth's environment must include the human impact on the planet. Catch phrases such as carbon footprint, global warming, deforestation, and other commonly used terms have become the everyday jargon for those concerned about the environment. </a:t>
            </a:r>
          </a:p>
        </p:txBody>
      </p:sp>
    </p:spTree>
    <p:extLst>
      <p:ext uri="{BB962C8B-B14F-4D97-AF65-F5344CB8AC3E}">
        <p14:creationId xmlns:p14="http://schemas.microsoft.com/office/powerpoint/2010/main" val="196633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59340"/>
            <a:ext cx="7315200" cy="3139321"/>
          </a:xfrm>
          <a:prstGeom prst="rect">
            <a:avLst/>
          </a:prstGeom>
        </p:spPr>
        <p:txBody>
          <a:bodyPr wrap="square">
            <a:spAutoFit/>
          </a:bodyPr>
          <a:lstStyle/>
          <a:p>
            <a:r>
              <a:rPr lang="en-US" b="1" dirty="0"/>
              <a:t>Industry </a:t>
            </a:r>
          </a:p>
          <a:p>
            <a:r>
              <a:rPr lang="en-US" dirty="0"/>
              <a:t>Industrial activity without adequate air emission treatment </a:t>
            </a:r>
          </a:p>
          <a:p>
            <a:r>
              <a:rPr lang="en-US" dirty="0"/>
              <a:t>or control is one of the major causes of the ambient  air quality’s deterioration. It has not been possible to </a:t>
            </a:r>
            <a:r>
              <a:rPr lang="en-US" dirty="0" err="1"/>
              <a:t>asse</a:t>
            </a:r>
            <a:r>
              <a:rPr lang="en-US" dirty="0"/>
              <a:t> </a:t>
            </a:r>
            <a:r>
              <a:rPr lang="en-US" dirty="0" err="1"/>
              <a:t>ss</a:t>
            </a:r>
            <a:r>
              <a:rPr lang="en-US" dirty="0"/>
              <a:t> the magnitude of industrial  air pollution, as there is  little information available. However, figure 2 illustrates the problem reasonably well. Industrial discharges have increased significantly over </a:t>
            </a:r>
            <a:r>
              <a:rPr lang="en-US" dirty="0" err="1"/>
              <a:t>th</a:t>
            </a:r>
            <a:endParaRPr lang="en-US" dirty="0"/>
          </a:p>
          <a:p>
            <a:r>
              <a:rPr lang="en-US" dirty="0"/>
              <a:t>e past 20 years. Emission of carbon dioxide and sulfur </a:t>
            </a:r>
          </a:p>
          <a:p>
            <a:r>
              <a:rPr lang="en-US" dirty="0"/>
              <a:t>dioxide has increased by a factor of four and five hundred, respectively. </a:t>
            </a:r>
          </a:p>
          <a:p>
            <a:endParaRPr lang="en-US" dirty="0"/>
          </a:p>
          <a:p>
            <a:endParaRPr lang="en-US" dirty="0"/>
          </a:p>
        </p:txBody>
      </p:sp>
    </p:spTree>
    <p:extLst>
      <p:ext uri="{BB962C8B-B14F-4D97-AF65-F5344CB8AC3E}">
        <p14:creationId xmlns:p14="http://schemas.microsoft.com/office/powerpoint/2010/main" val="368013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fuel Substitution</a:t>
            </a:r>
            <a:r>
              <a:rPr lang="en-US" dirty="0"/>
              <a:t>.</a:t>
            </a:r>
          </a:p>
          <a:p>
            <a:pPr marL="114300" indent="0">
              <a:buNone/>
            </a:pPr>
            <a:endParaRPr lang="en-US" dirty="0"/>
          </a:p>
          <a:p>
            <a:pPr marL="114300" indent="0">
              <a:buNone/>
            </a:pPr>
            <a:r>
              <a:rPr lang="en-US" dirty="0"/>
              <a:t>Inter-fuel substitution trends indicate a move towards high emitting fuels. This is likely to continue, based on diminishing reserves of the less polluting energy sources, such as natural gas and hydroelectricity.</a:t>
            </a:r>
          </a:p>
          <a:p>
            <a:endParaRPr lang="en-US" dirty="0"/>
          </a:p>
        </p:txBody>
      </p:sp>
    </p:spTree>
    <p:extLst>
      <p:ext uri="{BB962C8B-B14F-4D97-AF65-F5344CB8AC3E}">
        <p14:creationId xmlns:p14="http://schemas.microsoft.com/office/powerpoint/2010/main" val="3281461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Inefficiency</a:t>
            </a:r>
          </a:p>
        </p:txBody>
      </p:sp>
      <p:sp>
        <p:nvSpPr>
          <p:cNvPr id="3" name="Content Placeholder 2"/>
          <p:cNvSpPr>
            <a:spLocks noGrp="1"/>
          </p:cNvSpPr>
          <p:nvPr>
            <p:ph idx="1"/>
          </p:nvPr>
        </p:nvSpPr>
        <p:spPr/>
        <p:txBody>
          <a:bodyPr>
            <a:normAutofit/>
          </a:bodyPr>
          <a:lstStyle/>
          <a:p>
            <a:r>
              <a:rPr lang="en-US" dirty="0"/>
              <a:t>Pakistan is an energy deficient country but uses the commercial energy at its disposal in a highly inefficient manner. Some of the factors contributing to high-energy intensity are (a) transmission and distribution losses in power generation (an average 25% over the past 20 years), (b) tariff concessions on imported, second-hand machinery, (c) fuel price subsidies on diesel, (d) an ageing vehicle fleet (50% over 10 years old), which is primarily diesel powered (75%), (e) relative inefficiency of vehicle production, and (f) rapid penetration of new appliances (air conditioners, refrigerators, heaters) in private homes (Energy Wing, GOP, 1998). Energy inefficiency in developing countries is a source of growing concern. </a:t>
            </a:r>
          </a:p>
          <a:p>
            <a:endParaRPr lang="en-US" dirty="0"/>
          </a:p>
        </p:txBody>
      </p:sp>
    </p:spTree>
    <p:extLst>
      <p:ext uri="{BB962C8B-B14F-4D97-AF65-F5344CB8AC3E}">
        <p14:creationId xmlns:p14="http://schemas.microsoft.com/office/powerpoint/2010/main" val="44147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Ozone Depleting Substances ODSs</a:t>
            </a:r>
          </a:p>
        </p:txBody>
      </p:sp>
      <p:sp>
        <p:nvSpPr>
          <p:cNvPr id="3" name="Content Placeholder 2"/>
          <p:cNvSpPr>
            <a:spLocks noGrp="1"/>
          </p:cNvSpPr>
          <p:nvPr>
            <p:ph idx="1"/>
          </p:nvPr>
        </p:nvSpPr>
        <p:spPr/>
        <p:txBody>
          <a:bodyPr/>
          <a:lstStyle/>
          <a:p>
            <a:r>
              <a:rPr lang="en-US" dirty="0"/>
              <a:t>In Pakistan, the ODSs are used mainly in deep freezers, refrigerators, car air-conditioners, foam, fire extinguishers and solvents. The country does not produce any ODS and imports all of its requirements. Total consumption of ODS in 1995 was 0.0319 lakh tons. This translates into an annual per capita consumption of roughly 0.018 kg. Twelve ODS were identified in use in 1999.</a:t>
            </a:r>
          </a:p>
          <a:p>
            <a:endParaRPr lang="en-US" dirty="0"/>
          </a:p>
        </p:txBody>
      </p:sp>
    </p:spTree>
    <p:extLst>
      <p:ext uri="{BB962C8B-B14F-4D97-AF65-F5344CB8AC3E}">
        <p14:creationId xmlns:p14="http://schemas.microsoft.com/office/powerpoint/2010/main" val="933185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 </a:t>
            </a:r>
          </a:p>
        </p:txBody>
      </p:sp>
      <p:sp>
        <p:nvSpPr>
          <p:cNvPr id="3" name="Content Placeholder 2"/>
          <p:cNvSpPr>
            <a:spLocks noGrp="1"/>
          </p:cNvSpPr>
          <p:nvPr>
            <p:ph idx="1"/>
          </p:nvPr>
        </p:nvSpPr>
        <p:spPr/>
        <p:txBody>
          <a:bodyPr/>
          <a:lstStyle/>
          <a:p>
            <a:r>
              <a:rPr lang="en-US" dirty="0"/>
              <a:t>For a developing country like Pakistan, urbanization has been one of the significant factors contributing to environmental degradation and air pollution in particular. The number of cities with a population of over one million increased from three in 1981 to seven in 1998. Air pollution in urban centers, particularly in the larger cities, has assumed alarming proportions. Open burning of solid wastes, including plastic bags, is a common in the urban and rural areas, and is compounded by biodegradation of such wastes. </a:t>
            </a:r>
          </a:p>
          <a:p>
            <a:endParaRPr lang="en-US" dirty="0"/>
          </a:p>
        </p:txBody>
      </p:sp>
    </p:spTree>
    <p:extLst>
      <p:ext uri="{BB962C8B-B14F-4D97-AF65-F5344CB8AC3E}">
        <p14:creationId xmlns:p14="http://schemas.microsoft.com/office/powerpoint/2010/main" val="302624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a:t>
            </a:r>
          </a:p>
        </p:txBody>
      </p:sp>
      <p:sp>
        <p:nvSpPr>
          <p:cNvPr id="3" name="Content Placeholder 2"/>
          <p:cNvSpPr>
            <a:spLocks noGrp="1"/>
          </p:cNvSpPr>
          <p:nvPr>
            <p:ph idx="1"/>
          </p:nvPr>
        </p:nvSpPr>
        <p:spPr/>
        <p:txBody>
          <a:bodyPr/>
          <a:lstStyle/>
          <a:p>
            <a:r>
              <a:rPr lang="en-US" dirty="0"/>
              <a:t>Our actions have negatively impacted the ecology and biophysical environment of the globe for decades. Ever since we started using carbon based fossils as a source of energy to fuel our industries, machineries, and homes, we have been impacting the globe through carbon emissions and other forms of pollution.</a:t>
            </a:r>
          </a:p>
          <a:p>
            <a:r>
              <a:rPr lang="en-US" dirty="0"/>
              <a:t>Carbon and other equivalent green house gases have already exceeded 400 parts per million, which is considered the tipping point, or the threshold, where greenhouse gases can cause harmful environmental changes. Below we will discuss top global impacts due to human activities.</a:t>
            </a:r>
          </a:p>
          <a:p>
            <a:endParaRPr lang="en-US" dirty="0"/>
          </a:p>
        </p:txBody>
      </p:sp>
    </p:spTree>
    <p:extLst>
      <p:ext uri="{BB962C8B-B14F-4D97-AF65-F5344CB8AC3E}">
        <p14:creationId xmlns:p14="http://schemas.microsoft.com/office/powerpoint/2010/main" val="2872882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r>
              <a:rPr lang="en-US" sz="3200" b="1" dirty="0"/>
              <a:t>Impact of human activities on climatic changes</a:t>
            </a:r>
            <a:br>
              <a:rPr lang="en-US" b="1" dirty="0"/>
            </a:br>
            <a:endParaRPr lang="en-US" dirty="0"/>
          </a:p>
        </p:txBody>
      </p:sp>
      <p:sp>
        <p:nvSpPr>
          <p:cNvPr id="3" name="Content Placeholder 2"/>
          <p:cNvSpPr>
            <a:spLocks noGrp="1"/>
          </p:cNvSpPr>
          <p:nvPr>
            <p:ph idx="1"/>
          </p:nvPr>
        </p:nvSpPr>
        <p:spPr>
          <a:xfrm>
            <a:off x="381000" y="1447800"/>
            <a:ext cx="7620000" cy="4800600"/>
          </a:xfrm>
        </p:spPr>
        <p:txBody>
          <a:bodyPr/>
          <a:lstStyle/>
          <a:p>
            <a:r>
              <a:rPr lang="en-US" dirty="0"/>
              <a:t>When we connect the dots, we can easily find the correlation between global warming, climatic changes, extreme weather and effects on human health. </a:t>
            </a:r>
          </a:p>
          <a:p>
            <a:endParaRPr lang="en-US" dirty="0"/>
          </a:p>
          <a:p>
            <a:r>
              <a:rPr lang="en-US" dirty="0"/>
              <a:t>record heat, floods, droughts, forest fires, hurricanes and storms should make the message clear that we are doing something very wrong to the globe. Scientists are discovering that the extreme weather patterns are effects of global warming. The main reasons why our globe is getting hotter is carbon emission, greenhouse gases, and pollution.</a:t>
            </a:r>
          </a:p>
        </p:txBody>
      </p:sp>
    </p:spTree>
    <p:extLst>
      <p:ext uri="{BB962C8B-B14F-4D97-AF65-F5344CB8AC3E}">
        <p14:creationId xmlns:p14="http://schemas.microsoft.com/office/powerpoint/2010/main" val="465668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Clean energy sources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sz="2800" dirty="0">
                <a:latin typeface="+mj-lt"/>
              </a:rPr>
              <a:t>Say “no” to dirty </a:t>
            </a:r>
          </a:p>
          <a:p>
            <a:pPr marL="114300" indent="0">
              <a:buNone/>
            </a:pPr>
            <a:r>
              <a:rPr lang="en-US" sz="2800" dirty="0">
                <a:latin typeface="+mj-lt"/>
              </a:rPr>
              <a:t>   energy sources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81200"/>
            <a:ext cx="42100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10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United States is the largest oil consuming nation in the world and we are at a crossroads today with choosing the right source of energy. Scientists predict that using fossil fuels as a source of energy will soon become a thing of the past. </a:t>
            </a:r>
          </a:p>
          <a:p>
            <a:endParaRPr lang="en-US" dirty="0"/>
          </a:p>
          <a:p>
            <a:r>
              <a:rPr lang="en-US" dirty="0"/>
              <a:t>Using alternative sources of energy, such as wind and solar power, aren’t more costly than using fossil fuel and have long term environmental and health benefits. </a:t>
            </a:r>
            <a:r>
              <a:rPr lang="en-US" b="1" dirty="0"/>
              <a:t>Renewable energy</a:t>
            </a:r>
            <a:r>
              <a:rPr lang="en-US" dirty="0"/>
              <a:t> sources do not pollute the environment by emitting harmful gases, so we remain healthier. Our economy will prosper too if we create new jobs that do not depend on fossils and reduce global warming.</a:t>
            </a:r>
          </a:p>
        </p:txBody>
      </p:sp>
    </p:spTree>
    <p:extLst>
      <p:ext uri="{BB962C8B-B14F-4D97-AF65-F5344CB8AC3E}">
        <p14:creationId xmlns:p14="http://schemas.microsoft.com/office/powerpoint/2010/main" val="225083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Below is a list of alternate energy sources with a Few Great References</a:t>
            </a:r>
            <a:br>
              <a:rPr lang="en-US" sz="1800" b="1" dirty="0"/>
            </a:br>
            <a:endParaRPr lang="en-US" sz="1800" dirty="0"/>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endParaRPr lang="en-US" b="1" dirty="0"/>
          </a:p>
          <a:p>
            <a:r>
              <a:rPr lang="en-US" b="1" dirty="0"/>
              <a:t>Wind energy</a:t>
            </a:r>
          </a:p>
          <a:p>
            <a:pPr marL="114300" indent="0">
              <a:buNone/>
            </a:pPr>
            <a:r>
              <a:rPr lang="en-US" dirty="0"/>
              <a:t>WWEA Continues Support For</a:t>
            </a:r>
          </a:p>
          <a:p>
            <a:pPr marL="114300" indent="0">
              <a:buNone/>
            </a:pPr>
            <a:r>
              <a:rPr lang="en-US" dirty="0"/>
              <a:t> Pakistan Wind Energy Market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16" y="2362200"/>
            <a:ext cx="310678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61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1. Human Population and Pollution</a:t>
            </a:r>
            <a:br>
              <a:rPr lang="en-US" b="1" dirty="0"/>
            </a:br>
            <a:endParaRPr lang="en-US" dirty="0"/>
          </a:p>
        </p:txBody>
      </p:sp>
      <p:sp>
        <p:nvSpPr>
          <p:cNvPr id="3" name="Content Placeholder 2"/>
          <p:cNvSpPr>
            <a:spLocks noGrp="1"/>
          </p:cNvSpPr>
          <p:nvPr>
            <p:ph sz="half" idx="1"/>
          </p:nvPr>
        </p:nvSpPr>
        <p:spPr/>
        <p:txBody>
          <a:bodyPr>
            <a:noAutofit/>
          </a:bodyPr>
          <a:lstStyle/>
          <a:p>
            <a:r>
              <a:rPr lang="en-US" sz="2000" dirty="0">
                <a:latin typeface="+mj-lt"/>
              </a:rPr>
              <a:t>Consumers place more and more demands on the earth's natural resources as the population increases year after year.</a:t>
            </a:r>
          </a:p>
          <a:p>
            <a:r>
              <a:rPr lang="en-US" sz="2000" dirty="0">
                <a:latin typeface="+mj-lt"/>
              </a:rPr>
              <a:t> These demands leave pollution and waste in the wake of human daily activity. Compound this with each world government doing its own brand of commerce, many without environmental consciences, and you get the formula for environmental chaos and disaster. </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36576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670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14300" indent="0">
              <a:buNone/>
            </a:pPr>
            <a:r>
              <a:rPr lang="en-US" b="1" dirty="0"/>
              <a:t>Solar energy</a:t>
            </a:r>
          </a:p>
          <a:p>
            <a:r>
              <a:rPr lang="en-US" dirty="0"/>
              <a:t>The country has solar plants in Pakistani </a:t>
            </a:r>
            <a:r>
              <a:rPr lang="en-US" dirty="0">
                <a:hlinkClick r:id="rId2" tooltip="Kashmir"/>
              </a:rPr>
              <a:t>Kashmir</a:t>
            </a:r>
            <a:r>
              <a:rPr lang="en-US" dirty="0"/>
              <a:t>, </a:t>
            </a:r>
            <a:r>
              <a:rPr lang="en-US" dirty="0">
                <a:hlinkClick r:id="rId3" tooltip="Punjab (Pakistan)"/>
              </a:rPr>
              <a:t>Punjab</a:t>
            </a:r>
            <a:r>
              <a:rPr lang="en-US" dirty="0"/>
              <a:t>, </a:t>
            </a:r>
            <a:r>
              <a:rPr lang="en-US" dirty="0">
                <a:hlinkClick r:id="rId4" tooltip="Sindh"/>
              </a:rPr>
              <a:t>Sindh</a:t>
            </a:r>
            <a:r>
              <a:rPr lang="en-US" dirty="0"/>
              <a:t> and </a:t>
            </a:r>
            <a:r>
              <a:rPr lang="en-US" dirty="0" err="1">
                <a:hlinkClick r:id="rId5" tooltip="Balochistan"/>
              </a:rPr>
              <a:t>Balochistan</a:t>
            </a:r>
            <a:r>
              <a:rPr lang="en-US" dirty="0"/>
              <a:t>. Initiatives are under development by the </a:t>
            </a:r>
            <a:r>
              <a:rPr lang="en-US" dirty="0">
                <a:hlinkClick r:id="rId6" tooltip="International Renewable Energy Agency"/>
              </a:rPr>
              <a:t>International Renewable Energy Agency</a:t>
            </a:r>
            <a:r>
              <a:rPr lang="en-US" dirty="0"/>
              <a:t>, the </a:t>
            </a:r>
            <a:r>
              <a:rPr lang="en-US" dirty="0">
                <a:hlinkClick r:id="rId7" tooltip="Japan International Cooperation Agency"/>
              </a:rPr>
              <a:t>Japan International Cooperation Agency</a:t>
            </a:r>
            <a:r>
              <a:rPr lang="en-US" dirty="0"/>
              <a:t>, Chinese companies, and Pakistani private sector energy companies</a:t>
            </a: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4554" y="3810000"/>
            <a:ext cx="2895600" cy="283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553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Hydraulic energy</a:t>
            </a:r>
          </a:p>
          <a:p>
            <a:r>
              <a:rPr lang="en-US" dirty="0"/>
              <a:t>The Water and Power Development Authority (</a:t>
            </a:r>
            <a:r>
              <a:rPr lang="en-US" dirty="0" err="1"/>
              <a:t>Wapda</a:t>
            </a:r>
            <a:r>
              <a:rPr lang="en-US" dirty="0"/>
              <a:t>) was established for the development of water and power resources.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954" y="2743200"/>
            <a:ext cx="3352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214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Biomass energy</a:t>
            </a:r>
          </a:p>
          <a:p>
            <a:r>
              <a:rPr lang="en-US" b="1" dirty="0"/>
              <a:t>Agricultural Residues</a:t>
            </a:r>
          </a:p>
          <a:p>
            <a:r>
              <a:rPr lang="en-US" b="1" dirty="0"/>
              <a:t>Animal Manure</a:t>
            </a:r>
          </a:p>
          <a:p>
            <a:r>
              <a:rPr lang="en-US" b="1" dirty="0"/>
              <a:t>Municipal Solid Waste</a:t>
            </a:r>
          </a:p>
          <a:p>
            <a:endParaRPr lang="en-US" b="1" dirty="0"/>
          </a:p>
          <a:p>
            <a:endParaRPr lang="en-US" b="1" dirty="0">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43200"/>
            <a:ext cx="4057106"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422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Offshore wind and wave energy</a:t>
            </a:r>
          </a:p>
          <a:p>
            <a:endParaRPr lang="en-US" b="1" dirty="0"/>
          </a:p>
          <a:p>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514600"/>
            <a:ext cx="3810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60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Political leaders, policymakers, businesses, and everyone else must come together to protect environmental resources such as air and water quality, natural habitat, preserving forestry and building a sustainable future for all of us.</a:t>
            </a:r>
          </a:p>
          <a:p>
            <a:endParaRPr lang="en-US" dirty="0"/>
          </a:p>
          <a:p>
            <a:r>
              <a:rPr lang="en-US" dirty="0"/>
              <a:t> If we do not take action, the quality of our ecosystem, environment, and the habitat of aquatic and wildlife will continue to deteriorate. There is plenty we can do to reduce the negative impacts on the globe.</a:t>
            </a:r>
          </a:p>
        </p:txBody>
      </p:sp>
    </p:spTree>
    <p:extLst>
      <p:ext uri="{BB962C8B-B14F-4D97-AF65-F5344CB8AC3E}">
        <p14:creationId xmlns:p14="http://schemas.microsoft.com/office/powerpoint/2010/main" val="1185233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action</a:t>
            </a:r>
            <a:br>
              <a:rPr lang="en-US" b="1" dirty="0"/>
            </a:br>
            <a:endParaRPr lang="en-US" dirty="0"/>
          </a:p>
        </p:txBody>
      </p:sp>
      <p:sp>
        <p:nvSpPr>
          <p:cNvPr id="3" name="Content Placeholder 2"/>
          <p:cNvSpPr>
            <a:spLocks noGrp="1"/>
          </p:cNvSpPr>
          <p:nvPr>
            <p:ph idx="1"/>
          </p:nvPr>
        </p:nvSpPr>
        <p:spPr/>
        <p:txBody>
          <a:bodyPr/>
          <a:lstStyle/>
          <a:p>
            <a:r>
              <a:rPr lang="en-US" dirty="0"/>
              <a:t>We can all reduce our dependency on carbon based fossil fuels to reduce emission.</a:t>
            </a:r>
          </a:p>
          <a:p>
            <a:endParaRPr lang="en-US" dirty="0"/>
          </a:p>
          <a:p>
            <a:r>
              <a:rPr lang="en-US" dirty="0"/>
              <a:t> Use of </a:t>
            </a:r>
            <a:r>
              <a:rPr lang="en-US" b="1" dirty="0">
                <a:hlinkClick r:id="rId2"/>
              </a:rPr>
              <a:t>clean reusable energy sources</a:t>
            </a:r>
            <a:r>
              <a:rPr lang="en-US" dirty="0"/>
              <a:t> is already gaining popularity around the globe. Using clean energy would significantly reduce carbon emissions and air pollution, improving our health and environment. </a:t>
            </a:r>
          </a:p>
          <a:p>
            <a:endParaRPr lang="en-US" dirty="0"/>
          </a:p>
          <a:p>
            <a:r>
              <a:rPr lang="en-US" dirty="0"/>
              <a:t>Air quality and human health are closely related, and so reducing air pollution can lead to a healthier sustainable human race.</a:t>
            </a:r>
          </a:p>
        </p:txBody>
      </p:sp>
    </p:spTree>
    <p:extLst>
      <p:ext uri="{BB962C8B-B14F-4D97-AF65-F5344CB8AC3E}">
        <p14:creationId xmlns:p14="http://schemas.microsoft.com/office/powerpoint/2010/main" val="1431785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620000" cy="553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4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Deforestation</a:t>
            </a:r>
            <a:br>
              <a:rPr lang="en-US" b="1" dirty="0"/>
            </a:br>
            <a:endParaRPr lang="en-US" dirty="0"/>
          </a:p>
        </p:txBody>
      </p:sp>
      <p:sp>
        <p:nvSpPr>
          <p:cNvPr id="3" name="Rectangle 2"/>
          <p:cNvSpPr/>
          <p:nvPr/>
        </p:nvSpPr>
        <p:spPr>
          <a:xfrm>
            <a:off x="609600" y="1219200"/>
            <a:ext cx="7391400" cy="4708981"/>
          </a:xfrm>
          <a:prstGeom prst="rect">
            <a:avLst/>
          </a:prstGeom>
        </p:spPr>
        <p:txBody>
          <a:bodyPr wrap="square">
            <a:spAutoFit/>
          </a:bodyPr>
          <a:lstStyle/>
          <a:p>
            <a:r>
              <a:rPr lang="en-US" sz="2000" dirty="0">
                <a:latin typeface="+mj-lt"/>
              </a:rPr>
              <a:t>When a region loses its biodiversity, it becomes more vulnerable to other environmental elements. </a:t>
            </a:r>
          </a:p>
          <a:p>
            <a:endParaRPr lang="en-US" sz="2000" dirty="0">
              <a:latin typeface="+mj-lt"/>
            </a:endParaRPr>
          </a:p>
          <a:p>
            <a:r>
              <a:rPr lang="en-US" sz="2000" dirty="0">
                <a:latin typeface="+mj-lt"/>
              </a:rPr>
              <a:t>Deforestation disrupts the natural balance of ecological systems in the area where the trees have been harvested and far beyond.</a:t>
            </a:r>
          </a:p>
          <a:p>
            <a:r>
              <a:rPr lang="en-US" sz="2000" dirty="0">
                <a:latin typeface="+mj-lt"/>
              </a:rPr>
              <a:t> Food production can be impacted due to drought and erosion directly linked to the loss of forests. </a:t>
            </a:r>
          </a:p>
          <a:p>
            <a:r>
              <a:rPr lang="en-US" sz="2000" dirty="0">
                <a:latin typeface="+mj-lt"/>
              </a:rPr>
              <a:t>Deforestation comes in many forms, including fires, clear-cutting for agriculture, ranching and development, unsustainable logging for timber, and degradation due to climate change. </a:t>
            </a:r>
          </a:p>
          <a:p>
            <a:endParaRPr lang="en-US" sz="2000" dirty="0">
              <a:latin typeface="+mj-lt"/>
            </a:endParaRPr>
          </a:p>
          <a:p>
            <a:r>
              <a:rPr lang="en-US" sz="2000" dirty="0">
                <a:latin typeface="+mj-lt"/>
              </a:rPr>
              <a:t>This impacts people’s livelihoods and threatens a wide range of plant and animal species. Some 46-58 thousand square miles of forest are lost each year—equivalent to 48 football fields every minute.</a:t>
            </a:r>
          </a:p>
        </p:txBody>
      </p:sp>
    </p:spTree>
    <p:extLst>
      <p:ext uri="{BB962C8B-B14F-4D97-AF65-F5344CB8AC3E}">
        <p14:creationId xmlns:p14="http://schemas.microsoft.com/office/powerpoint/2010/main" val="207862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forestation for cattle ranching in the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3" y="609601"/>
            <a:ext cx="7467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0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6869" y="762000"/>
            <a:ext cx="7239000" cy="5632311"/>
          </a:xfrm>
          <a:prstGeom prst="rect">
            <a:avLst/>
          </a:prstGeom>
        </p:spPr>
        <p:txBody>
          <a:bodyPr wrap="square">
            <a:spAutoFit/>
          </a:bodyPr>
          <a:lstStyle/>
          <a:p>
            <a:r>
              <a:rPr lang="en-US" sz="2000" b="1" dirty="0">
                <a:latin typeface="+mj-lt"/>
              </a:rPr>
              <a:t>Illegal Logging</a:t>
            </a:r>
          </a:p>
          <a:p>
            <a:r>
              <a:rPr lang="en-US" sz="2000" dirty="0">
                <a:latin typeface="+mj-lt"/>
              </a:rPr>
              <a:t>National laws regulate the production and trade of timber products at all stages, from harvesting to processing to sales. These laws can be violated in any number of ways, such as taking wood from protected areas, harvesting more than is permitted and harvesting protected species. Illegal logging occurs around the world, and in some places, illegal logging is more common than the legal variety. </a:t>
            </a:r>
          </a:p>
          <a:p>
            <a:endParaRPr lang="en-US" sz="2000" dirty="0">
              <a:latin typeface="+mj-lt"/>
            </a:endParaRPr>
          </a:p>
          <a:p>
            <a:r>
              <a:rPr lang="en-US" sz="2000" dirty="0">
                <a:latin typeface="+mj-lt"/>
              </a:rPr>
              <a:t>This destruction threatens some of the world’s most famous and valuable forests, including rainforests in the Amazon, Congo Basin, Indonesia and the forests of the Russian Far East. Illegal logging also depresses the price of timber worldwide, disadvantaging law-abiding companies, and depriving governments of revenues normally generated by duties and taxes. Poor communities near forests are often vulnerable when outsiders try to gain control over the timber nearby, which can lead to repression and human rights violations.</a:t>
            </a:r>
          </a:p>
        </p:txBody>
      </p:sp>
    </p:spTree>
    <p:extLst>
      <p:ext uri="{BB962C8B-B14F-4D97-AF65-F5344CB8AC3E}">
        <p14:creationId xmlns:p14="http://schemas.microsoft.com/office/powerpoint/2010/main" val="138857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614" y="609600"/>
            <a:ext cx="858709" cy="400110"/>
          </a:xfrm>
          <a:prstGeom prst="rect">
            <a:avLst/>
          </a:prstGeom>
        </p:spPr>
        <p:txBody>
          <a:bodyPr wrap="square">
            <a:spAutoFit/>
          </a:bodyPr>
          <a:lstStyle/>
          <a:p>
            <a:r>
              <a:rPr lang="en-US" sz="2000" b="1" dirty="0"/>
              <a:t>Fires</a:t>
            </a:r>
          </a:p>
        </p:txBody>
      </p:sp>
      <p:sp>
        <p:nvSpPr>
          <p:cNvPr id="5" name="Rectangle 4"/>
          <p:cNvSpPr/>
          <p:nvPr/>
        </p:nvSpPr>
        <p:spPr>
          <a:xfrm>
            <a:off x="664614" y="989035"/>
            <a:ext cx="7391400" cy="3416320"/>
          </a:xfrm>
          <a:prstGeom prst="rect">
            <a:avLst/>
          </a:prstGeom>
        </p:spPr>
        <p:txBody>
          <a:bodyPr wrap="square">
            <a:spAutoFit/>
          </a:bodyPr>
          <a:lstStyle/>
          <a:p>
            <a:r>
              <a:rPr lang="en-US" dirty="0">
                <a:latin typeface="+mj-lt"/>
              </a:rPr>
              <a:t>Fires are a natural and beneficial element of many forest landscapes, but they are problematic when they occur in the wrong place, at the wrong frequency or at the wrong severity. </a:t>
            </a:r>
          </a:p>
          <a:p>
            <a:r>
              <a:rPr lang="en-US" dirty="0">
                <a:latin typeface="+mj-lt"/>
              </a:rPr>
              <a:t>year, millions of acres of forest around the world are destroyed or degraded by fire. The same amount is lost to logging and agriculture combined. </a:t>
            </a:r>
          </a:p>
          <a:p>
            <a:endParaRPr lang="en-US" dirty="0">
              <a:latin typeface="+mj-lt"/>
            </a:endParaRPr>
          </a:p>
          <a:p>
            <a:r>
              <a:rPr lang="en-US" dirty="0">
                <a:latin typeface="+mj-lt"/>
              </a:rPr>
              <a:t>is often used as a way to clear land for other uses such as planting crops. These fires not only alter the structure and composition of forests, but they can open up forests to invasive species, threaten biological diversity, alter water cycles and soil fertility, and destroy the livelihoods of the people who live in and around the forests.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05355"/>
            <a:ext cx="3090863"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20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394" y="457200"/>
            <a:ext cx="7295606" cy="1200329"/>
          </a:xfrm>
          <a:prstGeom prst="rect">
            <a:avLst/>
          </a:prstGeom>
        </p:spPr>
        <p:txBody>
          <a:bodyPr wrap="square">
            <a:spAutoFit/>
          </a:bodyPr>
          <a:lstStyle/>
          <a:p>
            <a:r>
              <a:rPr lang="en-US" b="1" dirty="0"/>
              <a:t>Fuel wood Harvesting</a:t>
            </a:r>
          </a:p>
          <a:p>
            <a:r>
              <a:rPr lang="en-US" dirty="0"/>
              <a:t>Wood is still a popular fuel choice for cooking and heating around the world, and about half of the illegal removal of timber from forests is thought to be for use as fuel wood.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33600"/>
            <a:ext cx="4786135" cy="410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252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117</TotalTime>
  <Words>3028</Words>
  <Application>Microsoft Office PowerPoint</Application>
  <PresentationFormat>On-screen Show (4:3)</PresentationFormat>
  <Paragraphs>149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Cambria</vt:lpstr>
      <vt:lpstr>Adjacency</vt:lpstr>
      <vt:lpstr>Major environmental threat in Pakistan and their solution </vt:lpstr>
      <vt:lpstr>PowerPoint Presentation</vt:lpstr>
      <vt:lpstr>PowerPoint Presentation</vt:lpstr>
      <vt:lpstr>1. Human Population and Pollution </vt:lpstr>
      <vt:lpstr>Deforestation </vt:lpstr>
      <vt:lpstr>PowerPoint Presentation</vt:lpstr>
      <vt:lpstr>PowerPoint Presentation</vt:lpstr>
      <vt:lpstr>PowerPoint Presentation</vt:lpstr>
      <vt:lpstr>PowerPoint Presentation</vt:lpstr>
      <vt:lpstr>Ozone Deterioration</vt:lpstr>
      <vt:lpstr>Acid Rain</vt:lpstr>
      <vt:lpstr>Dead Zones in the Ocean </vt:lpstr>
      <vt:lpstr>Species Extinction</vt:lpstr>
      <vt:lpstr>Natural Resource Depletion</vt:lpstr>
      <vt:lpstr>Waste Disposal: </vt:lpstr>
      <vt:lpstr>Urban Sprawl: </vt:lpstr>
      <vt:lpstr>Public Health Issues: </vt:lpstr>
      <vt:lpstr>Genetic Engineering</vt:lpstr>
      <vt:lpstr>Climate Change</vt:lpstr>
      <vt:lpstr>PowerPoint Presentation</vt:lpstr>
      <vt:lpstr>PowerPoint Presentation</vt:lpstr>
      <vt:lpstr>Fossil Fuels </vt:lpstr>
      <vt:lpstr>Bycatch</vt:lpstr>
      <vt:lpstr>PowerPoint Presentation</vt:lpstr>
      <vt:lpstr>In pakistan</vt:lpstr>
      <vt:lpstr>PowerPoint Presentation</vt:lpstr>
      <vt:lpstr>PowerPoint Presentation</vt:lpstr>
      <vt:lpstr>PowerPoint Presentation</vt:lpstr>
      <vt:lpstr>PowerPoint Presentation</vt:lpstr>
      <vt:lpstr>PowerPoint Presentation</vt:lpstr>
      <vt:lpstr>PowerPoint Presentation</vt:lpstr>
      <vt:lpstr>energy Inefficiency</vt:lpstr>
      <vt:lpstr>Ozone Depleting Substances ODSs</vt:lpstr>
      <vt:lpstr>Others </vt:lpstr>
      <vt:lpstr>Solutions </vt:lpstr>
      <vt:lpstr>Impact of human activities on climatic changes </vt:lpstr>
      <vt:lpstr>Clean energy sources</vt:lpstr>
      <vt:lpstr>PowerPoint Presentation</vt:lpstr>
      <vt:lpstr>Below is a list of alternate energy sources with a Few Great References </vt:lpstr>
      <vt:lpstr>PowerPoint Presentation</vt:lpstr>
      <vt:lpstr>PowerPoint Presentation</vt:lpstr>
      <vt:lpstr>PowerPoint Presentation</vt:lpstr>
      <vt:lpstr>PowerPoint Presentation</vt:lpstr>
      <vt:lpstr>PowerPoint Presentation</vt:lpstr>
      <vt:lpstr>Take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environmental threat in Pakistan and their solution</dc:title>
  <dc:creator>zarqa bashir</dc:creator>
  <cp:lastModifiedBy>Hussaini</cp:lastModifiedBy>
  <cp:revision>58</cp:revision>
  <dcterms:created xsi:type="dcterms:W3CDTF">2016-11-15T15:09:05Z</dcterms:created>
  <dcterms:modified xsi:type="dcterms:W3CDTF">2020-05-05T08:04:04Z</dcterms:modified>
</cp:coreProperties>
</file>