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89" r:id="rId15"/>
    <p:sldId id="271" r:id="rId16"/>
    <p:sldId id="272" r:id="rId17"/>
    <p:sldId id="273" r:id="rId18"/>
    <p:sldId id="274" r:id="rId19"/>
    <p:sldId id="290" r:id="rId20"/>
    <p:sldId id="291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Respiration in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Step [2] </a:t>
            </a:r>
            <a:r>
              <a:rPr lang="en-US" altLang="en-US" b="1" dirty="0" smtClean="0">
                <a:solidFill>
                  <a:schemeClr val="accent6"/>
                </a:solidFill>
              </a:rPr>
              <a:t>isomerizes</a:t>
            </a:r>
            <a:r>
              <a:rPr lang="en-US" altLang="en-US" b="1" dirty="0" smtClean="0">
                <a:solidFill>
                  <a:srgbClr val="3333FF"/>
                </a:solidFill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</a:rPr>
              <a:t>glucose 6-phosphate to </a:t>
            </a:r>
          </a:p>
          <a:p>
            <a:pPr>
              <a:buClr>
                <a:schemeClr val="tx1"/>
              </a:buClr>
              <a:defRPr/>
            </a:pPr>
            <a:r>
              <a:rPr lang="en-US" altLang="en-US" b="1" dirty="0" smtClean="0">
                <a:solidFill>
                  <a:srgbClr val="000000"/>
                </a:solidFill>
              </a:rPr>
              <a:t> fructose 6-phosphate </a:t>
            </a:r>
            <a:r>
              <a:rPr lang="en-US" altLang="en-US" b="1" dirty="0" smtClean="0"/>
              <a:t> with an </a:t>
            </a:r>
            <a:r>
              <a:rPr lang="en-US" altLang="en-US" b="1" dirty="0" err="1" smtClean="0">
                <a:solidFill>
                  <a:schemeClr val="accent6"/>
                </a:solidFill>
              </a:rPr>
              <a:t>isomerase</a:t>
            </a:r>
            <a:r>
              <a:rPr lang="en-US" altLang="en-US" b="1" dirty="0" smtClean="0">
                <a:solidFill>
                  <a:srgbClr val="3333FF"/>
                </a:solidFill>
              </a:rPr>
              <a:t> </a:t>
            </a:r>
            <a:r>
              <a:rPr lang="en-US" altLang="en-US" b="1" dirty="0" smtClean="0"/>
              <a:t>enzyme.</a:t>
            </a:r>
          </a:p>
          <a:p>
            <a:pPr>
              <a:buClr>
                <a:schemeClr val="tx1"/>
              </a:buClr>
              <a:defRPr/>
            </a:pPr>
            <a:endParaRPr lang="en-US" altLang="en-US" b="1" dirty="0" smtClean="0"/>
          </a:p>
          <a:p>
            <a:endParaRPr lang="en-US" dirty="0"/>
          </a:p>
        </p:txBody>
      </p:sp>
      <p:pic>
        <p:nvPicPr>
          <p:cNvPr id="4" name="Picture 2" descr="C:\Users\Asma\Pictures\image_thumb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38600"/>
            <a:ext cx="7620000" cy="1267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Phosphorylation</a:t>
            </a:r>
            <a:r>
              <a:rPr lang="en-US" sz="3600" b="1" dirty="0" smtClean="0"/>
              <a:t> of Fructose-6-Phosphate (i.e., Second </a:t>
            </a:r>
            <a:r>
              <a:rPr lang="en-US" sz="3600" b="1" dirty="0" err="1" smtClean="0"/>
              <a:t>Phosphorylation</a:t>
            </a:r>
            <a:r>
              <a:rPr lang="en-US" sz="3600" b="1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Step [3] </a:t>
            </a:r>
            <a:r>
              <a:rPr lang="en-US" altLang="en-US" b="1" dirty="0" smtClean="0"/>
              <a:t>is the </a:t>
            </a:r>
            <a:r>
              <a:rPr lang="en-US" altLang="en-US" b="1" dirty="0" smtClean="0">
                <a:solidFill>
                  <a:schemeClr val="accent6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6"/>
                </a:solidFill>
              </a:rPr>
              <a:t>phosphorylation</a:t>
            </a:r>
            <a:r>
              <a:rPr lang="en-US" altLang="en-US" b="1" dirty="0" smtClean="0">
                <a:solidFill>
                  <a:schemeClr val="accent6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of </a:t>
            </a:r>
            <a:r>
              <a:rPr lang="en-US" altLang="en-US" b="1" dirty="0" smtClean="0">
                <a:solidFill>
                  <a:srgbClr val="3333FF"/>
                </a:solidFill>
              </a:rPr>
              <a:t> </a:t>
            </a:r>
            <a:r>
              <a:rPr lang="en-US" altLang="en-US" b="1" dirty="0" smtClean="0"/>
              <a:t>fructose 6-phosphate into fructose 1,6-bisphosphate</a:t>
            </a:r>
          </a:p>
          <a:p>
            <a:pPr>
              <a:buClr>
                <a:schemeClr val="tx1"/>
              </a:buClr>
              <a:defRPr/>
            </a:pPr>
            <a:r>
              <a:rPr lang="en-US" altLang="en-US" b="1" dirty="0" smtClean="0"/>
              <a:t> with a </a:t>
            </a:r>
            <a:r>
              <a:rPr lang="en-US" altLang="en-US" b="1" dirty="0" err="1" smtClean="0">
                <a:solidFill>
                  <a:schemeClr val="accent6"/>
                </a:solidFill>
              </a:rPr>
              <a:t>kinase</a:t>
            </a:r>
            <a:r>
              <a:rPr lang="en-US" altLang="en-US" b="1" dirty="0" smtClean="0">
                <a:solidFill>
                  <a:schemeClr val="accent6"/>
                </a:solidFill>
              </a:rPr>
              <a:t> </a:t>
            </a:r>
            <a:r>
              <a:rPr lang="en-US" altLang="en-US" b="1" dirty="0" smtClean="0"/>
              <a:t>enzyme.</a:t>
            </a:r>
            <a:endParaRPr lang="en-US" dirty="0"/>
          </a:p>
        </p:txBody>
      </p:sp>
      <p:pic>
        <p:nvPicPr>
          <p:cNvPr id="4098" name="Picture 2" descr="C:\Users\Asma\Pictures\image-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8001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Step [4] </a:t>
            </a:r>
            <a:r>
              <a:rPr lang="en-US" altLang="en-US" b="1" dirty="0" smtClean="0">
                <a:solidFill>
                  <a:schemeClr val="accent6"/>
                </a:solidFill>
              </a:rPr>
              <a:t>cleaves</a:t>
            </a:r>
            <a:r>
              <a:rPr lang="en-US" altLang="en-US" b="1" dirty="0" smtClean="0">
                <a:solidFill>
                  <a:srgbClr val="3333FF"/>
                </a:solidFill>
              </a:rPr>
              <a:t> </a:t>
            </a:r>
            <a:r>
              <a:rPr lang="en-US" altLang="en-US" b="1" dirty="0" smtClean="0"/>
              <a:t>the fructose ring into a </a:t>
            </a:r>
            <a:r>
              <a:rPr lang="en-US" altLang="en-US" b="1" dirty="0" err="1" smtClean="0"/>
              <a:t>dihydroxy</a:t>
            </a:r>
            <a:r>
              <a:rPr lang="en-US" altLang="en-US" b="1" dirty="0" smtClean="0"/>
              <a:t>-acetone phosphate </a:t>
            </a:r>
          </a:p>
          <a:p>
            <a:pPr>
              <a:buClr>
                <a:schemeClr val="tx1"/>
              </a:buClr>
              <a:defRPr/>
            </a:pPr>
            <a:r>
              <a:rPr lang="en-US" altLang="en-US" b="1" dirty="0" smtClean="0"/>
              <a:t>and a </a:t>
            </a:r>
            <a:r>
              <a:rPr lang="en-US" altLang="en-US" b="1" dirty="0" err="1" smtClean="0"/>
              <a:t>glyceraldehyde</a:t>
            </a:r>
            <a:r>
              <a:rPr lang="en-US" altLang="en-US" b="1" dirty="0" smtClean="0"/>
              <a:t> 3-phosphate.</a:t>
            </a:r>
          </a:p>
          <a:p>
            <a:endParaRPr lang="en-US" dirty="0"/>
          </a:p>
        </p:txBody>
      </p:sp>
      <p:pic>
        <p:nvPicPr>
          <p:cNvPr id="5122" name="Picture 2" descr="C:\Users\Asma\Pictures\image_thumb-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0"/>
            <a:ext cx="7391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Step [5]</a:t>
            </a:r>
            <a:r>
              <a:rPr lang="en-US" altLang="en-US" b="1" dirty="0" smtClean="0">
                <a:solidFill>
                  <a:schemeClr val="accent6"/>
                </a:solidFill>
              </a:rPr>
              <a:t> isomerizes </a:t>
            </a:r>
            <a:r>
              <a:rPr lang="en-US" altLang="en-US" b="1" dirty="0" smtClean="0"/>
              <a:t>the </a:t>
            </a:r>
            <a:r>
              <a:rPr lang="en-US" altLang="en-US" b="1" dirty="0" err="1" smtClean="0"/>
              <a:t>dihydroxyacetone</a:t>
            </a:r>
            <a:r>
              <a:rPr lang="en-US" altLang="en-US" b="1" dirty="0" smtClean="0"/>
              <a:t> phosphate into another </a:t>
            </a:r>
            <a:r>
              <a:rPr lang="en-US" altLang="en-US" b="1" dirty="0" err="1" smtClean="0"/>
              <a:t>glyceraldehyde</a:t>
            </a:r>
            <a:r>
              <a:rPr lang="en-US" altLang="en-US" b="1" dirty="0" smtClean="0"/>
              <a:t> 3-phosphate.</a:t>
            </a:r>
          </a:p>
          <a:p>
            <a:pPr algn="ctr">
              <a:defRPr/>
            </a:pPr>
            <a:r>
              <a:rPr lang="en-US" altLang="en-US" b="1" dirty="0" smtClean="0"/>
              <a:t>Thus, the </a:t>
            </a:r>
            <a:r>
              <a:rPr lang="en-US" altLang="en-US" b="1" dirty="0" smtClean="0">
                <a:solidFill>
                  <a:schemeClr val="accent6"/>
                </a:solidFill>
              </a:rPr>
              <a:t>first phase </a:t>
            </a:r>
            <a:r>
              <a:rPr lang="en-US" altLang="en-US" b="1" dirty="0" smtClean="0"/>
              <a:t>of </a:t>
            </a:r>
            <a:r>
              <a:rPr lang="en-US" altLang="en-US" b="1" dirty="0" err="1" smtClean="0"/>
              <a:t>glycolysis</a:t>
            </a:r>
            <a:r>
              <a:rPr lang="en-US" altLang="en-US" b="1" dirty="0" smtClean="0"/>
              <a:t> converts </a:t>
            </a:r>
            <a:r>
              <a:rPr lang="en-US" altLang="en-US" b="1" dirty="0" smtClean="0">
                <a:solidFill>
                  <a:schemeClr val="accent6"/>
                </a:solidFill>
              </a:rPr>
              <a:t>glucose </a:t>
            </a:r>
            <a:r>
              <a:rPr lang="en-US" altLang="en-US" b="1" dirty="0" smtClean="0"/>
              <a:t>into </a:t>
            </a:r>
            <a:r>
              <a:rPr lang="en-US" altLang="en-US" b="1" dirty="0" smtClean="0">
                <a:solidFill>
                  <a:schemeClr val="accent6"/>
                </a:solidFill>
              </a:rPr>
              <a:t>2 </a:t>
            </a:r>
            <a:r>
              <a:rPr lang="en-US" altLang="en-US" b="1" dirty="0" err="1" smtClean="0">
                <a:solidFill>
                  <a:schemeClr val="accent6"/>
                </a:solidFill>
              </a:rPr>
              <a:t>glyceraldehyde</a:t>
            </a:r>
            <a:r>
              <a:rPr lang="en-US" altLang="en-US" b="1" dirty="0" smtClean="0">
                <a:solidFill>
                  <a:schemeClr val="accent6"/>
                </a:solidFill>
              </a:rPr>
              <a:t> 3-phosphate units</a:t>
            </a:r>
            <a:r>
              <a:rPr lang="en-US" altLang="en-US" b="1" dirty="0" smtClean="0"/>
              <a:t> and 2 ATP is used.</a:t>
            </a:r>
          </a:p>
          <a:p>
            <a:pPr>
              <a:buClr>
                <a:schemeClr val="tx1"/>
              </a:buClr>
              <a:defRPr/>
            </a:pPr>
            <a:endParaRPr lang="en-US" alt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0" y="152400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accent2"/>
                </a:solidFill>
              </a:rPr>
              <a:t>Glycolysis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09575" y="876300"/>
            <a:ext cx="822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chemeClr val="tx1"/>
              </a:buClr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Steps [1] – [5] </a:t>
            </a:r>
            <a:r>
              <a:rPr lang="en-US" altLang="en-US" b="1" dirty="0" smtClean="0">
                <a:solidFill>
                  <a:schemeClr val="accent6"/>
                </a:solidFill>
              </a:rPr>
              <a:t>energy investment phase:</a:t>
            </a:r>
          </a:p>
        </p:txBody>
      </p:sp>
      <p:pic>
        <p:nvPicPr>
          <p:cNvPr id="9220" name="Picture 6" descr="s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524000"/>
            <a:ext cx="7535862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8150" y="5895975"/>
            <a:ext cx="8839200" cy="741363"/>
            <a:chOff x="438150" y="5895975"/>
            <a:chExt cx="8839200" cy="741402"/>
          </a:xfrm>
        </p:grpSpPr>
        <p:sp>
          <p:nvSpPr>
            <p:cNvPr id="9222" name="TextBox 5"/>
            <p:cNvSpPr txBox="1">
              <a:spLocks noChangeArrowheads="1"/>
            </p:cNvSpPr>
            <p:nvPr/>
          </p:nvSpPr>
          <p:spPr bwMode="auto">
            <a:xfrm>
              <a:off x="438150" y="6268045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800">
                  <a:ea typeface="ＭＳ Ｐゴシック" pitchFamily="-65" charset="-128"/>
                </a:rPr>
                <a:t>The 6-carbon glucose molecule is converted into two 3-carbon segments.</a:t>
              </a:r>
            </a:p>
          </p:txBody>
        </p:sp>
        <p:sp>
          <p:nvSpPr>
            <p:cNvPr id="9223" name="Rectangle 5"/>
            <p:cNvSpPr>
              <a:spLocks noChangeArrowheads="1"/>
            </p:cNvSpPr>
            <p:nvPr/>
          </p:nvSpPr>
          <p:spPr bwMode="auto">
            <a:xfrm>
              <a:off x="447675" y="5895975"/>
              <a:ext cx="457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altLang="en-US" sz="1800"/>
                <a:t>2 ATP molecules are hydrolyzed.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Oxidative Dehydrogenation:</a:t>
            </a:r>
            <a:endParaRPr lang="en-US" dirty="0"/>
          </a:p>
        </p:txBody>
      </p:sp>
      <p:pic>
        <p:nvPicPr>
          <p:cNvPr id="6146" name="Picture 2" descr="C:\Users\Asma\Pictures\image_thumb-100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91609"/>
            <a:ext cx="7467600" cy="128519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16002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/>
              <a:t>In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step [6] </a:t>
            </a:r>
            <a:r>
              <a:rPr lang="en-US" altLang="en-US" sz="2800" b="1" dirty="0" smtClean="0"/>
              <a:t>the </a:t>
            </a:r>
            <a:r>
              <a:rPr lang="en-US" altLang="en-US" sz="2800" b="1" dirty="0" err="1" smtClean="0"/>
              <a:t>aldehyde</a:t>
            </a:r>
            <a:r>
              <a:rPr lang="en-US" altLang="en-US" sz="2800" b="1" dirty="0" smtClean="0"/>
              <a:t> end of the molecule is </a:t>
            </a:r>
            <a:r>
              <a:rPr lang="en-US" altLang="en-US" sz="2800" b="1" dirty="0" smtClean="0">
                <a:solidFill>
                  <a:schemeClr val="accent6"/>
                </a:solidFill>
              </a:rPr>
              <a:t>oxidized and </a:t>
            </a:r>
            <a:r>
              <a:rPr lang="en-US" altLang="en-US" sz="2800" b="1" dirty="0" err="1" smtClean="0">
                <a:solidFill>
                  <a:schemeClr val="accent6"/>
                </a:solidFill>
              </a:rPr>
              <a:t>phosphorylated</a:t>
            </a:r>
            <a:r>
              <a:rPr lang="en-US" altLang="en-US" sz="2800" b="1" dirty="0" smtClean="0">
                <a:solidFill>
                  <a:srgbClr val="3333FF"/>
                </a:solidFill>
              </a:rPr>
              <a:t> </a:t>
            </a:r>
            <a:r>
              <a:rPr lang="en-US" altLang="en-US" sz="2800" b="1" dirty="0" smtClean="0"/>
              <a:t>by a </a:t>
            </a:r>
            <a:r>
              <a:rPr lang="en-US" altLang="en-US" sz="2800" b="1" dirty="0" err="1" smtClean="0"/>
              <a:t>d</a:t>
            </a:r>
            <a:r>
              <a:rPr lang="en-US" altLang="en-US" sz="2800" b="1" dirty="0" err="1" smtClean="0">
                <a:solidFill>
                  <a:schemeClr val="accent6"/>
                </a:solidFill>
              </a:rPr>
              <a:t>ehydrogenase</a:t>
            </a:r>
            <a:r>
              <a:rPr lang="en-US" alt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altLang="en-US" sz="2800" b="1" dirty="0" smtClean="0"/>
              <a:t>enzyme and NAD</a:t>
            </a:r>
            <a:r>
              <a:rPr lang="en-US" altLang="en-US" sz="2800" b="1" baseline="30000" dirty="0" smtClean="0"/>
              <a:t>+</a:t>
            </a:r>
            <a:r>
              <a:rPr lang="en-US" altLang="en-US" sz="2800" b="1" dirty="0" smtClean="0"/>
              <a:t>+ pi;</a:t>
            </a:r>
          </a:p>
          <a:p>
            <a:pPr>
              <a:defRPr/>
            </a:pPr>
            <a:r>
              <a:rPr lang="en-US" altLang="en-US" sz="2800" b="1" dirty="0" smtClean="0"/>
              <a:t>this produces 1,3-bisphospho-glycerate and </a:t>
            </a:r>
            <a:r>
              <a:rPr lang="en-US" altLang="en-US" sz="2800" b="1" dirty="0" smtClean="0">
                <a:solidFill>
                  <a:schemeClr val="accent6"/>
                </a:solidFill>
              </a:rPr>
              <a:t>NADH</a:t>
            </a:r>
            <a:r>
              <a:rPr lang="en-US" altLang="en-US" sz="2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Formation of ATP: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In </a:t>
            </a:r>
            <a:r>
              <a:rPr lang="en-US" altLang="en-US" b="1" dirty="0" smtClean="0">
                <a:solidFill>
                  <a:srgbClr val="C00000"/>
                </a:solidFill>
              </a:rPr>
              <a:t>step [7], </a:t>
            </a:r>
            <a:r>
              <a:rPr lang="en-US" altLang="en-US" b="1" dirty="0" smtClean="0"/>
              <a:t>the </a:t>
            </a:r>
            <a:r>
              <a:rPr lang="en-US" altLang="en-US" b="1" dirty="0" smtClean="0">
                <a:solidFill>
                  <a:schemeClr val="accent6"/>
                </a:solidFill>
              </a:rPr>
              <a:t>phosphate group is transferred </a:t>
            </a:r>
            <a:r>
              <a:rPr lang="en-US" altLang="en-US" b="1" dirty="0" smtClean="0">
                <a:solidFill>
                  <a:srgbClr val="000000"/>
                </a:solidFill>
              </a:rPr>
              <a:t>onto an ADP with a </a:t>
            </a:r>
            <a:r>
              <a:rPr lang="en-US" altLang="en-US" b="1" dirty="0" err="1" smtClean="0">
                <a:solidFill>
                  <a:schemeClr val="accent6"/>
                </a:solidFill>
              </a:rPr>
              <a:t>kinase</a:t>
            </a:r>
            <a:r>
              <a:rPr lang="en-US" altLang="en-US" b="1" dirty="0" smtClean="0">
                <a:solidFill>
                  <a:srgbClr val="3333FF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enzyme, forming  3-phosphoglycerate and </a:t>
            </a:r>
            <a:r>
              <a:rPr lang="en-US" altLang="en-US" b="1" dirty="0" smtClean="0">
                <a:solidFill>
                  <a:schemeClr val="accent6"/>
                </a:solidFill>
              </a:rPr>
              <a:t>ATP</a:t>
            </a:r>
            <a:r>
              <a:rPr lang="en-US" altLang="en-US" b="1" dirty="0" smtClean="0">
                <a:solidFill>
                  <a:srgbClr val="3333FF"/>
                </a:solidFill>
              </a:rPr>
              <a:t>.</a:t>
            </a:r>
            <a:endParaRPr lang="en-US" altLang="en-US" b="1" dirty="0" smtClean="0"/>
          </a:p>
          <a:p>
            <a:endParaRPr lang="en-US" dirty="0"/>
          </a:p>
        </p:txBody>
      </p:sp>
      <p:pic>
        <p:nvPicPr>
          <p:cNvPr id="7170" name="Picture 2" descr="C:\Users\Asma\Pictures\image_thumb-1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81400"/>
            <a:ext cx="7772399" cy="130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Isomerisation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/>
              <a:t>In </a:t>
            </a:r>
            <a:r>
              <a:rPr lang="en-US" altLang="en-US" b="1" dirty="0" smtClean="0">
                <a:solidFill>
                  <a:srgbClr val="C00000"/>
                </a:solidFill>
              </a:rPr>
              <a:t>step [8]</a:t>
            </a:r>
            <a:r>
              <a:rPr lang="en-US" altLang="en-US" b="1" dirty="0" smtClean="0"/>
              <a:t>, the phosphate group is </a:t>
            </a:r>
            <a:r>
              <a:rPr lang="en-US" altLang="en-US" b="1" dirty="0" err="1" smtClean="0">
                <a:solidFill>
                  <a:schemeClr val="accent6"/>
                </a:solidFill>
              </a:rPr>
              <a:t>isomerized</a:t>
            </a:r>
            <a:r>
              <a:rPr lang="en-US" altLang="en-US" b="1" dirty="0" smtClean="0">
                <a:solidFill>
                  <a:schemeClr val="accent6"/>
                </a:solidFill>
              </a:rPr>
              <a:t> </a:t>
            </a:r>
            <a:r>
              <a:rPr lang="en-US" altLang="en-US" b="1" dirty="0" smtClean="0"/>
              <a:t>to a new position in 2-phosphoglycerate.</a:t>
            </a:r>
          </a:p>
          <a:p>
            <a:endParaRPr lang="en-US" dirty="0"/>
          </a:p>
        </p:txBody>
      </p:sp>
      <p:pic>
        <p:nvPicPr>
          <p:cNvPr id="8194" name="Picture 2" descr="C:\Users\Asma\Pictures\image_thumb-1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62192"/>
            <a:ext cx="6934200" cy="1257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Dehydration: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In </a:t>
            </a:r>
            <a:r>
              <a:rPr lang="en-US" altLang="en-US" b="1" dirty="0" smtClean="0">
                <a:solidFill>
                  <a:srgbClr val="C00000"/>
                </a:solidFill>
              </a:rPr>
              <a:t>step [9]</a:t>
            </a:r>
            <a:r>
              <a:rPr lang="en-US" altLang="en-US" b="1" dirty="0" smtClean="0"/>
              <a:t>, </a:t>
            </a:r>
            <a:r>
              <a:rPr lang="en-US" altLang="en-US" b="1" dirty="0" smtClean="0">
                <a:solidFill>
                  <a:schemeClr val="accent6"/>
                </a:solidFill>
              </a:rPr>
              <a:t>water is lost </a:t>
            </a:r>
            <a:r>
              <a:rPr lang="en-US" altLang="en-US" b="1" dirty="0" smtClean="0"/>
              <a:t>to form </a:t>
            </a:r>
            <a:r>
              <a:rPr lang="en-US" altLang="en-US" b="1" dirty="0" err="1" smtClean="0"/>
              <a:t>phosphoenol-pyruvate</a:t>
            </a:r>
            <a:r>
              <a:rPr lang="en-US" altLang="en-US" b="1" dirty="0" smtClean="0"/>
              <a:t> (PEP).</a:t>
            </a:r>
          </a:p>
          <a:p>
            <a:pPr>
              <a:defRPr/>
            </a:pPr>
            <a:r>
              <a:rPr lang="en-US" altLang="en-US" b="1" dirty="0" smtClean="0"/>
              <a:t>In </a:t>
            </a:r>
            <a:r>
              <a:rPr lang="en-US" altLang="en-US" b="1" dirty="0" smtClean="0">
                <a:solidFill>
                  <a:srgbClr val="C00000"/>
                </a:solidFill>
              </a:rPr>
              <a:t>step [10]</a:t>
            </a:r>
            <a:r>
              <a:rPr lang="en-US" altLang="en-US" b="1" dirty="0" smtClean="0"/>
              <a:t>, the</a:t>
            </a:r>
            <a:r>
              <a:rPr lang="en-US" altLang="en-US" b="1" dirty="0" smtClean="0">
                <a:solidFill>
                  <a:srgbClr val="3333FF"/>
                </a:solidFill>
              </a:rPr>
              <a:t> </a:t>
            </a:r>
            <a:r>
              <a:rPr lang="en-US" altLang="en-US" b="1" dirty="0" smtClean="0">
                <a:solidFill>
                  <a:schemeClr val="accent6"/>
                </a:solidFill>
              </a:rPr>
              <a:t>phosphate is transferred </a:t>
            </a:r>
            <a:r>
              <a:rPr lang="en-US" altLang="en-US" b="1" dirty="0" smtClean="0"/>
              <a:t>to an ADP, yielding </a:t>
            </a:r>
            <a:r>
              <a:rPr lang="en-US" altLang="en-US" b="1" dirty="0" err="1" smtClean="0">
                <a:solidFill>
                  <a:schemeClr val="accent6"/>
                </a:solidFill>
              </a:rPr>
              <a:t>pyruvate</a:t>
            </a:r>
            <a:r>
              <a:rPr lang="en-US" altLang="en-US" b="1" dirty="0" smtClean="0">
                <a:solidFill>
                  <a:schemeClr val="accent6"/>
                </a:solidFill>
              </a:rPr>
              <a:t> </a:t>
            </a:r>
            <a:r>
              <a:rPr lang="en-US" altLang="en-US" b="1" dirty="0" smtClean="0"/>
              <a:t>and </a:t>
            </a:r>
            <a:r>
              <a:rPr lang="en-US" altLang="en-US" b="1" dirty="0" smtClean="0">
                <a:solidFill>
                  <a:schemeClr val="accent6"/>
                </a:solidFill>
              </a:rPr>
              <a:t>ATP </a:t>
            </a:r>
            <a:r>
              <a:rPr lang="en-US" altLang="en-US" b="1" dirty="0" smtClean="0"/>
              <a:t>with a </a:t>
            </a:r>
            <a:r>
              <a:rPr lang="en-US" altLang="en-US" b="1" dirty="0" err="1" smtClean="0">
                <a:solidFill>
                  <a:schemeClr val="accent6"/>
                </a:solidFill>
              </a:rPr>
              <a:t>kinase</a:t>
            </a:r>
            <a:r>
              <a:rPr lang="en-US" altLang="en-US" b="1" dirty="0" smtClean="0">
                <a:solidFill>
                  <a:srgbClr val="3333FF"/>
                </a:solidFill>
              </a:rPr>
              <a:t> </a:t>
            </a:r>
            <a:r>
              <a:rPr lang="en-US" altLang="en-US" b="1" dirty="0" smtClean="0"/>
              <a:t>enzyme.</a:t>
            </a:r>
          </a:p>
          <a:p>
            <a:endParaRPr lang="en-US" alt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0" y="152400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accent2"/>
                </a:solidFill>
              </a:rPr>
              <a:t>Glycolysis</a:t>
            </a:r>
          </a:p>
        </p:txBody>
      </p:sp>
      <p:pic>
        <p:nvPicPr>
          <p:cNvPr id="10243" name="Picture 6" descr="s9"/>
          <p:cNvPicPr>
            <a:picLocks noChangeAspect="1" noChangeArrowheads="1"/>
          </p:cNvPicPr>
          <p:nvPr/>
        </p:nvPicPr>
        <p:blipFill>
          <a:blip r:embed="rId2"/>
          <a:srcRect t="3378"/>
          <a:stretch>
            <a:fillRect/>
          </a:stretch>
        </p:blipFill>
        <p:spPr bwMode="auto">
          <a:xfrm>
            <a:off x="609600" y="1828800"/>
            <a:ext cx="77724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28625" y="904875"/>
            <a:ext cx="712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chemeClr val="tx1"/>
              </a:buClr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Steps [6] – [10] </a:t>
            </a:r>
            <a:r>
              <a:rPr lang="en-US" altLang="en-US" b="1" dirty="0" smtClean="0">
                <a:solidFill>
                  <a:schemeClr val="accent6"/>
                </a:solidFill>
              </a:rPr>
              <a:t>energy-generating phase: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28650" y="60960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producing 1 NADH and 2 ATPs for each pyruvate formed.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a process by which living cells break down complex high energy food molecules into simple low energy molecules, i.e., CO</a:t>
            </a:r>
            <a:r>
              <a:rPr lang="en-US" baseline="-25000" dirty="0" smtClean="0"/>
              <a:t>2</a:t>
            </a:r>
            <a:r>
              <a:rPr lang="en-US" dirty="0" smtClean="0"/>
              <a:t> and H</a:t>
            </a:r>
            <a:r>
              <a:rPr lang="en-US" baseline="-25000" dirty="0" smtClean="0"/>
              <a:t>2</a:t>
            </a:r>
            <a:r>
              <a:rPr lang="en-US" dirty="0" smtClean="0"/>
              <a:t>O, releasing the energy trapped within the chemical bonds.</a:t>
            </a:r>
          </a:p>
          <a:p>
            <a:r>
              <a:rPr lang="en-US" dirty="0" smtClean="0"/>
              <a:t>The energy released during oxidation of energy rich compounds is made available for activities of cells through an intermediate compound called adenosine </a:t>
            </a:r>
            <a:r>
              <a:rPr lang="en-US" dirty="0" err="1" smtClean="0"/>
              <a:t>triphosphate</a:t>
            </a:r>
            <a:r>
              <a:rPr lang="en-US" dirty="0" smtClean="0"/>
              <a:t> (ATP).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sma\Pictures\Glycolysis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 the end of </a:t>
            </a:r>
            <a:r>
              <a:rPr lang="en-US" b="1" dirty="0" err="1" smtClean="0"/>
              <a:t>glycolysis</a:t>
            </a:r>
            <a:r>
              <a:rPr lang="en-US" b="1" dirty="0" smtClean="0"/>
              <a:t> net gain of ATP: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During </a:t>
            </a:r>
            <a:r>
              <a:rPr lang="en-US" dirty="0" err="1" smtClean="0"/>
              <a:t>glycolysis</a:t>
            </a:r>
            <a:r>
              <a:rPr lang="en-US" dirty="0" smtClean="0"/>
              <a:t> two </a:t>
            </a:r>
            <a:r>
              <a:rPr lang="en-US" dirty="0" err="1" smtClean="0"/>
              <a:t>triose</a:t>
            </a:r>
            <a:r>
              <a:rPr lang="en-US" dirty="0" smtClean="0"/>
              <a:t> phosphate molecules are formed from one glucose molecule, and 4 ATP molecules are produced.</a:t>
            </a:r>
          </a:p>
          <a:p>
            <a:pPr fontAlgn="base"/>
            <a:r>
              <a:rPr lang="en-US" dirty="0" smtClean="0"/>
              <a:t>(ii) Out of 4 ATP molecules, 2 ATP molecules are utilized in first few steps in converting glucose to fructose-1, 6 </a:t>
            </a:r>
            <a:r>
              <a:rPr lang="en-US" dirty="0" err="1" smtClean="0"/>
              <a:t>bisphosphate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(iii) Moreover, </a:t>
            </a:r>
            <a:r>
              <a:rPr lang="en-US" dirty="0" smtClean="0">
                <a:solidFill>
                  <a:srgbClr val="FF0000"/>
                </a:solidFill>
              </a:rPr>
              <a:t>three ATP molecules</a:t>
            </a:r>
            <a:r>
              <a:rPr lang="en-US" dirty="0" smtClean="0"/>
              <a:t> are produced from oxidation of each of two molecules of NADH produced during catabolism of glucose.</a:t>
            </a:r>
          </a:p>
          <a:p>
            <a:pPr fontAlgn="base"/>
            <a:r>
              <a:rPr lang="en-US" dirty="0" smtClean="0"/>
              <a:t>(iv) In all, a net gain of 8 molecules occurs during process of </a:t>
            </a:r>
            <a:r>
              <a:rPr lang="en-US" dirty="0" err="1" smtClean="0"/>
              <a:t>glycolysis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(v) However, in anaerobic respiration, NADH + H^ is not converted to ATP, and therefore, only </a:t>
            </a:r>
            <a:r>
              <a:rPr lang="en-US" dirty="0" smtClean="0">
                <a:solidFill>
                  <a:srgbClr val="FF0000"/>
                </a:solidFill>
              </a:rPr>
              <a:t>2 ATP molecules</a:t>
            </a:r>
            <a:r>
              <a:rPr lang="en-US" dirty="0" smtClean="0"/>
              <a:t> are produced.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5. Oxidative </a:t>
            </a:r>
            <a:r>
              <a:rPr lang="en-US" b="1" dirty="0" err="1" smtClean="0"/>
              <a:t>Decarboxylation</a:t>
            </a:r>
            <a:r>
              <a:rPr lang="en-US" b="1" dirty="0" smtClean="0"/>
              <a:t> </a:t>
            </a:r>
            <a:r>
              <a:rPr lang="en-US" b="1" dirty="0" err="1" smtClean="0"/>
              <a:t>Pyruvic</a:t>
            </a:r>
            <a:r>
              <a:rPr lang="en-US" b="1" dirty="0" smtClean="0"/>
              <a:t> Acid: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</a:t>
            </a:r>
            <a:r>
              <a:rPr lang="en-US" dirty="0" err="1" smtClean="0"/>
              <a:t>pyruvic</a:t>
            </a:r>
            <a:r>
              <a:rPr lang="en-US" dirty="0" smtClean="0"/>
              <a:t> acid generated in cytoplasm through </a:t>
            </a:r>
            <a:r>
              <a:rPr lang="en-US" dirty="0" err="1" smtClean="0"/>
              <a:t>glycolysis</a:t>
            </a:r>
            <a:r>
              <a:rPr lang="en-US" dirty="0" smtClean="0"/>
              <a:t> is transferred to mitochondria. This is initiation of second phase of respiration.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Acetyl Co-A can enter into mitochondria while </a:t>
            </a:r>
            <a:r>
              <a:rPr lang="en-US" dirty="0" err="1" smtClean="0"/>
              <a:t>pyruvate</a:t>
            </a:r>
            <a:r>
              <a:rPr lang="en-US" dirty="0" smtClean="0"/>
              <a:t> acid cannot.</a:t>
            </a:r>
          </a:p>
          <a:p>
            <a:endParaRPr lang="en-US" dirty="0"/>
          </a:p>
        </p:txBody>
      </p:sp>
      <p:pic>
        <p:nvPicPr>
          <p:cNvPr id="1026" name="Picture 2" descr="C:\Users\Asma\Pictures\image_thumb-1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7564614" cy="108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b="1" dirty="0" smtClean="0"/>
              <a:t>The reaction that occurs in common respiration of glucose may be summed up as follows:</a:t>
            </a:r>
          </a:p>
          <a:p>
            <a:endParaRPr lang="en-US" dirty="0"/>
          </a:p>
        </p:txBody>
      </p:sp>
      <p:pic>
        <p:nvPicPr>
          <p:cNvPr id="1026" name="Picture 2" descr="C:\Users\Asma\Pictures\image_thumb-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6705600" cy="3620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2438401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Here, 686 kcal or 2870 kJ of energy is released per molecule of glucose. Formerly, this calculated value was 673 kcal.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substrates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Respiratory substrates are those organic substances which are oxidized during respiration. </a:t>
            </a:r>
          </a:p>
          <a:p>
            <a:pPr fontAlgn="base"/>
            <a:r>
              <a:rPr lang="en-US" dirty="0" smtClean="0"/>
              <a:t>They are high energy compounds and are called respiratory substrates. They may be carbohydrates, fats and proteins.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Respiration: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There are two main types of respiration:</a:t>
            </a:r>
            <a:endParaRPr lang="en-US" dirty="0" smtClean="0"/>
          </a:p>
          <a:p>
            <a:pPr fontAlgn="base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Aerobic, and</a:t>
            </a:r>
          </a:p>
          <a:p>
            <a:pPr fontAlgn="base"/>
            <a:r>
              <a:rPr lang="en-US" dirty="0" smtClean="0"/>
              <a:t>(ii) Anaerobic.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 Aerobic Respiration: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type of respiration leads to a complete oxidation of stored food (organic substances) in the presence of oxygen, and releases carbon dioxide, water and a large amount of energy present in respiratory substrate. Such type of respiration is generally found in higher organisms.</a:t>
            </a:r>
          </a:p>
          <a:p>
            <a:endParaRPr lang="en-US" dirty="0"/>
          </a:p>
        </p:txBody>
      </p:sp>
      <p:pic>
        <p:nvPicPr>
          <p:cNvPr id="4" name="Picture 2" descr="C:\Users\Asma\Pictures\image_thumb-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257800"/>
            <a:ext cx="6705600" cy="36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(ii) Anaerobic respiration: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This type of respiration occurs in complete absence of oxygen. In the absence of free oxygen, </a:t>
            </a:r>
            <a:r>
              <a:rPr lang="en-US" dirty="0" smtClean="0">
                <a:solidFill>
                  <a:srgbClr val="FF0000"/>
                </a:solidFill>
              </a:rPr>
              <a:t>many tissues of higher plants, seeds in storage, fleshy fruits, and succulent plants</a:t>
            </a:r>
            <a:r>
              <a:rPr lang="en-US" dirty="0" smtClean="0"/>
              <a:t>, such as cacti temporarily take to a kind of respiration, called anaerobic respiration. Such respiration generally occurs in lower organisms like bacteria and fungi.</a:t>
            </a:r>
          </a:p>
          <a:p>
            <a:pPr fontAlgn="base"/>
            <a:r>
              <a:rPr lang="en-US" dirty="0" smtClean="0"/>
              <a:t>This results in </a:t>
            </a:r>
            <a:r>
              <a:rPr lang="en-US" dirty="0" smtClean="0">
                <a:solidFill>
                  <a:srgbClr val="FF0000"/>
                </a:solidFill>
              </a:rPr>
              <a:t>incomplete oxidation of stored food</a:t>
            </a:r>
            <a:r>
              <a:rPr lang="en-US" dirty="0" smtClean="0"/>
              <a:t> and formation of </a:t>
            </a:r>
            <a:r>
              <a:rPr lang="en-US" dirty="0" smtClean="0">
                <a:solidFill>
                  <a:srgbClr val="FF0000"/>
                </a:solidFill>
              </a:rPr>
              <a:t>carbon dioxide and ethyl alcohol</a:t>
            </a:r>
            <a:r>
              <a:rPr lang="en-US" dirty="0" smtClean="0"/>
              <a:t>, and sometimes also various organic acids, such as </a:t>
            </a:r>
            <a:r>
              <a:rPr lang="en-US" dirty="0" err="1" smtClean="0"/>
              <a:t>malic</a:t>
            </a:r>
            <a:r>
              <a:rPr lang="en-US" dirty="0" smtClean="0"/>
              <a:t>, citric, oxalic etc. Very little energy is released by this process to maintain activity of protoplasm.</a:t>
            </a:r>
          </a:p>
          <a:p>
            <a:endParaRPr lang="en-US" dirty="0"/>
          </a:p>
        </p:txBody>
      </p:sp>
      <p:pic>
        <p:nvPicPr>
          <p:cNvPr id="2050" name="Picture 2" descr="C:\Users\Asma\Pictures\image_thumb-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715000"/>
            <a:ext cx="6019800" cy="352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process of respiration, carbohydrates are converted into </a:t>
            </a:r>
            <a:r>
              <a:rPr lang="en-US" dirty="0" err="1" smtClean="0"/>
              <a:t>pyruvic</a:t>
            </a:r>
            <a:r>
              <a:rPr lang="en-US" dirty="0" smtClean="0"/>
              <a:t> acid through a series of enzymatic reactions. This series of reactions is known as </a:t>
            </a:r>
            <a:r>
              <a:rPr lang="en-US" dirty="0" err="1" smtClean="0"/>
              <a:t>glycolysis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term has originated from Greek words, </a:t>
            </a:r>
            <a:r>
              <a:rPr lang="en-US" dirty="0" err="1" smtClean="0"/>
              <a:t>glycos</a:t>
            </a:r>
            <a:r>
              <a:rPr lang="en-US" dirty="0" smtClean="0"/>
              <a:t> = sugar and </a:t>
            </a:r>
            <a:r>
              <a:rPr lang="en-US" dirty="0" err="1" smtClean="0"/>
              <a:t>lysis</a:t>
            </a:r>
            <a:r>
              <a:rPr lang="en-US" dirty="0" smtClean="0"/>
              <a:t> = splitting. 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Phosphorylation</a:t>
            </a:r>
            <a:r>
              <a:rPr lang="en-US" sz="3200" b="1" dirty="0" smtClean="0"/>
              <a:t> of Sugar (i.e., First </a:t>
            </a:r>
            <a:r>
              <a:rPr lang="en-US" sz="3200" b="1" dirty="0" err="1" smtClean="0"/>
              <a:t>Phosphorylation</a:t>
            </a:r>
            <a:r>
              <a:rPr lang="en-US" sz="3200" b="1" dirty="0" smtClean="0"/>
              <a:t>)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Step [1] </a:t>
            </a:r>
            <a:r>
              <a:rPr lang="en-US" altLang="en-US" b="1" dirty="0" smtClean="0"/>
              <a:t>begins with the </a:t>
            </a:r>
            <a:r>
              <a:rPr lang="en-US" altLang="en-US" b="1" dirty="0" smtClean="0">
                <a:solidFill>
                  <a:schemeClr val="accent6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6"/>
                </a:solidFill>
              </a:rPr>
              <a:t>phosphorylation</a:t>
            </a:r>
            <a:r>
              <a:rPr lang="en-US" altLang="en-US" b="1" dirty="0" smtClean="0">
                <a:solidFill>
                  <a:schemeClr val="accent6"/>
                </a:solidFill>
              </a:rPr>
              <a:t> </a:t>
            </a:r>
            <a:r>
              <a:rPr lang="en-US" altLang="en-US" b="1" dirty="0" smtClean="0"/>
              <a:t>of glucose  into glucose 6-phosphate, </a:t>
            </a:r>
          </a:p>
          <a:p>
            <a:pPr>
              <a:buClr>
                <a:schemeClr val="tx1"/>
              </a:buClr>
              <a:defRPr/>
            </a:pPr>
            <a:r>
              <a:rPr lang="en-US" altLang="en-US" b="1" dirty="0" smtClean="0"/>
              <a:t> using an</a:t>
            </a:r>
            <a:r>
              <a:rPr lang="en-US" altLang="en-US" b="1" dirty="0" smtClean="0">
                <a:solidFill>
                  <a:schemeClr val="accent6"/>
                </a:solidFill>
              </a:rPr>
              <a:t> ATP </a:t>
            </a:r>
            <a:r>
              <a:rPr lang="en-US" altLang="en-US" b="1" dirty="0" smtClean="0"/>
              <a:t>and a </a:t>
            </a:r>
            <a:r>
              <a:rPr lang="en-US" altLang="en-US" b="1" dirty="0" err="1" smtClean="0">
                <a:solidFill>
                  <a:schemeClr val="accent6"/>
                </a:solidFill>
              </a:rPr>
              <a:t>kinase</a:t>
            </a:r>
            <a:r>
              <a:rPr lang="en-US" altLang="en-US" b="1" dirty="0" smtClean="0"/>
              <a:t> enzyme.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812</Words>
  <Application>Microsoft Office PowerPoint</Application>
  <PresentationFormat>On-screen Show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Respiration in Plants</vt:lpstr>
      <vt:lpstr>Slide 2</vt:lpstr>
      <vt:lpstr>Slide 3</vt:lpstr>
      <vt:lpstr>Respiratory substrates</vt:lpstr>
      <vt:lpstr>Types of Respiration: </vt:lpstr>
      <vt:lpstr>(i) Aerobic Respiration:</vt:lpstr>
      <vt:lpstr>(ii) Anaerobic respiration:</vt:lpstr>
      <vt:lpstr>Glycolysis</vt:lpstr>
      <vt:lpstr>Phosphorylation of Sugar (i.e., First Phosphorylation) </vt:lpstr>
      <vt:lpstr>Isomerization</vt:lpstr>
      <vt:lpstr>Phosphorylation of Fructose-6-Phosphate (i.e., Second Phosphorylation)</vt:lpstr>
      <vt:lpstr>Splitting</vt:lpstr>
      <vt:lpstr>Isomerization</vt:lpstr>
      <vt:lpstr>Slide 14</vt:lpstr>
      <vt:lpstr>Oxidative Dehydrogenation:</vt:lpstr>
      <vt:lpstr>Formation of ATP:</vt:lpstr>
      <vt:lpstr>Isomerisation:</vt:lpstr>
      <vt:lpstr>Dehydration:</vt:lpstr>
      <vt:lpstr>Slide 19</vt:lpstr>
      <vt:lpstr>Slide 20</vt:lpstr>
      <vt:lpstr>In the end of glycolysis net gain of ATP: </vt:lpstr>
      <vt:lpstr>5. Oxidative Decarboxylation Pyruvic Acid: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Respiration in Plants</dc:title>
  <dc:creator>Asma Ashfaq</dc:creator>
  <cp:lastModifiedBy>Asma</cp:lastModifiedBy>
  <cp:revision>52</cp:revision>
  <dcterms:created xsi:type="dcterms:W3CDTF">2006-08-16T00:00:00Z</dcterms:created>
  <dcterms:modified xsi:type="dcterms:W3CDTF">2020-05-02T17:49:02Z</dcterms:modified>
</cp:coreProperties>
</file>