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8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varScale="1">
        <p:scale>
          <a:sx n="72" d="100"/>
          <a:sy n="72" d="100"/>
        </p:scale>
        <p:origin x="840"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endParaRPr lang="en-US" altLang="en-US"/>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en-US" altLang="en-US"/>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C29E20C7-15F8-4580-BF00-1C41977B8EA5}" type="slidenum">
              <a:rPr lang="en-US" altLang="en-US" smtClean="0"/>
              <a:pPr/>
              <a:t>‹#›</a:t>
            </a:fld>
            <a:endParaRPr lang="en-US" altLang="en-US"/>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017583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D8583B15-CF3B-462A-8D1D-AF08614DD068}" type="slidenum">
              <a:rPr lang="en-US" altLang="en-US" smtClean="0"/>
              <a:pPr/>
              <a:t>‹#›</a:t>
            </a:fld>
            <a:endParaRPr lang="en-US" altLang="en-US"/>
          </a:p>
        </p:txBody>
      </p:sp>
    </p:spTree>
    <p:extLst>
      <p:ext uri="{BB962C8B-B14F-4D97-AF65-F5344CB8AC3E}">
        <p14:creationId xmlns:p14="http://schemas.microsoft.com/office/powerpoint/2010/main" val="2611745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9992C25D-4A70-4573-899B-FA539D90BC8E}" type="slidenum">
              <a:rPr lang="en-US" altLang="en-US" smtClean="0"/>
              <a:pPr/>
              <a:t>‹#›</a:t>
            </a:fld>
            <a:endParaRPr lang="en-US" altLang="en-US"/>
          </a:p>
        </p:txBody>
      </p:sp>
    </p:spTree>
    <p:extLst>
      <p:ext uri="{BB962C8B-B14F-4D97-AF65-F5344CB8AC3E}">
        <p14:creationId xmlns:p14="http://schemas.microsoft.com/office/powerpoint/2010/main" val="90908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71094D53-2F64-4201-B83C-5DB02E3AFAFB}" type="slidenum">
              <a:rPr lang="en-US" altLang="en-US" smtClean="0"/>
              <a:pPr/>
              <a:t>‹#›</a:t>
            </a:fld>
            <a:endParaRPr lang="en-US" altLang="en-US"/>
          </a:p>
        </p:txBody>
      </p:sp>
    </p:spTree>
    <p:extLst>
      <p:ext uri="{BB962C8B-B14F-4D97-AF65-F5344CB8AC3E}">
        <p14:creationId xmlns:p14="http://schemas.microsoft.com/office/powerpoint/2010/main" val="1726040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endParaRPr lang="en-US" altLang="en-US"/>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en-US" altLang="en-US"/>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7D2ED33E-6B26-4480-B6B9-AA586A7A3D90}" type="slidenum">
              <a:rPr lang="en-US" altLang="en-US" smtClean="0"/>
              <a:pPr/>
              <a:t>‹#›</a:t>
            </a:fld>
            <a:endParaRPr lang="en-US" altLang="en-US"/>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52968017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C9C8B221-61BD-4BFA-BDA5-2BE8579CEEBE}" type="slidenum">
              <a:rPr lang="en-US" altLang="en-US" smtClean="0"/>
              <a:pPr/>
              <a:t>‹#›</a:t>
            </a:fld>
            <a:endParaRPr lang="en-US" altLang="en-US"/>
          </a:p>
        </p:txBody>
      </p:sp>
    </p:spTree>
    <p:extLst>
      <p:ext uri="{BB962C8B-B14F-4D97-AF65-F5344CB8AC3E}">
        <p14:creationId xmlns:p14="http://schemas.microsoft.com/office/powerpoint/2010/main" val="3824970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9C544480-6034-4DB1-9482-ED6545A59CA6}" type="slidenum">
              <a:rPr lang="en-US" altLang="en-US" smtClean="0"/>
              <a:pPr/>
              <a:t>‹#›</a:t>
            </a:fld>
            <a:endParaRPr lang="en-US" altLang="en-US"/>
          </a:p>
        </p:txBody>
      </p:sp>
    </p:spTree>
    <p:extLst>
      <p:ext uri="{BB962C8B-B14F-4D97-AF65-F5344CB8AC3E}">
        <p14:creationId xmlns:p14="http://schemas.microsoft.com/office/powerpoint/2010/main" val="1985418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16C8091E-54CF-444B-A9F1-C67D22515F23}" type="slidenum">
              <a:rPr lang="en-US" altLang="en-US" smtClean="0"/>
              <a:pPr/>
              <a:t>‹#›</a:t>
            </a:fld>
            <a:endParaRPr lang="en-US" altLang="en-US"/>
          </a:p>
        </p:txBody>
      </p:sp>
    </p:spTree>
    <p:extLst>
      <p:ext uri="{BB962C8B-B14F-4D97-AF65-F5344CB8AC3E}">
        <p14:creationId xmlns:p14="http://schemas.microsoft.com/office/powerpoint/2010/main" val="4099525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E821CA05-1C6D-475E-8A72-88631AC645F8}" type="slidenum">
              <a:rPr lang="en-US" altLang="en-US" smtClean="0"/>
              <a:pPr/>
              <a:t>‹#›</a:t>
            </a:fld>
            <a:endParaRPr lang="en-US" altLang="en-US"/>
          </a:p>
        </p:txBody>
      </p:sp>
    </p:spTree>
    <p:extLst>
      <p:ext uri="{BB962C8B-B14F-4D97-AF65-F5344CB8AC3E}">
        <p14:creationId xmlns:p14="http://schemas.microsoft.com/office/powerpoint/2010/main" val="1387734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endParaRPr lang="en-US" alt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alt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B9A3F14A-1159-4747-9D76-45081CF137D2}" type="slidenum">
              <a:rPr lang="en-US" altLang="en-US" smtClean="0"/>
              <a:pPr/>
              <a:t>‹#›</a:t>
            </a:fld>
            <a:endParaRPr lang="en-US" alt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00834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endParaRPr lang="en-US" alt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alt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9633842B-610E-48E6-A824-F25B5CD10CF8}" type="slidenum">
              <a:rPr lang="en-US" altLang="en-US" smtClean="0"/>
              <a:pPr/>
              <a:t>‹#›</a:t>
            </a:fld>
            <a:endParaRPr lang="en-US" alt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63102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endParaRPr lang="en-US" altLang="en-US"/>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en-US" altLang="en-US"/>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8287385E-A7B9-4201-90FB-750B9D92A4AF}" type="slidenum">
              <a:rPr lang="en-US" altLang="en-US" smtClean="0"/>
              <a:pPr/>
              <a:t>‹#›</a:t>
            </a:fld>
            <a:endParaRPr lang="en-US" altLang="en-US"/>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04576582"/>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4294967295" pos="6912">
          <p15:clr>
            <a:srgbClr val="F26B43"/>
          </p15:clr>
        </p15:guide>
        <p15:guide id="4294967295" pos="936">
          <p15:clr>
            <a:srgbClr val="F26B43"/>
          </p15:clr>
        </p15:guide>
        <p15:guide id="4294967295" pos="864">
          <p15:clr>
            <a:srgbClr val="F26B43"/>
          </p15:clr>
        </p15:guide>
        <p15:guide id="4294967295" orient="horz" pos="1368">
          <p15:clr>
            <a:srgbClr val="F26B43"/>
          </p15:clr>
        </p15:guide>
        <p15:guide id="4294967295" orient="horz" pos="1440">
          <p15:clr>
            <a:srgbClr val="F26B43"/>
          </p15:clr>
        </p15:guide>
        <p15:guide id="4294967295" orient="horz" pos="3696">
          <p15:clr>
            <a:srgbClr val="F26B43"/>
          </p15:clr>
        </p15:guide>
        <p15:guide id="4294967295" orient="horz" pos="432">
          <p15:clr>
            <a:srgbClr val="F26B43"/>
          </p15:clr>
        </p15:guide>
        <p15:guide id="4294967295" orient="horz" pos="1512">
          <p15:clr>
            <a:srgbClr val="F26B43"/>
          </p15:clr>
        </p15:guide>
        <p15:guide id="4294967295" pos="5184">
          <p15:clr>
            <a:srgbClr val="F26B43"/>
          </p15:clr>
        </p15:guide>
        <p15:guide id="4294967295" pos="702">
          <p15:clr>
            <a:srgbClr val="F26B43"/>
          </p15:clr>
        </p15:guide>
        <p15:guide id="4294967295" pos="64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3590925"/>
            <a:ext cx="6019800" cy="3171825"/>
          </a:xfrm>
        </p:spPr>
        <p:txBody>
          <a:bodyPr>
            <a:normAutofit fontScale="90000"/>
          </a:bodyPr>
          <a:lstStyle/>
          <a:p>
            <a:pPr algn="ctr"/>
            <a:r>
              <a:rPr lang="en-US" b="1" dirty="0" smtClean="0">
                <a:solidFill>
                  <a:srgbClr val="002060"/>
                </a:solidFill>
              </a:rPr>
              <a:t>DETERMINATION OF TOTAL NITROGEN CONTENT IN MILK BY KJELDAHL METHOD</a:t>
            </a:r>
            <a:endParaRPr lang="en-US" b="1" dirty="0">
              <a:solidFill>
                <a:srgbClr val="002060"/>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4072" y="264968"/>
            <a:ext cx="3333750" cy="27449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descr="Image result for determination of protein in mil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665884"/>
            <a:ext cx="35718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216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7"/>
            <a:ext cx="7772400" cy="1143000"/>
          </a:xfrm>
        </p:spPr>
        <p:txBody>
          <a:bodyPr>
            <a:normAutofit/>
          </a:bodyPr>
          <a:lstStyle/>
          <a:p>
            <a:r>
              <a:rPr lang="en-US" sz="3600" b="1" dirty="0" smtClean="0">
                <a:solidFill>
                  <a:schemeClr val="tx1"/>
                </a:solidFill>
              </a:rPr>
              <a:t>Introduction </a:t>
            </a:r>
            <a:endParaRPr lang="en-US" sz="3600" b="1" dirty="0">
              <a:solidFill>
                <a:schemeClr val="tx1"/>
              </a:solidFill>
            </a:endParaRPr>
          </a:p>
        </p:txBody>
      </p:sp>
      <p:sp>
        <p:nvSpPr>
          <p:cNvPr id="3" name="Content Placeholder 2"/>
          <p:cNvSpPr>
            <a:spLocks noGrp="1"/>
          </p:cNvSpPr>
          <p:nvPr>
            <p:ph idx="1"/>
          </p:nvPr>
        </p:nvSpPr>
        <p:spPr>
          <a:xfrm>
            <a:off x="457200" y="1752600"/>
            <a:ext cx="8153400" cy="5029200"/>
          </a:xfrm>
        </p:spPr>
        <p:txBody>
          <a:bodyPr/>
          <a:lstStyle/>
          <a:p>
            <a:pPr algn="just"/>
            <a:r>
              <a:rPr lang="en-US" sz="2800" dirty="0" smtClean="0">
                <a:solidFill>
                  <a:srgbClr val="002060"/>
                </a:solidFill>
              </a:rPr>
              <a:t>The most widely used method for determining protein content is by kjeldahl method for nitrogen determination</a:t>
            </a:r>
          </a:p>
          <a:p>
            <a:pPr algn="just"/>
            <a:r>
              <a:rPr lang="en-US" sz="2800" dirty="0" smtClean="0">
                <a:solidFill>
                  <a:srgbClr val="002060"/>
                </a:solidFill>
              </a:rPr>
              <a:t>Since nitrogen is characteristics element in protein, by its accurate determination, protein concentration can be calculated</a:t>
            </a:r>
          </a:p>
          <a:p>
            <a:pPr algn="just"/>
            <a:r>
              <a:rPr lang="en-US" sz="2800" dirty="0" smtClean="0">
                <a:solidFill>
                  <a:srgbClr val="002060"/>
                </a:solidFill>
              </a:rPr>
              <a:t>In 1883, John Kjeldahl developed the basic procedure to analyze organic nitrogen</a:t>
            </a:r>
          </a:p>
          <a:p>
            <a:pPr algn="just"/>
            <a:endParaRPr lang="en-US" dirty="0">
              <a:solidFill>
                <a:schemeClr val="accent6">
                  <a:lumMod val="60000"/>
                  <a:lumOff val="40000"/>
                </a:schemeClr>
              </a:solidFill>
            </a:endParaRPr>
          </a:p>
        </p:txBody>
      </p:sp>
    </p:spTree>
    <p:extLst>
      <p:ext uri="{BB962C8B-B14F-4D97-AF65-F5344CB8AC3E}">
        <p14:creationId xmlns:p14="http://schemas.microsoft.com/office/powerpoint/2010/main" val="17823920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7772400" cy="1143000"/>
          </a:xfrm>
        </p:spPr>
        <p:txBody>
          <a:bodyPr>
            <a:normAutofit/>
          </a:bodyPr>
          <a:lstStyle/>
          <a:p>
            <a:r>
              <a:rPr lang="en-US" sz="3600" b="1" dirty="0" smtClean="0">
                <a:solidFill>
                  <a:schemeClr val="tx1"/>
                </a:solidFill>
              </a:rPr>
              <a:t>Introduction </a:t>
            </a:r>
            <a:endParaRPr lang="en-US" sz="3600" b="1" dirty="0">
              <a:solidFill>
                <a:schemeClr val="tx1"/>
              </a:solidFill>
            </a:endParaRPr>
          </a:p>
        </p:txBody>
      </p:sp>
      <p:sp>
        <p:nvSpPr>
          <p:cNvPr id="3" name="Content Placeholder 2"/>
          <p:cNvSpPr>
            <a:spLocks noGrp="1"/>
          </p:cNvSpPr>
          <p:nvPr>
            <p:ph idx="1"/>
          </p:nvPr>
        </p:nvSpPr>
        <p:spPr>
          <a:xfrm>
            <a:off x="685800" y="1219200"/>
            <a:ext cx="8305800" cy="5105400"/>
          </a:xfrm>
        </p:spPr>
        <p:txBody>
          <a:bodyPr>
            <a:normAutofit fontScale="92500"/>
          </a:bodyPr>
          <a:lstStyle/>
          <a:p>
            <a:pPr algn="just"/>
            <a:r>
              <a:rPr lang="en-US" sz="2400" dirty="0" smtClean="0">
                <a:solidFill>
                  <a:srgbClr val="002060"/>
                </a:solidFill>
              </a:rPr>
              <a:t>The method involves two major steps:</a:t>
            </a:r>
          </a:p>
          <a:p>
            <a:pPr lvl="1" algn="just"/>
            <a:r>
              <a:rPr lang="en-US" sz="2400" dirty="0" smtClean="0">
                <a:solidFill>
                  <a:srgbClr val="002060"/>
                </a:solidFill>
              </a:rPr>
              <a:t>Protein is digested using concentrated sulphuric acid in the presence of catalyst (in this step all organic material is oxidized except nitrogen, the reduced form of which is retained in digest as ammonium sulphate)</a:t>
            </a:r>
          </a:p>
          <a:p>
            <a:pPr lvl="1" algn="just"/>
            <a:r>
              <a:rPr lang="en-US" sz="2400" dirty="0" smtClean="0">
                <a:solidFill>
                  <a:srgbClr val="002060"/>
                </a:solidFill>
              </a:rPr>
              <a:t>Metallic catalyst such as copper sulphate is used to hasten the digestion and clearing the reaction mixture</a:t>
            </a:r>
          </a:p>
          <a:p>
            <a:pPr algn="just"/>
            <a:r>
              <a:rPr lang="en-US" sz="2400" dirty="0" smtClean="0">
                <a:solidFill>
                  <a:srgbClr val="002060"/>
                </a:solidFill>
              </a:rPr>
              <a:t>The digest is neutralized with alkali to liberate ammonia  </a:t>
            </a:r>
          </a:p>
          <a:p>
            <a:pPr algn="just"/>
            <a:r>
              <a:rPr lang="en-US" sz="2400" dirty="0">
                <a:solidFill>
                  <a:srgbClr val="002060"/>
                </a:solidFill>
              </a:rPr>
              <a:t>In the second step ammonia is distilled off, collected in boric acid and titrated with standard acid</a:t>
            </a:r>
          </a:p>
          <a:p>
            <a:pPr algn="just"/>
            <a:r>
              <a:rPr lang="en-US" sz="2400" dirty="0">
                <a:solidFill>
                  <a:srgbClr val="002060"/>
                </a:solidFill>
              </a:rPr>
              <a:t>Boric acid provides the most convenient absorbent for ammonia</a:t>
            </a:r>
          </a:p>
          <a:p>
            <a:pPr algn="just"/>
            <a:r>
              <a:rPr lang="en-US" sz="2400" dirty="0">
                <a:solidFill>
                  <a:srgbClr val="002060"/>
                </a:solidFill>
              </a:rPr>
              <a:t>Boric acid itself is not involved in the titration but simply react with ammonia  to form an ammonium borate complex</a:t>
            </a:r>
          </a:p>
          <a:p>
            <a:pPr algn="just"/>
            <a:endParaRPr lang="en-US" dirty="0" smtClean="0">
              <a:solidFill>
                <a:schemeClr val="accent5"/>
              </a:solidFill>
            </a:endParaRPr>
          </a:p>
          <a:p>
            <a:pPr algn="just"/>
            <a:endParaRPr lang="en-US" dirty="0">
              <a:solidFill>
                <a:schemeClr val="accent5"/>
              </a:solidFill>
            </a:endParaRPr>
          </a:p>
        </p:txBody>
      </p:sp>
    </p:spTree>
    <p:extLst>
      <p:ext uri="{BB962C8B-B14F-4D97-AF65-F5344CB8AC3E}">
        <p14:creationId xmlns:p14="http://schemas.microsoft.com/office/powerpoint/2010/main" val="16672030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chemeClr val="tx1"/>
                </a:solidFill>
              </a:rPr>
              <a:t>Introduction </a:t>
            </a:r>
            <a:endParaRPr lang="en-US" sz="3600" dirty="0">
              <a:solidFill>
                <a:schemeClr val="tx1"/>
              </a:solidFill>
            </a:endParaRPr>
          </a:p>
        </p:txBody>
      </p:sp>
      <p:sp>
        <p:nvSpPr>
          <p:cNvPr id="3" name="Content Placeholder 2"/>
          <p:cNvSpPr>
            <a:spLocks noGrp="1"/>
          </p:cNvSpPr>
          <p:nvPr>
            <p:ph idx="1"/>
          </p:nvPr>
        </p:nvSpPr>
        <p:spPr>
          <a:xfrm>
            <a:off x="457200" y="1447800"/>
            <a:ext cx="7924800" cy="4343400"/>
          </a:xfrm>
        </p:spPr>
        <p:txBody>
          <a:bodyPr>
            <a:normAutofit/>
          </a:bodyPr>
          <a:lstStyle/>
          <a:p>
            <a:pPr algn="just"/>
            <a:r>
              <a:rPr lang="en-US" sz="2400" dirty="0" smtClean="0">
                <a:solidFill>
                  <a:srgbClr val="002060"/>
                </a:solidFill>
              </a:rPr>
              <a:t>The strongly basic ammonium borate that is formed is titrated directly with acid in the presence of methyl red-</a:t>
            </a:r>
            <a:r>
              <a:rPr lang="en-US" sz="2400" dirty="0" err="1" smtClean="0">
                <a:solidFill>
                  <a:srgbClr val="002060"/>
                </a:solidFill>
              </a:rPr>
              <a:t>bromocresol</a:t>
            </a:r>
            <a:r>
              <a:rPr lang="en-US" sz="2400" dirty="0" smtClean="0">
                <a:solidFill>
                  <a:srgbClr val="002060"/>
                </a:solidFill>
              </a:rPr>
              <a:t> green indicator until green distillate changes colorless to pink (methyl red and methylene blue indicator can also be used</a:t>
            </a:r>
          </a:p>
          <a:p>
            <a:pPr algn="just"/>
            <a:endParaRPr lang="en-US" sz="2400" dirty="0">
              <a:solidFill>
                <a:srgbClr val="002060"/>
              </a:solidFill>
            </a:endParaRPr>
          </a:p>
          <a:p>
            <a:pPr algn="just"/>
            <a:r>
              <a:rPr lang="en-US" sz="2400" dirty="0" smtClean="0">
                <a:solidFill>
                  <a:srgbClr val="002060"/>
                </a:solidFill>
              </a:rPr>
              <a:t>The quantity of acid required for titration is equivalent to the concentration of ammonia in the distillate and to the nitrogen content of the original protein containing sample</a:t>
            </a:r>
            <a:endParaRPr lang="en-US" sz="2400" dirty="0">
              <a:solidFill>
                <a:srgbClr val="002060"/>
              </a:solidFill>
            </a:endParaRPr>
          </a:p>
        </p:txBody>
      </p:sp>
    </p:spTree>
    <p:extLst>
      <p:ext uri="{BB962C8B-B14F-4D97-AF65-F5344CB8AC3E}">
        <p14:creationId xmlns:p14="http://schemas.microsoft.com/office/powerpoint/2010/main" val="25706222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solidFill>
              </a:rPr>
              <a:t>I</a:t>
            </a:r>
            <a:r>
              <a:rPr lang="en-US" b="1" dirty="0" smtClean="0">
                <a:solidFill>
                  <a:schemeClr val="tx1"/>
                </a:solidFill>
              </a:rPr>
              <a:t>ntroduction</a:t>
            </a:r>
            <a:endParaRPr lang="en-US" b="1" dirty="0">
              <a:solidFill>
                <a:schemeClr val="tx1"/>
              </a:solidFill>
            </a:endParaRPr>
          </a:p>
        </p:txBody>
      </p:sp>
      <p:sp>
        <p:nvSpPr>
          <p:cNvPr id="3" name="Content Placeholder 2"/>
          <p:cNvSpPr>
            <a:spLocks noGrp="1"/>
          </p:cNvSpPr>
          <p:nvPr>
            <p:ph idx="1"/>
          </p:nvPr>
        </p:nvSpPr>
        <p:spPr>
          <a:xfrm>
            <a:off x="1028700" y="1447800"/>
            <a:ext cx="7505700" cy="5181600"/>
          </a:xfrm>
        </p:spPr>
        <p:txBody>
          <a:bodyPr>
            <a:noAutofit/>
          </a:bodyPr>
          <a:lstStyle/>
          <a:p>
            <a:pPr algn="just"/>
            <a:r>
              <a:rPr lang="en-US" sz="2400" dirty="0" smtClean="0">
                <a:solidFill>
                  <a:srgbClr val="002060"/>
                </a:solidFill>
              </a:rPr>
              <a:t>The reagent black should be run to subtract reagent nitrogen from sample nitrogen</a:t>
            </a:r>
          </a:p>
          <a:p>
            <a:pPr algn="just"/>
            <a:r>
              <a:rPr lang="en-US" sz="2400" dirty="0" smtClean="0">
                <a:solidFill>
                  <a:srgbClr val="002060"/>
                </a:solidFill>
              </a:rPr>
              <a:t>The result of analysis represents the crude protein content of the sample since some nitrogen also comes from non-protein components of milk</a:t>
            </a:r>
          </a:p>
          <a:p>
            <a:pPr algn="just"/>
            <a:r>
              <a:rPr lang="en-US" sz="2400" dirty="0" smtClean="0">
                <a:solidFill>
                  <a:srgbClr val="002060"/>
                </a:solidFill>
              </a:rPr>
              <a:t>On the average milk protein contain 15.65% nitrogen</a:t>
            </a:r>
          </a:p>
          <a:p>
            <a:pPr algn="just"/>
            <a:r>
              <a:rPr lang="en-US" sz="2400" dirty="0" smtClean="0">
                <a:solidFill>
                  <a:srgbClr val="002060"/>
                </a:solidFill>
              </a:rPr>
              <a:t>Thus</a:t>
            </a:r>
            <a:r>
              <a:rPr lang="en-US" sz="2400" dirty="0" smtClean="0">
                <a:solidFill>
                  <a:srgbClr val="002060"/>
                </a:solidFill>
              </a:rPr>
              <a:t>, for milk sample of unknown composition, the total amount of protein may b calculated using the conversion factor of 6.38 (100/15.65)</a:t>
            </a:r>
            <a:endParaRPr lang="en-US" sz="2400" dirty="0">
              <a:solidFill>
                <a:srgbClr val="002060"/>
              </a:solidFill>
            </a:endParaRPr>
          </a:p>
        </p:txBody>
      </p:sp>
    </p:spTree>
    <p:extLst>
      <p:ext uri="{BB962C8B-B14F-4D97-AF65-F5344CB8AC3E}">
        <p14:creationId xmlns:p14="http://schemas.microsoft.com/office/powerpoint/2010/main" val="3353971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METHOD</a:t>
            </a:r>
            <a:endParaRPr lang="en-US" b="1" dirty="0">
              <a:solidFill>
                <a:schemeClr val="tx1"/>
              </a:solidFill>
            </a:endParaRPr>
          </a:p>
        </p:txBody>
      </p:sp>
      <p:sp>
        <p:nvSpPr>
          <p:cNvPr id="3" name="Content Placeholder 2"/>
          <p:cNvSpPr>
            <a:spLocks noGrp="1"/>
          </p:cNvSpPr>
          <p:nvPr>
            <p:ph idx="1"/>
          </p:nvPr>
        </p:nvSpPr>
        <p:spPr/>
        <p:txBody>
          <a:bodyPr/>
          <a:lstStyle/>
          <a:p>
            <a:r>
              <a:rPr lang="en-US" dirty="0" smtClean="0"/>
              <a:t>This method employs the use of traditional Kjeldahl apparatus using Kjeldahl flask</a:t>
            </a:r>
          </a:p>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2476500"/>
            <a:ext cx="3505200" cy="4381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2611581"/>
            <a:ext cx="4152900" cy="4152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3652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Reagents </a:t>
            </a:r>
            <a:endParaRPr lang="en-US" b="1" dirty="0">
              <a:solidFill>
                <a:schemeClr val="tx1"/>
              </a:solidFill>
            </a:endParaRPr>
          </a:p>
        </p:txBody>
      </p:sp>
      <p:sp>
        <p:nvSpPr>
          <p:cNvPr id="3" name="Content Placeholder 2"/>
          <p:cNvSpPr>
            <a:spLocks noGrp="1"/>
          </p:cNvSpPr>
          <p:nvPr>
            <p:ph idx="1"/>
          </p:nvPr>
        </p:nvSpPr>
        <p:spPr>
          <a:xfrm>
            <a:off x="1028700" y="1600200"/>
            <a:ext cx="7429500" cy="4648200"/>
          </a:xfrm>
        </p:spPr>
        <p:txBody>
          <a:bodyPr>
            <a:noAutofit/>
          </a:bodyPr>
          <a:lstStyle/>
          <a:p>
            <a:r>
              <a:rPr lang="en-US" sz="2400" dirty="0" smtClean="0">
                <a:solidFill>
                  <a:srgbClr val="FF0000"/>
                </a:solidFill>
              </a:rPr>
              <a:t>Potassium sulphate (K2SO4): </a:t>
            </a:r>
            <a:r>
              <a:rPr lang="en-US" sz="2400" dirty="0" smtClean="0"/>
              <a:t>Nitrogen free or low in nitrogen content</a:t>
            </a:r>
          </a:p>
          <a:p>
            <a:r>
              <a:rPr lang="en-US" sz="2400" dirty="0" smtClean="0">
                <a:solidFill>
                  <a:srgbClr val="FF0000"/>
                </a:solidFill>
              </a:rPr>
              <a:t>Copper sulphate solution (CuSO4.5H2O):  </a:t>
            </a:r>
            <a:r>
              <a:rPr lang="en-US" sz="2400" dirty="0" smtClean="0"/>
              <a:t>Dissolve 5.0g of copper sulphate pentahydrate in water and make up final volume to 100ml in a 100 ml volumetric flask</a:t>
            </a:r>
          </a:p>
          <a:p>
            <a:r>
              <a:rPr lang="en-US" sz="2400" dirty="0" smtClean="0">
                <a:solidFill>
                  <a:srgbClr val="FF0000"/>
                </a:solidFill>
              </a:rPr>
              <a:t>Concentrated sulphuric acid: </a:t>
            </a:r>
            <a:r>
              <a:rPr lang="en-US" sz="2400" dirty="0" smtClean="0"/>
              <a:t>At least 95-98% (m/m ), nitrogen free, approximately = 1.84g/ml</a:t>
            </a:r>
          </a:p>
          <a:p>
            <a:r>
              <a:rPr lang="en-US" sz="2400" dirty="0" smtClean="0">
                <a:solidFill>
                  <a:srgbClr val="FF0000"/>
                </a:solidFill>
              </a:rPr>
              <a:t>Sodium hydroxide solution</a:t>
            </a:r>
            <a:r>
              <a:rPr lang="en-US" sz="2400" dirty="0">
                <a:solidFill>
                  <a:srgbClr val="FF0000"/>
                </a:solidFill>
              </a:rPr>
              <a:t>:</a:t>
            </a:r>
            <a:r>
              <a:rPr lang="en-US" sz="2400" dirty="0" smtClean="0"/>
              <a:t>50% (m/m), low in nitrogen: Dissolve 50g NaOH pellets in water and finally make to 100g</a:t>
            </a:r>
          </a:p>
          <a:p>
            <a:endParaRPr lang="en-US" sz="2400" dirty="0" smtClean="0"/>
          </a:p>
        </p:txBody>
      </p:sp>
    </p:spTree>
    <p:extLst>
      <p:ext uri="{BB962C8B-B14F-4D97-AF65-F5344CB8AC3E}">
        <p14:creationId xmlns:p14="http://schemas.microsoft.com/office/powerpoint/2010/main" val="1890945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Reagents </a:t>
            </a:r>
            <a:endParaRPr lang="en-US" sz="3600" b="1" dirty="0"/>
          </a:p>
        </p:txBody>
      </p:sp>
      <p:sp>
        <p:nvSpPr>
          <p:cNvPr id="3" name="Content Placeholder 2"/>
          <p:cNvSpPr>
            <a:spLocks noGrp="1"/>
          </p:cNvSpPr>
          <p:nvPr>
            <p:ph idx="1"/>
          </p:nvPr>
        </p:nvSpPr>
        <p:spPr>
          <a:xfrm>
            <a:off x="1028700" y="1524000"/>
            <a:ext cx="7505700" cy="5257800"/>
          </a:xfrm>
        </p:spPr>
        <p:txBody>
          <a:bodyPr>
            <a:normAutofit/>
          </a:bodyPr>
          <a:lstStyle/>
          <a:p>
            <a:pPr algn="just"/>
            <a:r>
              <a:rPr lang="en-US" sz="2400" dirty="0" smtClean="0">
                <a:solidFill>
                  <a:srgbClr val="FF0000"/>
                </a:solidFill>
              </a:rPr>
              <a:t>Indicator solution: </a:t>
            </a:r>
            <a:r>
              <a:rPr lang="en-US" sz="2400" dirty="0" smtClean="0"/>
              <a:t>Dissolve 0.1g of methyl red in 95% (v/v) ethanol and dilute to 50 ml with ethanol. Dissolve 0.5g of bromocresol green in 95% (v/v) ethanol and dilute to 250 ml with ethanol. Mix 1 part of methyl red solution with 5 parts of bromocresol green solution or combine all of both solutions</a:t>
            </a:r>
          </a:p>
          <a:p>
            <a:pPr algn="just"/>
            <a:r>
              <a:rPr lang="en-US" sz="2400" dirty="0" smtClean="0">
                <a:solidFill>
                  <a:srgbClr val="FF0000"/>
                </a:solidFill>
              </a:rPr>
              <a:t>Boric acid solution (H3BO3): </a:t>
            </a:r>
            <a:r>
              <a:rPr lang="en-US" sz="2400" dirty="0" smtClean="0"/>
              <a:t>Dissolve 40 g of boric acid in hot water, allow the solution to cool and dilute to 1L. Add 3 ml of methyl red-bromocresol solution, mix and store the solution in borosilicate glass bottle. The solution will be light orange in color </a:t>
            </a:r>
          </a:p>
        </p:txBody>
      </p:sp>
    </p:spTree>
    <p:extLst>
      <p:ext uri="{BB962C8B-B14F-4D97-AF65-F5344CB8AC3E}">
        <p14:creationId xmlns:p14="http://schemas.microsoft.com/office/powerpoint/2010/main" val="2276821406"/>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231</TotalTime>
  <Words>523</Words>
  <Application>Microsoft Office PowerPoint</Application>
  <PresentationFormat>On-screen Show (4:3)</PresentationFormat>
  <Paragraphs>32</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Franklin Gothic Book</vt:lpstr>
      <vt:lpstr>Times New Roman</vt:lpstr>
      <vt:lpstr>Crop</vt:lpstr>
      <vt:lpstr>DETERMINATION OF TOTAL NITROGEN CONTENT IN MILK BY KJELDAHL METHOD</vt:lpstr>
      <vt:lpstr>Introduction </vt:lpstr>
      <vt:lpstr>Introduction </vt:lpstr>
      <vt:lpstr>Introduction </vt:lpstr>
      <vt:lpstr>Introduction</vt:lpstr>
      <vt:lpstr>METHOD</vt:lpstr>
      <vt:lpstr>Reagents </vt:lpstr>
      <vt:lpstr>Reagents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DETERMINATION OF TOTAL NITROGEN CONTENT IN MILK BY KJELDAHL METHOD</dc:title>
  <dc:creator>Windows User</dc:creator>
  <cp:lastModifiedBy>Farah Naz Akbar</cp:lastModifiedBy>
  <cp:revision>12</cp:revision>
  <cp:lastPrinted>1601-01-01T00:00:00Z</cp:lastPrinted>
  <dcterms:created xsi:type="dcterms:W3CDTF">2019-05-20T23:44:17Z</dcterms:created>
  <dcterms:modified xsi:type="dcterms:W3CDTF">2020-04-20T01:44:32Z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TC010690531033</vt:lpwstr>
  </property>
</Properties>
</file>