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D5DBB75-7F1C-4B04-A3A5-2D630B76734C}" type="datetimeFigureOut">
              <a:rPr lang="en-US" smtClean="0"/>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7038BD-FE2A-42AA-BE7D-171480996907}" type="slidenum">
              <a:rPr lang="en-US" smtClean="0"/>
              <a:t>‹#›</a:t>
            </a:fld>
            <a:endParaRPr lang="en-US"/>
          </a:p>
        </p:txBody>
      </p:sp>
    </p:spTree>
    <p:extLst>
      <p:ext uri="{BB962C8B-B14F-4D97-AF65-F5344CB8AC3E}">
        <p14:creationId xmlns:p14="http://schemas.microsoft.com/office/powerpoint/2010/main" val="949199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5DBB75-7F1C-4B04-A3A5-2D630B76734C}" type="datetimeFigureOut">
              <a:rPr lang="en-US" smtClean="0"/>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7038BD-FE2A-42AA-BE7D-171480996907}" type="slidenum">
              <a:rPr lang="en-US" smtClean="0"/>
              <a:t>‹#›</a:t>
            </a:fld>
            <a:endParaRPr lang="en-US"/>
          </a:p>
        </p:txBody>
      </p:sp>
    </p:spTree>
    <p:extLst>
      <p:ext uri="{BB962C8B-B14F-4D97-AF65-F5344CB8AC3E}">
        <p14:creationId xmlns:p14="http://schemas.microsoft.com/office/powerpoint/2010/main" val="3730329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5DBB75-7F1C-4B04-A3A5-2D630B76734C}" type="datetimeFigureOut">
              <a:rPr lang="en-US" smtClean="0"/>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7038BD-FE2A-42AA-BE7D-171480996907}" type="slidenum">
              <a:rPr lang="en-US" smtClean="0"/>
              <a:t>‹#›</a:t>
            </a:fld>
            <a:endParaRPr lang="en-US"/>
          </a:p>
        </p:txBody>
      </p:sp>
    </p:spTree>
    <p:extLst>
      <p:ext uri="{BB962C8B-B14F-4D97-AF65-F5344CB8AC3E}">
        <p14:creationId xmlns:p14="http://schemas.microsoft.com/office/powerpoint/2010/main" val="23191498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B434FEF2-2ED2-4650-8E13-F7F1639217ED}" type="slidenum">
              <a:rPr lang="en-US" smtClean="0">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38315814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A487D32-66EF-4E06-97BE-35981F25D0C3}" type="slidenum">
              <a:rPr lang="en-US" smtClean="0">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42499339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A7EF94CD-BA9C-4EE3-82D3-88596C356AB3}" type="slidenum">
              <a:rPr lang="en-US" smtClean="0">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8673048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4417" y="2060575"/>
            <a:ext cx="5384800" cy="4597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212417" y="2060575"/>
            <a:ext cx="5384800" cy="4597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BA87FC4-E61C-44D4-BAF4-7A04C2849270}" type="slidenum">
              <a:rPr lang="en-US" smtClean="0">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3951331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FC185E2B-124B-4A16-A367-618E9BC7DB63}" type="slidenum">
              <a:rPr lang="en-US" smtClean="0">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5350094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666947DF-F3F7-4502-9B67-9CE92DBD75B2}" type="slidenum">
              <a:rPr lang="en-US" smtClean="0">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39617511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00D92013-9BCB-4B97-AFA3-F749F4261265}" type="slidenum">
              <a:rPr lang="en-US" smtClean="0">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3672931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F532BBC-568A-4B55-B11E-C91742DE9D88}" type="slidenum">
              <a:rPr lang="en-US" smtClean="0">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2532671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5DBB75-7F1C-4B04-A3A5-2D630B76734C}" type="datetimeFigureOut">
              <a:rPr lang="en-US" smtClean="0"/>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7038BD-FE2A-42AA-BE7D-171480996907}" type="slidenum">
              <a:rPr lang="en-US" smtClean="0"/>
              <a:t>‹#›</a:t>
            </a:fld>
            <a:endParaRPr lang="en-US"/>
          </a:p>
        </p:txBody>
      </p:sp>
    </p:spTree>
    <p:extLst>
      <p:ext uri="{BB962C8B-B14F-4D97-AF65-F5344CB8AC3E}">
        <p14:creationId xmlns:p14="http://schemas.microsoft.com/office/powerpoint/2010/main" val="20431237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B52DD4C-48F6-4D1B-838F-9AE924F0EEF2}" type="slidenum">
              <a:rPr lang="en-US" smtClean="0">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42763866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C5D44BA5-28C8-4F36-9228-CBBF3983A8D7}" type="slidenum">
              <a:rPr lang="en-US" smtClean="0">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5305477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54017" y="836613"/>
            <a:ext cx="2743200" cy="58213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4417" y="836613"/>
            <a:ext cx="8026400" cy="5821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46135FB1-7286-4ECD-B6A9-EC44C1EB3C7C}" type="slidenum">
              <a:rPr lang="en-US" smtClean="0">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294598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D5DBB75-7F1C-4B04-A3A5-2D630B76734C}" type="datetimeFigureOut">
              <a:rPr lang="en-US" smtClean="0"/>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7038BD-FE2A-42AA-BE7D-171480996907}" type="slidenum">
              <a:rPr lang="en-US" smtClean="0"/>
              <a:t>‹#›</a:t>
            </a:fld>
            <a:endParaRPr lang="en-US"/>
          </a:p>
        </p:txBody>
      </p:sp>
    </p:spTree>
    <p:extLst>
      <p:ext uri="{BB962C8B-B14F-4D97-AF65-F5344CB8AC3E}">
        <p14:creationId xmlns:p14="http://schemas.microsoft.com/office/powerpoint/2010/main" val="1335074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D5DBB75-7F1C-4B04-A3A5-2D630B76734C}" type="datetimeFigureOut">
              <a:rPr lang="en-US" smtClean="0"/>
              <a:t>11/26/2020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7038BD-FE2A-42AA-BE7D-171480996907}" type="slidenum">
              <a:rPr lang="en-US" smtClean="0"/>
              <a:t>‹#›</a:t>
            </a:fld>
            <a:endParaRPr lang="en-US"/>
          </a:p>
        </p:txBody>
      </p:sp>
    </p:spTree>
    <p:extLst>
      <p:ext uri="{BB962C8B-B14F-4D97-AF65-F5344CB8AC3E}">
        <p14:creationId xmlns:p14="http://schemas.microsoft.com/office/powerpoint/2010/main" val="1308093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D5DBB75-7F1C-4B04-A3A5-2D630B76734C}" type="datetimeFigureOut">
              <a:rPr lang="en-US" smtClean="0"/>
              <a:t>11/26/2020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7038BD-FE2A-42AA-BE7D-171480996907}" type="slidenum">
              <a:rPr lang="en-US" smtClean="0"/>
              <a:t>‹#›</a:t>
            </a:fld>
            <a:endParaRPr lang="en-US"/>
          </a:p>
        </p:txBody>
      </p:sp>
    </p:spTree>
    <p:extLst>
      <p:ext uri="{BB962C8B-B14F-4D97-AF65-F5344CB8AC3E}">
        <p14:creationId xmlns:p14="http://schemas.microsoft.com/office/powerpoint/2010/main" val="674047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5DBB75-7F1C-4B04-A3A5-2D630B76734C}" type="datetimeFigureOut">
              <a:rPr lang="en-US" smtClean="0"/>
              <a:t>11/26/2020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7038BD-FE2A-42AA-BE7D-171480996907}" type="slidenum">
              <a:rPr lang="en-US" smtClean="0"/>
              <a:t>‹#›</a:t>
            </a:fld>
            <a:endParaRPr lang="en-US"/>
          </a:p>
        </p:txBody>
      </p:sp>
    </p:spTree>
    <p:extLst>
      <p:ext uri="{BB962C8B-B14F-4D97-AF65-F5344CB8AC3E}">
        <p14:creationId xmlns:p14="http://schemas.microsoft.com/office/powerpoint/2010/main" val="2307899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5DBB75-7F1C-4B04-A3A5-2D630B76734C}" type="datetimeFigureOut">
              <a:rPr lang="en-US" smtClean="0"/>
              <a:t>11/26/2020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7038BD-FE2A-42AA-BE7D-171480996907}" type="slidenum">
              <a:rPr lang="en-US" smtClean="0"/>
              <a:t>‹#›</a:t>
            </a:fld>
            <a:endParaRPr lang="en-US"/>
          </a:p>
        </p:txBody>
      </p:sp>
    </p:spTree>
    <p:extLst>
      <p:ext uri="{BB962C8B-B14F-4D97-AF65-F5344CB8AC3E}">
        <p14:creationId xmlns:p14="http://schemas.microsoft.com/office/powerpoint/2010/main" val="3757629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D5DBB75-7F1C-4B04-A3A5-2D630B76734C}" type="datetimeFigureOut">
              <a:rPr lang="en-US" smtClean="0"/>
              <a:t>11/26/2020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7038BD-FE2A-42AA-BE7D-171480996907}" type="slidenum">
              <a:rPr lang="en-US" smtClean="0"/>
              <a:t>‹#›</a:t>
            </a:fld>
            <a:endParaRPr lang="en-US"/>
          </a:p>
        </p:txBody>
      </p:sp>
    </p:spTree>
    <p:extLst>
      <p:ext uri="{BB962C8B-B14F-4D97-AF65-F5344CB8AC3E}">
        <p14:creationId xmlns:p14="http://schemas.microsoft.com/office/powerpoint/2010/main" val="537392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D5DBB75-7F1C-4B04-A3A5-2D630B76734C}" type="datetimeFigureOut">
              <a:rPr lang="en-US" smtClean="0"/>
              <a:t>11/26/2020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7038BD-FE2A-42AA-BE7D-171480996907}" type="slidenum">
              <a:rPr lang="en-US" smtClean="0"/>
              <a:t>‹#›</a:t>
            </a:fld>
            <a:endParaRPr lang="en-US"/>
          </a:p>
        </p:txBody>
      </p:sp>
    </p:spTree>
    <p:extLst>
      <p:ext uri="{BB962C8B-B14F-4D97-AF65-F5344CB8AC3E}">
        <p14:creationId xmlns:p14="http://schemas.microsoft.com/office/powerpoint/2010/main" val="1026872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5DBB75-7F1C-4B04-A3A5-2D630B76734C}" type="datetimeFigureOut">
              <a:rPr lang="en-US" smtClean="0"/>
              <a:t>11/26/2020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7038BD-FE2A-42AA-BE7D-171480996907}" type="slidenum">
              <a:rPr lang="en-US" smtClean="0"/>
              <a:t>‹#›</a:t>
            </a:fld>
            <a:endParaRPr lang="en-US"/>
          </a:p>
        </p:txBody>
      </p:sp>
    </p:spTree>
    <p:extLst>
      <p:ext uri="{BB962C8B-B14F-4D97-AF65-F5344CB8AC3E}">
        <p14:creationId xmlns:p14="http://schemas.microsoft.com/office/powerpoint/2010/main" val="36333445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24417" y="836613"/>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24417" y="2060575"/>
            <a:ext cx="10972800" cy="459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80900"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cs typeface="Arial" charset="0"/>
              </a:defRPr>
            </a:lvl1pPr>
          </a:lstStyle>
          <a:p>
            <a:pPr fontAlgn="base">
              <a:spcBef>
                <a:spcPct val="0"/>
              </a:spcBef>
              <a:spcAft>
                <a:spcPct val="0"/>
              </a:spcAft>
              <a:defRPr/>
            </a:pPr>
            <a:endParaRPr lang="en-US">
              <a:solidFill>
                <a:srgbClr val="000000"/>
              </a:solidFill>
            </a:endParaRPr>
          </a:p>
        </p:txBody>
      </p:sp>
      <p:sp>
        <p:nvSpPr>
          <p:cNvPr id="80901"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cs typeface="Arial" charset="0"/>
              </a:defRPr>
            </a:lvl1pPr>
          </a:lstStyle>
          <a:p>
            <a:pPr fontAlgn="base">
              <a:spcBef>
                <a:spcPct val="0"/>
              </a:spcBef>
              <a:spcAft>
                <a:spcPct val="0"/>
              </a:spcAft>
              <a:defRPr/>
            </a:pPr>
            <a:endParaRPr lang="en-US">
              <a:solidFill>
                <a:srgbClr val="000000"/>
              </a:solidFill>
            </a:endParaRPr>
          </a:p>
        </p:txBody>
      </p:sp>
      <p:sp>
        <p:nvSpPr>
          <p:cNvPr id="80902"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fontAlgn="base">
              <a:spcBef>
                <a:spcPct val="0"/>
              </a:spcBef>
              <a:spcAft>
                <a:spcPct val="0"/>
              </a:spcAft>
              <a:defRPr/>
            </a:pPr>
            <a:fld id="{4ED0CCFF-2F19-4721-A34B-0BD398911408}" type="slidenum">
              <a:rPr lang="en-US" smtClean="0">
                <a:solidFill>
                  <a:srgbClr val="000000"/>
                </a:solidFill>
              </a:rPr>
              <a:pPr fontAlgn="base">
                <a:spcBef>
                  <a:spcPct val="0"/>
                </a:spcBef>
                <a:spcAft>
                  <a:spcPct val="0"/>
                </a:spcAft>
                <a:defRPr/>
              </a:pPr>
              <a:t>‹#›</a:t>
            </a:fld>
            <a:endParaRPr lang="en-US">
              <a:solidFill>
                <a:srgbClr val="000000"/>
              </a:solidFill>
            </a:endParaRPr>
          </a:p>
        </p:txBody>
      </p:sp>
      <p:pic>
        <p:nvPicPr>
          <p:cNvPr id="1031" name="Picture 7" descr="heade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39184" y="0"/>
            <a:ext cx="121920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114111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hyperlink" Target="http://www.math.cornell.edu/~mec/2003-2004/cryptography/subs/hints.html" TargetMode="Externa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Classical Cryptography and Crypt-Analysis</a:t>
            </a:r>
            <a:endParaRPr lang="en-US" dirty="0"/>
          </a:p>
        </p:txBody>
      </p:sp>
    </p:spTree>
    <p:extLst>
      <p:ext uri="{BB962C8B-B14F-4D97-AF65-F5344CB8AC3E}">
        <p14:creationId xmlns:p14="http://schemas.microsoft.com/office/powerpoint/2010/main" val="637982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fld id="{DA2A578C-375E-4ABB-8B03-5F8A62456683}" type="slidenum">
              <a:rPr lang="en-US" altLang="en-US" sz="1400">
                <a:solidFill>
                  <a:srgbClr val="000000"/>
                </a:solidFill>
              </a:rPr>
              <a:pPr fontAlgn="base">
                <a:spcBef>
                  <a:spcPct val="0"/>
                </a:spcBef>
                <a:spcAft>
                  <a:spcPct val="0"/>
                </a:spcAft>
                <a:buNone/>
              </a:pPr>
              <a:t>10</a:t>
            </a:fld>
            <a:endParaRPr lang="en-US" altLang="en-US" sz="1400">
              <a:solidFill>
                <a:srgbClr val="000000"/>
              </a:solidFill>
            </a:endParaRPr>
          </a:p>
        </p:txBody>
      </p:sp>
      <p:sp>
        <p:nvSpPr>
          <p:cNvPr id="28675" name="Rectangle 2"/>
          <p:cNvSpPr>
            <a:spLocks noGrp="1" noChangeArrowheads="1"/>
          </p:cNvSpPr>
          <p:nvPr>
            <p:ph type="title"/>
          </p:nvPr>
        </p:nvSpPr>
        <p:spPr/>
        <p:txBody>
          <a:bodyPr/>
          <a:lstStyle/>
          <a:p>
            <a:pPr eaLnBrk="1" hangingPunct="1"/>
            <a:r>
              <a:rPr lang="en-US" altLang="en-US" smtClean="0"/>
              <a:t>Block Cipher</a:t>
            </a:r>
          </a:p>
        </p:txBody>
      </p:sp>
      <p:sp>
        <p:nvSpPr>
          <p:cNvPr id="28676" name="Rectangle 3"/>
          <p:cNvSpPr>
            <a:spLocks noGrp="1" noChangeArrowheads="1"/>
          </p:cNvSpPr>
          <p:nvPr>
            <p:ph type="body" idx="1"/>
          </p:nvPr>
        </p:nvSpPr>
        <p:spPr/>
        <p:txBody>
          <a:bodyPr/>
          <a:lstStyle/>
          <a:p>
            <a:pPr eaLnBrk="1" hangingPunct="1"/>
            <a:r>
              <a:rPr lang="en-US" altLang="en-US" smtClean="0"/>
              <a:t>Extra bit adding is called padding</a:t>
            </a:r>
          </a:p>
          <a:p>
            <a:pPr eaLnBrk="1" hangingPunct="1"/>
            <a:r>
              <a:rPr lang="en-US" altLang="en-US" smtClean="0"/>
              <a:t>If block size is 8 each block would be transformed into different 8 character cipher block</a:t>
            </a:r>
          </a:p>
          <a:p>
            <a:pPr eaLnBrk="1" hangingPunct="1"/>
            <a:r>
              <a:rPr lang="en-US" altLang="en-US" smtClean="0"/>
              <a:t>Block cipher can use number of other cryptography techniques to transform each block</a:t>
            </a:r>
          </a:p>
        </p:txBody>
      </p:sp>
    </p:spTree>
    <p:extLst>
      <p:ext uri="{BB962C8B-B14F-4D97-AF65-F5344CB8AC3E}">
        <p14:creationId xmlns:p14="http://schemas.microsoft.com/office/powerpoint/2010/main" val="30377508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fld id="{C40A76EC-4349-4324-8D53-15B159D19EC4}" type="slidenum">
              <a:rPr lang="en-US" altLang="en-US" sz="1400">
                <a:solidFill>
                  <a:srgbClr val="000000"/>
                </a:solidFill>
              </a:rPr>
              <a:pPr fontAlgn="base">
                <a:spcBef>
                  <a:spcPct val="0"/>
                </a:spcBef>
                <a:spcAft>
                  <a:spcPct val="0"/>
                </a:spcAft>
                <a:buNone/>
              </a:pPr>
              <a:t>11</a:t>
            </a:fld>
            <a:endParaRPr lang="en-US" altLang="en-US" sz="1400">
              <a:solidFill>
                <a:srgbClr val="000000"/>
              </a:solidFill>
            </a:endParaRPr>
          </a:p>
        </p:txBody>
      </p:sp>
      <p:sp>
        <p:nvSpPr>
          <p:cNvPr id="29699" name="Rectangle 2"/>
          <p:cNvSpPr>
            <a:spLocks noGrp="1" noChangeArrowheads="1"/>
          </p:cNvSpPr>
          <p:nvPr>
            <p:ph type="title"/>
          </p:nvPr>
        </p:nvSpPr>
        <p:spPr/>
        <p:txBody>
          <a:bodyPr/>
          <a:lstStyle/>
          <a:p>
            <a:pPr eaLnBrk="1" hangingPunct="1"/>
            <a:r>
              <a:rPr lang="en-US" altLang="en-US" sz="4000"/>
              <a:t>The first character in each block becomes the last </a:t>
            </a:r>
          </a:p>
        </p:txBody>
      </p:sp>
      <p:sp>
        <p:nvSpPr>
          <p:cNvPr id="29700" name="Rectangle 3"/>
          <p:cNvSpPr>
            <a:spLocks noGrp="1" noChangeArrowheads="1"/>
          </p:cNvSpPr>
          <p:nvPr>
            <p:ph type="body" idx="1"/>
          </p:nvPr>
        </p:nvSpPr>
        <p:spPr/>
        <p:txBody>
          <a:bodyPr/>
          <a:lstStyle/>
          <a:p>
            <a:pPr eaLnBrk="1" hangingPunct="1">
              <a:lnSpc>
                <a:spcPct val="90000"/>
              </a:lnSpc>
              <a:buFontTx/>
              <a:buNone/>
            </a:pPr>
            <a:r>
              <a:rPr lang="en-US" altLang="en-US" i="1" smtClean="0"/>
              <a:t>plaintext:</a:t>
            </a:r>
            <a:r>
              <a:rPr lang="en-US" altLang="en-US" smtClean="0"/>
              <a:t> The only thing we have to fear is fear itself</a:t>
            </a:r>
          </a:p>
          <a:p>
            <a:pPr eaLnBrk="1" hangingPunct="1">
              <a:lnSpc>
                <a:spcPct val="90000"/>
              </a:lnSpc>
              <a:buFontTx/>
              <a:buNone/>
            </a:pPr>
            <a:r>
              <a:rPr lang="en-US" altLang="en-US" i="1" smtClean="0"/>
              <a:t>plaintext blocks:</a:t>
            </a:r>
            <a:r>
              <a:rPr lang="en-US" altLang="en-US" smtClean="0"/>
              <a:t> Theonlyt hingweha vetofear isfearit selfXend</a:t>
            </a:r>
          </a:p>
          <a:p>
            <a:pPr eaLnBrk="1" hangingPunct="1">
              <a:lnSpc>
                <a:spcPct val="90000"/>
              </a:lnSpc>
              <a:buFontTx/>
              <a:buNone/>
            </a:pPr>
            <a:r>
              <a:rPr lang="en-US" altLang="en-US" i="1" smtClean="0"/>
              <a:t>ciphertext blocks:</a:t>
            </a:r>
            <a:r>
              <a:rPr lang="en-US" altLang="en-US" smtClean="0"/>
              <a:t> tylnoehT ahewgnih raefotev tiraefsi dneXfles</a:t>
            </a:r>
          </a:p>
          <a:p>
            <a:pPr eaLnBrk="1" hangingPunct="1">
              <a:lnSpc>
                <a:spcPct val="90000"/>
              </a:lnSpc>
              <a:buFontTx/>
              <a:buNone/>
            </a:pPr>
            <a:r>
              <a:rPr lang="en-US" altLang="en-US" i="1" smtClean="0"/>
              <a:t>ciphertext:</a:t>
            </a:r>
            <a:r>
              <a:rPr lang="en-US" altLang="en-US" smtClean="0"/>
              <a:t> tylnoehTahewgnihraefotevtiraefsidneXfles </a:t>
            </a:r>
          </a:p>
        </p:txBody>
      </p:sp>
    </p:spTree>
    <p:extLst>
      <p:ext uri="{BB962C8B-B14F-4D97-AF65-F5344CB8AC3E}">
        <p14:creationId xmlns:p14="http://schemas.microsoft.com/office/powerpoint/2010/main" val="14520880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fld id="{BC6B1717-7249-434F-9060-D7884A3DD928}" type="slidenum">
              <a:rPr lang="en-US" altLang="en-US" sz="1400">
                <a:solidFill>
                  <a:srgbClr val="000000"/>
                </a:solidFill>
              </a:rPr>
              <a:pPr fontAlgn="base">
                <a:spcBef>
                  <a:spcPct val="0"/>
                </a:spcBef>
                <a:spcAft>
                  <a:spcPct val="0"/>
                </a:spcAft>
                <a:buNone/>
              </a:pPr>
              <a:t>12</a:t>
            </a:fld>
            <a:endParaRPr lang="en-US" altLang="en-US" sz="1400">
              <a:solidFill>
                <a:srgbClr val="000000"/>
              </a:solidFill>
            </a:endParaRPr>
          </a:p>
        </p:txBody>
      </p:sp>
      <p:sp>
        <p:nvSpPr>
          <p:cNvPr id="30723" name="Rectangle 2"/>
          <p:cNvSpPr>
            <a:spLocks noGrp="1" noChangeArrowheads="1"/>
          </p:cNvSpPr>
          <p:nvPr>
            <p:ph type="title"/>
          </p:nvPr>
        </p:nvSpPr>
        <p:spPr/>
        <p:txBody>
          <a:bodyPr/>
          <a:lstStyle/>
          <a:p>
            <a:pPr eaLnBrk="1" hangingPunct="1"/>
            <a:r>
              <a:rPr lang="en-US" altLang="en-US" smtClean="0"/>
              <a:t>Block cipher</a:t>
            </a:r>
          </a:p>
        </p:txBody>
      </p:sp>
      <p:sp>
        <p:nvSpPr>
          <p:cNvPr id="30724" name="Rectangle 3"/>
          <p:cNvSpPr>
            <a:spLocks noGrp="1" noChangeArrowheads="1"/>
          </p:cNvSpPr>
          <p:nvPr>
            <p:ph type="body" idx="1"/>
          </p:nvPr>
        </p:nvSpPr>
        <p:spPr/>
        <p:txBody>
          <a:bodyPr/>
          <a:lstStyle/>
          <a:p>
            <a:pPr eaLnBrk="1" hangingPunct="1"/>
            <a:r>
              <a:rPr lang="en-US" altLang="en-US" smtClean="0"/>
              <a:t>To send cryptanalysis in the wrong direction, the cipher text can be sent in blocks of a different size than the size used to encrypt the plaintext. For example, the above cipher text could be sent in blocks of five </a:t>
            </a:r>
          </a:p>
          <a:p>
            <a:pPr eaLnBrk="1" hangingPunct="1"/>
            <a:r>
              <a:rPr lang="en-US" altLang="en-US" i="1" smtClean="0"/>
              <a:t>ciphertext:</a:t>
            </a:r>
            <a:r>
              <a:rPr lang="en-US" altLang="en-US" smtClean="0"/>
              <a:t> selfXendisfearitvetofearhingwehaTheonlyt </a:t>
            </a:r>
          </a:p>
        </p:txBody>
      </p:sp>
    </p:spTree>
    <p:extLst>
      <p:ext uri="{BB962C8B-B14F-4D97-AF65-F5344CB8AC3E}">
        <p14:creationId xmlns:p14="http://schemas.microsoft.com/office/powerpoint/2010/main" val="23282714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fld id="{D05BFB76-3817-41DA-84A2-C445091E9100}" type="slidenum">
              <a:rPr lang="en-US" altLang="en-US" sz="1400">
                <a:solidFill>
                  <a:srgbClr val="000000"/>
                </a:solidFill>
              </a:rPr>
              <a:pPr fontAlgn="base">
                <a:spcBef>
                  <a:spcPct val="0"/>
                </a:spcBef>
                <a:spcAft>
                  <a:spcPct val="0"/>
                </a:spcAft>
                <a:buNone/>
              </a:pPr>
              <a:t>13</a:t>
            </a:fld>
            <a:endParaRPr lang="en-US" altLang="en-US" sz="1400">
              <a:solidFill>
                <a:srgbClr val="000000"/>
              </a:solidFill>
            </a:endParaRPr>
          </a:p>
        </p:txBody>
      </p:sp>
      <p:sp>
        <p:nvSpPr>
          <p:cNvPr id="31747" name="Rectangle 2"/>
          <p:cNvSpPr>
            <a:spLocks noGrp="1" noChangeArrowheads="1"/>
          </p:cNvSpPr>
          <p:nvPr>
            <p:ph type="title"/>
          </p:nvPr>
        </p:nvSpPr>
        <p:spPr/>
        <p:txBody>
          <a:bodyPr/>
          <a:lstStyle/>
          <a:p>
            <a:pPr eaLnBrk="1" hangingPunct="1"/>
            <a:r>
              <a:rPr lang="en-US" altLang="en-US" smtClean="0"/>
              <a:t>Block Cipher</a:t>
            </a:r>
          </a:p>
        </p:txBody>
      </p:sp>
      <p:sp>
        <p:nvSpPr>
          <p:cNvPr id="31748" name="Rectangle 3"/>
          <p:cNvSpPr>
            <a:spLocks noGrp="1" noChangeArrowheads="1"/>
          </p:cNvSpPr>
          <p:nvPr>
            <p:ph type="body" idx="1"/>
          </p:nvPr>
        </p:nvSpPr>
        <p:spPr/>
        <p:txBody>
          <a:bodyPr/>
          <a:lstStyle/>
          <a:p>
            <a:pPr eaLnBrk="1" hangingPunct="1"/>
            <a:r>
              <a:rPr lang="en-US" altLang="en-US" sz="2800"/>
              <a:t>Although this message may appear like total garbage at first, a cryptanalysis would have absolutely no problem decoding this quote. Simply be reversing the entire ciphertext and eliminating any white space (empty spaces), parts of the quote can be read. Here is what the ciphertext looks like when it is reversed: </a:t>
            </a:r>
          </a:p>
          <a:p>
            <a:pPr eaLnBrk="1" hangingPunct="1"/>
            <a:r>
              <a:rPr lang="en-US" altLang="en-US" sz="2800" i="1"/>
              <a:t>ciphertext:</a:t>
            </a:r>
            <a:r>
              <a:rPr lang="en-US" altLang="en-US" sz="2800"/>
              <a:t> selfXendisfearitvetofearhingwehaTheonlyt </a:t>
            </a:r>
          </a:p>
        </p:txBody>
      </p:sp>
    </p:spTree>
    <p:extLst>
      <p:ext uri="{BB962C8B-B14F-4D97-AF65-F5344CB8AC3E}">
        <p14:creationId xmlns:p14="http://schemas.microsoft.com/office/powerpoint/2010/main" val="2151424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fld id="{639B74CE-815C-48DA-97CC-858C4BCB26B1}" type="slidenum">
              <a:rPr lang="en-US" altLang="en-US" sz="1400">
                <a:solidFill>
                  <a:srgbClr val="000000"/>
                </a:solidFill>
              </a:rPr>
              <a:pPr fontAlgn="base">
                <a:spcBef>
                  <a:spcPct val="0"/>
                </a:spcBef>
                <a:spcAft>
                  <a:spcPct val="0"/>
                </a:spcAft>
                <a:buNone/>
              </a:pPr>
              <a:t>14</a:t>
            </a:fld>
            <a:endParaRPr lang="en-US" altLang="en-US" sz="1400">
              <a:solidFill>
                <a:srgbClr val="000000"/>
              </a:solidFill>
            </a:endParaRPr>
          </a:p>
        </p:txBody>
      </p:sp>
      <p:sp>
        <p:nvSpPr>
          <p:cNvPr id="32771" name="Rectangle 2"/>
          <p:cNvSpPr>
            <a:spLocks noGrp="1" noChangeArrowheads="1"/>
          </p:cNvSpPr>
          <p:nvPr>
            <p:ph type="title"/>
          </p:nvPr>
        </p:nvSpPr>
        <p:spPr/>
        <p:txBody>
          <a:bodyPr/>
          <a:lstStyle/>
          <a:p>
            <a:pPr eaLnBrk="1" hangingPunct="1"/>
            <a:r>
              <a:rPr lang="en-US" altLang="en-US" smtClean="0"/>
              <a:t>Stream Cipher</a:t>
            </a:r>
          </a:p>
        </p:txBody>
      </p:sp>
      <p:sp>
        <p:nvSpPr>
          <p:cNvPr id="32772" name="Rectangle 3"/>
          <p:cNvSpPr>
            <a:spLocks noGrp="1" noChangeArrowheads="1"/>
          </p:cNvSpPr>
          <p:nvPr>
            <p:ph type="body" idx="1"/>
          </p:nvPr>
        </p:nvSpPr>
        <p:spPr/>
        <p:txBody>
          <a:bodyPr/>
          <a:lstStyle/>
          <a:p>
            <a:pPr eaLnBrk="1" hangingPunct="1">
              <a:lnSpc>
                <a:spcPct val="80000"/>
              </a:lnSpc>
            </a:pPr>
            <a:r>
              <a:rPr lang="en-US" altLang="en-US" sz="2000"/>
              <a:t>Stream cipher are faster compared to block cipher</a:t>
            </a:r>
          </a:p>
          <a:p>
            <a:pPr eaLnBrk="1" hangingPunct="1">
              <a:lnSpc>
                <a:spcPct val="80000"/>
              </a:lnSpc>
            </a:pPr>
            <a:r>
              <a:rPr lang="en-US" altLang="en-US" sz="2000"/>
              <a:t>Operates on small group of bits</a:t>
            </a:r>
          </a:p>
          <a:p>
            <a:pPr eaLnBrk="1" hangingPunct="1">
              <a:lnSpc>
                <a:spcPct val="80000"/>
              </a:lnSpc>
            </a:pPr>
            <a:r>
              <a:rPr lang="en-US" altLang="en-US" sz="2000"/>
              <a:t>Cryptography key and algorithm are applied to each binary digit in a data stream, one bit at a time. (encrypt data bit by bit)</a:t>
            </a:r>
          </a:p>
          <a:p>
            <a:pPr eaLnBrk="1" hangingPunct="1">
              <a:lnSpc>
                <a:spcPct val="80000"/>
              </a:lnSpc>
            </a:pPr>
            <a:r>
              <a:rPr lang="en-US" altLang="en-US" sz="2000"/>
              <a:t>Produces output on element at a time.</a:t>
            </a:r>
          </a:p>
          <a:p>
            <a:pPr eaLnBrk="1" hangingPunct="1">
              <a:lnSpc>
                <a:spcPct val="80000"/>
              </a:lnSpc>
            </a:pPr>
            <a:r>
              <a:rPr lang="en-US" altLang="en-US" sz="2000"/>
              <a:t>Consist of a state machine that outputs at each state one bit of information.</a:t>
            </a:r>
          </a:p>
          <a:p>
            <a:pPr eaLnBrk="1" hangingPunct="1">
              <a:lnSpc>
                <a:spcPct val="80000"/>
              </a:lnSpc>
            </a:pPr>
            <a:r>
              <a:rPr lang="en-US" altLang="en-US" sz="2000"/>
              <a:t>This stream of output bits is commonly called running key.</a:t>
            </a:r>
          </a:p>
          <a:p>
            <a:pPr eaLnBrk="1" hangingPunct="1">
              <a:lnSpc>
                <a:spcPct val="80000"/>
              </a:lnSpc>
            </a:pPr>
            <a:r>
              <a:rPr lang="en-US" altLang="en-US" sz="2000"/>
              <a:t>State machine is nothing more than a pseudo random number generator</a:t>
            </a:r>
          </a:p>
          <a:p>
            <a:pPr eaLnBrk="1" hangingPunct="1">
              <a:lnSpc>
                <a:spcPct val="80000"/>
              </a:lnSpc>
            </a:pPr>
            <a:r>
              <a:rPr lang="en-US" altLang="en-US" sz="2000"/>
              <a:t>Attack is possible if the same key stream is used</a:t>
            </a:r>
          </a:p>
          <a:p>
            <a:pPr eaLnBrk="1" hangingPunct="1">
              <a:lnSpc>
                <a:spcPct val="80000"/>
              </a:lnSpc>
            </a:pPr>
            <a:r>
              <a:rPr lang="en-US" altLang="en-US" sz="2000"/>
              <a:t>Not used in modern cryptography</a:t>
            </a:r>
          </a:p>
          <a:p>
            <a:pPr eaLnBrk="1" hangingPunct="1">
              <a:lnSpc>
                <a:spcPct val="80000"/>
              </a:lnSpc>
            </a:pPr>
            <a:endParaRPr lang="en-US" altLang="en-US" sz="2000"/>
          </a:p>
        </p:txBody>
      </p:sp>
    </p:spTree>
    <p:extLst>
      <p:ext uri="{BB962C8B-B14F-4D97-AF65-F5344CB8AC3E}">
        <p14:creationId xmlns:p14="http://schemas.microsoft.com/office/powerpoint/2010/main" val="1665520291"/>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fld id="{9BE0F1BF-93F8-455A-B8F5-A9BE940C44FC}" type="slidenum">
              <a:rPr lang="en-US" altLang="en-US" sz="1400">
                <a:solidFill>
                  <a:srgbClr val="000000"/>
                </a:solidFill>
              </a:rPr>
              <a:pPr fontAlgn="base">
                <a:spcBef>
                  <a:spcPct val="0"/>
                </a:spcBef>
                <a:spcAft>
                  <a:spcPct val="0"/>
                </a:spcAft>
                <a:buNone/>
              </a:pPr>
              <a:t>15</a:t>
            </a:fld>
            <a:endParaRPr lang="en-US" altLang="en-US" sz="1400">
              <a:solidFill>
                <a:srgbClr val="000000"/>
              </a:solidFill>
            </a:endParaRPr>
          </a:p>
        </p:txBody>
      </p:sp>
      <p:sp>
        <p:nvSpPr>
          <p:cNvPr id="33795" name="Rectangle 2"/>
          <p:cNvSpPr>
            <a:spLocks noGrp="1" noChangeArrowheads="1"/>
          </p:cNvSpPr>
          <p:nvPr>
            <p:ph type="title"/>
          </p:nvPr>
        </p:nvSpPr>
        <p:spPr/>
        <p:txBody>
          <a:bodyPr/>
          <a:lstStyle/>
          <a:p>
            <a:pPr eaLnBrk="1" hangingPunct="1"/>
            <a:r>
              <a:rPr lang="en-US" altLang="en-US" sz="4000" b="1"/>
              <a:t/>
            </a:r>
            <a:br>
              <a:rPr lang="en-US" altLang="en-US" sz="4000" b="1"/>
            </a:br>
            <a:r>
              <a:rPr lang="en-US" altLang="en-US" sz="4000" b="1"/>
              <a:t>Determining the Difficulty of a Brute Force Attack</a:t>
            </a:r>
            <a:br>
              <a:rPr lang="en-US" altLang="en-US" sz="4000" b="1"/>
            </a:br>
            <a:endParaRPr lang="en-US" altLang="en-US" sz="4000" b="1"/>
          </a:p>
        </p:txBody>
      </p:sp>
      <p:sp>
        <p:nvSpPr>
          <p:cNvPr id="33796" name="Rectangle 3"/>
          <p:cNvSpPr>
            <a:spLocks noGrp="1" noChangeArrowheads="1"/>
          </p:cNvSpPr>
          <p:nvPr>
            <p:ph type="body" idx="1"/>
          </p:nvPr>
        </p:nvSpPr>
        <p:spPr/>
        <p:txBody>
          <a:bodyPr/>
          <a:lstStyle/>
          <a:p>
            <a:pPr eaLnBrk="1" hangingPunct="1">
              <a:lnSpc>
                <a:spcPct val="80000"/>
              </a:lnSpc>
            </a:pPr>
            <a:endParaRPr lang="en-US" altLang="en-US" sz="2800"/>
          </a:p>
          <a:p>
            <a:pPr eaLnBrk="1" hangingPunct="1">
              <a:lnSpc>
                <a:spcPct val="80000"/>
              </a:lnSpc>
            </a:pPr>
            <a:endParaRPr lang="en-US" altLang="en-US" sz="2800"/>
          </a:p>
          <a:p>
            <a:pPr eaLnBrk="1" hangingPunct="1">
              <a:lnSpc>
                <a:spcPct val="80000"/>
              </a:lnSpc>
            </a:pPr>
            <a:r>
              <a:rPr lang="en-US" altLang="en-US" sz="2800"/>
              <a:t>The difficulty of a brute force attack depends on several factors, such as:</a:t>
            </a:r>
          </a:p>
          <a:p>
            <a:pPr lvl="1" eaLnBrk="1" hangingPunct="1">
              <a:lnSpc>
                <a:spcPct val="80000"/>
              </a:lnSpc>
            </a:pPr>
            <a:r>
              <a:rPr lang="en-US" altLang="en-US" sz="2400"/>
              <a:t>How long can the key be? </a:t>
            </a:r>
          </a:p>
          <a:p>
            <a:pPr lvl="1" eaLnBrk="1" hangingPunct="1">
              <a:lnSpc>
                <a:spcPct val="80000"/>
              </a:lnSpc>
            </a:pPr>
            <a:r>
              <a:rPr lang="en-US" altLang="en-US" sz="2400"/>
              <a:t>How many possible values can each component of the key have? </a:t>
            </a:r>
          </a:p>
          <a:p>
            <a:pPr lvl="1" eaLnBrk="1" hangingPunct="1">
              <a:lnSpc>
                <a:spcPct val="80000"/>
              </a:lnSpc>
            </a:pPr>
            <a:r>
              <a:rPr lang="en-US" altLang="en-US" sz="2400"/>
              <a:t>How long will it take to attempt each key? </a:t>
            </a:r>
          </a:p>
          <a:p>
            <a:pPr lvl="1" eaLnBrk="1" hangingPunct="1">
              <a:lnSpc>
                <a:spcPct val="80000"/>
              </a:lnSpc>
            </a:pPr>
            <a:r>
              <a:rPr lang="en-US" altLang="en-US" sz="2400"/>
              <a:t>Is there a mechanism which will lock the attacker out after a number of failed attempts?</a:t>
            </a:r>
          </a:p>
          <a:p>
            <a:pPr eaLnBrk="1" hangingPunct="1">
              <a:lnSpc>
                <a:spcPct val="80000"/>
              </a:lnSpc>
            </a:pPr>
            <a:endParaRPr lang="en-US" altLang="en-US" sz="2800"/>
          </a:p>
        </p:txBody>
      </p:sp>
    </p:spTree>
    <p:extLst>
      <p:ext uri="{BB962C8B-B14F-4D97-AF65-F5344CB8AC3E}">
        <p14:creationId xmlns:p14="http://schemas.microsoft.com/office/powerpoint/2010/main" val="24705774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fld id="{3D11AD7C-C36C-4B26-B917-BC279B228B3B}" type="slidenum">
              <a:rPr lang="en-US" altLang="en-US" sz="1400">
                <a:solidFill>
                  <a:srgbClr val="000000"/>
                </a:solidFill>
              </a:rPr>
              <a:pPr fontAlgn="base">
                <a:spcBef>
                  <a:spcPct val="0"/>
                </a:spcBef>
                <a:spcAft>
                  <a:spcPct val="0"/>
                </a:spcAft>
                <a:buNone/>
              </a:pPr>
              <a:t>16</a:t>
            </a:fld>
            <a:endParaRPr lang="en-US" altLang="en-US" sz="1400">
              <a:solidFill>
                <a:srgbClr val="000000"/>
              </a:solidFill>
            </a:endParaRPr>
          </a:p>
        </p:txBody>
      </p:sp>
      <p:sp>
        <p:nvSpPr>
          <p:cNvPr id="6146" name="Rectangle 2"/>
          <p:cNvSpPr>
            <a:spLocks noGrp="1" noChangeArrowheads="1"/>
          </p:cNvSpPr>
          <p:nvPr>
            <p:ph type="title"/>
          </p:nvPr>
        </p:nvSpPr>
        <p:spPr/>
        <p:txBody>
          <a:bodyPr/>
          <a:lstStyle/>
          <a:p>
            <a:pPr eaLnBrk="1" hangingPunct="1">
              <a:defRPr/>
            </a:pPr>
            <a:r>
              <a:rPr lang="en-US" b="1" smtClean="0">
                <a:effectLst>
                  <a:outerShdw blurRad="38100" dist="38100" dir="2700000" algn="tl">
                    <a:srgbClr val="C0C0C0"/>
                  </a:outerShdw>
                </a:effectLst>
                <a:latin typeface="Comic Sans MS" pitchFamily="66" charset="0"/>
              </a:rPr>
              <a:t>Average time required for exhaustive</a:t>
            </a:r>
            <a:r>
              <a:rPr lang="sv-SE" b="1" smtClean="0">
                <a:effectLst>
                  <a:outerShdw blurRad="38100" dist="38100" dir="2700000" algn="tl">
                    <a:srgbClr val="C0C0C0"/>
                  </a:outerShdw>
                </a:effectLst>
                <a:latin typeface="Comic Sans MS" pitchFamily="66" charset="0"/>
              </a:rPr>
              <a:t> key search </a:t>
            </a:r>
            <a:endParaRPr lang="en-US" b="1" smtClean="0">
              <a:effectLst>
                <a:outerShdw blurRad="38100" dist="38100" dir="2700000" algn="tl">
                  <a:srgbClr val="C0C0C0"/>
                </a:outerShdw>
              </a:effectLst>
              <a:latin typeface="Comic Sans MS" pitchFamily="66" charset="0"/>
            </a:endParaRPr>
          </a:p>
        </p:txBody>
      </p:sp>
      <p:graphicFrame>
        <p:nvGraphicFramePr>
          <p:cNvPr id="6320" name="Group 176"/>
          <p:cNvGraphicFramePr>
            <a:graphicFrameLocks noGrp="1"/>
          </p:cNvGraphicFramePr>
          <p:nvPr/>
        </p:nvGraphicFramePr>
        <p:xfrm>
          <a:off x="1981200" y="2209800"/>
          <a:ext cx="8305800" cy="3798888"/>
        </p:xfrm>
        <a:graphic>
          <a:graphicData uri="http://schemas.openxmlformats.org/drawingml/2006/table">
            <a:tbl>
              <a:tblPr/>
              <a:tblGrid>
                <a:gridCol w="1752600">
                  <a:extLst>
                    <a:ext uri="{9D8B030D-6E8A-4147-A177-3AD203B41FA5}">
                      <a16:colId xmlns:a16="http://schemas.microsoft.com/office/drawing/2014/main" val="20000"/>
                    </a:ext>
                  </a:extLst>
                </a:gridCol>
                <a:gridCol w="3124200">
                  <a:extLst>
                    <a:ext uri="{9D8B030D-6E8A-4147-A177-3AD203B41FA5}">
                      <a16:colId xmlns:a16="http://schemas.microsoft.com/office/drawing/2014/main" val="20001"/>
                    </a:ext>
                  </a:extLst>
                </a:gridCol>
                <a:gridCol w="3429000">
                  <a:extLst>
                    <a:ext uri="{9D8B030D-6E8A-4147-A177-3AD203B41FA5}">
                      <a16:colId xmlns:a16="http://schemas.microsoft.com/office/drawing/2014/main" val="20002"/>
                    </a:ext>
                  </a:extLst>
                </a:gridCol>
              </a:tblGrid>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Comic Sans MS" pitchFamily="66" charset="0"/>
                          <a:cs typeface="Arial" charset="0"/>
                        </a:rPr>
                        <a:t>Key Size (bits)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Comic Sans MS" pitchFamily="66" charset="0"/>
                          <a:cs typeface="Arial" charset="0"/>
                        </a:rPr>
                        <a:t>Number of Alternative Keys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Comic Sans MS" pitchFamily="66" charset="0"/>
                          <a:cs typeface="Arial" charset="0"/>
                        </a:rPr>
                        <a:t>Time required at 10</a:t>
                      </a:r>
                      <a:r>
                        <a:rPr kumimoji="0" lang="en-US" sz="2800" b="1" i="0" u="none" strike="noStrike" cap="none" normalizeH="0" baseline="30000" smtClean="0">
                          <a:ln>
                            <a:noFill/>
                          </a:ln>
                          <a:solidFill>
                            <a:schemeClr val="tx1"/>
                          </a:solidFill>
                          <a:effectLst/>
                          <a:latin typeface="Comic Sans MS" pitchFamily="66" charset="0"/>
                          <a:cs typeface="Arial" charset="0"/>
                        </a:rPr>
                        <a:t>6</a:t>
                      </a:r>
                      <a:r>
                        <a:rPr kumimoji="0" lang="en-US" sz="2800" b="1" i="0" u="none" strike="noStrike" cap="none" normalizeH="0" baseline="0" smtClean="0">
                          <a:ln>
                            <a:noFill/>
                          </a:ln>
                          <a:solidFill>
                            <a:schemeClr val="tx1"/>
                          </a:solidFill>
                          <a:effectLst/>
                          <a:latin typeface="Comic Sans MS" pitchFamily="66" charset="0"/>
                          <a:cs typeface="Arial" charset="0"/>
                        </a:rPr>
                        <a:t> Decryption/</a:t>
                      </a:r>
                      <a:r>
                        <a:rPr kumimoji="0" lang="en-US" sz="2800" b="1" i="0" u="none" strike="noStrike" cap="none" normalizeH="0" baseline="0" smtClean="0">
                          <a:ln>
                            <a:noFill/>
                          </a:ln>
                          <a:solidFill>
                            <a:schemeClr val="tx1"/>
                          </a:solidFill>
                          <a:effectLst/>
                          <a:latin typeface="Comic Sans MS" pitchFamily="66" charset="0"/>
                          <a:cs typeface="Times New Roman" pitchFamily="18" charset="0"/>
                        </a:rPr>
                        <a:t>µs</a:t>
                      </a:r>
                      <a:endParaRPr kumimoji="0" lang="en-US" sz="2800" b="1" i="0" u="none" strike="noStrike" cap="none" normalizeH="0" baseline="30000" smtClean="0">
                        <a:ln>
                          <a:noFill/>
                        </a:ln>
                        <a:solidFill>
                          <a:schemeClr val="tx1"/>
                        </a:solidFill>
                        <a:effectLst/>
                        <a:latin typeface="Comic Sans MS" pitchFamily="66"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985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32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2</a:t>
                      </a:r>
                      <a:r>
                        <a:rPr kumimoji="0" lang="en-US" sz="2800" b="0" i="0" u="none" strike="noStrike" cap="none" normalizeH="0" baseline="30000" smtClean="0">
                          <a:ln>
                            <a:noFill/>
                          </a:ln>
                          <a:solidFill>
                            <a:schemeClr val="tx1"/>
                          </a:solidFill>
                          <a:effectLst/>
                          <a:latin typeface="Arial" charset="0"/>
                          <a:cs typeface="Times New Roman" pitchFamily="18" charset="0"/>
                        </a:rPr>
                        <a:t>32</a:t>
                      </a:r>
                      <a:r>
                        <a:rPr kumimoji="0" lang="en-US" sz="2800" b="0" i="0" u="none" strike="noStrike" cap="none" normalizeH="0" baseline="0" smtClean="0">
                          <a:ln>
                            <a:noFill/>
                          </a:ln>
                          <a:solidFill>
                            <a:schemeClr val="tx1"/>
                          </a:solidFill>
                          <a:effectLst/>
                          <a:latin typeface="Arial" charset="0"/>
                          <a:cs typeface="Times New Roman" pitchFamily="18" charset="0"/>
                        </a:rPr>
                        <a:t> = 4.3 x 10</a:t>
                      </a:r>
                      <a:r>
                        <a:rPr kumimoji="0" lang="en-US" sz="2800" b="0" i="0" u="none" strike="noStrike" cap="none" normalizeH="0" baseline="30000" smtClean="0">
                          <a:ln>
                            <a:noFill/>
                          </a:ln>
                          <a:solidFill>
                            <a:schemeClr val="tx1"/>
                          </a:solidFill>
                          <a:effectLst/>
                          <a:latin typeface="Arial" charset="0"/>
                          <a:cs typeface="Times New Roman" pitchFamily="18" charset="0"/>
                        </a:rPr>
                        <a:t>9</a:t>
                      </a:r>
                      <a:endParaRPr kumimoji="0" lang="en-US" sz="2800" b="0" i="0" u="none" strike="noStrike" cap="none" normalizeH="0" baseline="3000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2.15 milliseconds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937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56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2</a:t>
                      </a:r>
                      <a:r>
                        <a:rPr kumimoji="0" lang="en-US" sz="2800" b="0" i="0" u="none" strike="noStrike" cap="none" normalizeH="0" baseline="30000" smtClean="0">
                          <a:ln>
                            <a:noFill/>
                          </a:ln>
                          <a:solidFill>
                            <a:schemeClr val="tx1"/>
                          </a:solidFill>
                          <a:effectLst/>
                          <a:latin typeface="Arial" charset="0"/>
                          <a:cs typeface="Arial" charset="0"/>
                        </a:rPr>
                        <a:t>56</a:t>
                      </a:r>
                      <a:r>
                        <a:rPr kumimoji="0" lang="en-US" sz="2800" b="0" i="0" u="none" strike="noStrike" cap="none" normalizeH="0" baseline="0" smtClean="0">
                          <a:ln>
                            <a:noFill/>
                          </a:ln>
                          <a:solidFill>
                            <a:schemeClr val="tx1"/>
                          </a:solidFill>
                          <a:effectLst/>
                          <a:latin typeface="Arial" charset="0"/>
                          <a:cs typeface="Arial" charset="0"/>
                        </a:rPr>
                        <a:t> = 7.2 x 10</a:t>
                      </a:r>
                      <a:r>
                        <a:rPr kumimoji="0" lang="en-US" sz="2800" b="0" i="0" u="none" strike="noStrike" cap="none" normalizeH="0" baseline="30000" smtClean="0">
                          <a:ln>
                            <a:noFill/>
                          </a:ln>
                          <a:solidFill>
                            <a:schemeClr val="tx1"/>
                          </a:solidFill>
                          <a:effectLst/>
                          <a:latin typeface="Arial" charset="0"/>
                          <a:cs typeface="Arial" charset="0"/>
                        </a:rPr>
                        <a:t>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10 hours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953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128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2</a:t>
                      </a:r>
                      <a:r>
                        <a:rPr kumimoji="0" lang="en-US" sz="2800" b="0" i="0" u="none" strike="noStrike" cap="none" normalizeH="0" baseline="30000" smtClean="0">
                          <a:ln>
                            <a:noFill/>
                          </a:ln>
                          <a:solidFill>
                            <a:schemeClr val="tx1"/>
                          </a:solidFill>
                          <a:effectLst/>
                          <a:latin typeface="Arial" charset="0"/>
                          <a:cs typeface="Arial" charset="0"/>
                        </a:rPr>
                        <a:t>128 </a:t>
                      </a:r>
                      <a:r>
                        <a:rPr kumimoji="0" lang="en-US" sz="2800" b="0" i="0" u="none" strike="noStrike" cap="none" normalizeH="0" baseline="0" smtClean="0">
                          <a:ln>
                            <a:noFill/>
                          </a:ln>
                          <a:solidFill>
                            <a:schemeClr val="tx1"/>
                          </a:solidFill>
                          <a:effectLst/>
                          <a:latin typeface="Arial" charset="0"/>
                          <a:cs typeface="Arial" charset="0"/>
                        </a:rPr>
                        <a:t>= 3.4 x 10</a:t>
                      </a:r>
                      <a:r>
                        <a:rPr kumimoji="0" lang="en-US" sz="2800" b="0" i="0" u="none" strike="noStrike" cap="none" normalizeH="0" baseline="30000" smtClean="0">
                          <a:ln>
                            <a:noFill/>
                          </a:ln>
                          <a:solidFill>
                            <a:schemeClr val="tx1"/>
                          </a:solidFill>
                          <a:effectLst/>
                          <a:latin typeface="Arial" charset="0"/>
                          <a:cs typeface="Arial" charset="0"/>
                        </a:rPr>
                        <a:t>38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5.4 x 10</a:t>
                      </a:r>
                      <a:r>
                        <a:rPr kumimoji="0" lang="en-US" sz="2800" b="0" i="0" u="none" strike="noStrike" cap="none" normalizeH="0" baseline="30000" smtClean="0">
                          <a:ln>
                            <a:noFill/>
                          </a:ln>
                          <a:solidFill>
                            <a:schemeClr val="tx1"/>
                          </a:solidFill>
                          <a:effectLst/>
                          <a:latin typeface="Arial" charset="0"/>
                          <a:cs typeface="Arial" charset="0"/>
                        </a:rPr>
                        <a:t>18</a:t>
                      </a:r>
                      <a:r>
                        <a:rPr kumimoji="0" lang="sv-SE" sz="2800" b="0" i="0" u="none" strike="noStrike" cap="none" normalizeH="0" baseline="30000" smtClean="0">
                          <a:ln>
                            <a:noFill/>
                          </a:ln>
                          <a:solidFill>
                            <a:schemeClr val="tx1"/>
                          </a:solidFill>
                          <a:effectLst/>
                          <a:latin typeface="Arial" charset="0"/>
                          <a:cs typeface="Arial" charset="0"/>
                        </a:rPr>
                        <a:t> </a:t>
                      </a:r>
                      <a:r>
                        <a:rPr kumimoji="0" lang="sv-SE" sz="2800" b="0" i="0" u="none" strike="noStrike" cap="none" normalizeH="0" baseline="0" smtClean="0">
                          <a:ln>
                            <a:noFill/>
                          </a:ln>
                          <a:solidFill>
                            <a:schemeClr val="tx1"/>
                          </a:solidFill>
                          <a:effectLst/>
                          <a:latin typeface="Arial" charset="0"/>
                          <a:cs typeface="Arial" charset="0"/>
                        </a:rPr>
                        <a:t>years</a:t>
                      </a:r>
                      <a:endParaRPr kumimoji="0" lang="en-US" sz="2800" b="0" i="0" u="none" strike="noStrike" cap="none" normalizeH="0" baseline="3000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953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168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2</a:t>
                      </a:r>
                      <a:r>
                        <a:rPr kumimoji="0" lang="en-US" sz="2800" b="0" i="0" u="none" strike="noStrike" cap="none" normalizeH="0" baseline="30000" smtClean="0">
                          <a:ln>
                            <a:noFill/>
                          </a:ln>
                          <a:solidFill>
                            <a:schemeClr val="tx1"/>
                          </a:solidFill>
                          <a:effectLst/>
                          <a:latin typeface="Arial" charset="0"/>
                          <a:cs typeface="Arial" charset="0"/>
                        </a:rPr>
                        <a:t>168 </a:t>
                      </a:r>
                      <a:r>
                        <a:rPr kumimoji="0" lang="en-US" sz="2800" b="0" i="0" u="none" strike="noStrike" cap="none" normalizeH="0" baseline="0" smtClean="0">
                          <a:ln>
                            <a:noFill/>
                          </a:ln>
                          <a:solidFill>
                            <a:schemeClr val="tx1"/>
                          </a:solidFill>
                          <a:effectLst/>
                          <a:latin typeface="Arial" charset="0"/>
                          <a:cs typeface="Arial" charset="0"/>
                        </a:rPr>
                        <a:t>= 3.7 x 10</a:t>
                      </a:r>
                      <a:r>
                        <a:rPr kumimoji="0" lang="en-US" sz="2800" b="0" i="0" u="none" strike="noStrike" cap="none" normalizeH="0" baseline="30000" smtClean="0">
                          <a:ln>
                            <a:noFill/>
                          </a:ln>
                          <a:solidFill>
                            <a:schemeClr val="tx1"/>
                          </a:solidFill>
                          <a:effectLst/>
                          <a:latin typeface="Arial" charset="0"/>
                          <a:cs typeface="Arial" charset="0"/>
                        </a:rPr>
                        <a:t>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5.9 </a:t>
                      </a:r>
                      <a:r>
                        <a:rPr kumimoji="0" lang="sv-SE" sz="2800" b="0" i="0" u="none" strike="noStrike" cap="none" normalizeH="0" baseline="0" smtClean="0">
                          <a:ln>
                            <a:noFill/>
                          </a:ln>
                          <a:solidFill>
                            <a:schemeClr val="tx1"/>
                          </a:solidFill>
                          <a:effectLst/>
                          <a:latin typeface="Arial" charset="0"/>
                          <a:cs typeface="Arial" charset="0"/>
                        </a:rPr>
                        <a:t>x</a:t>
                      </a:r>
                      <a:r>
                        <a:rPr kumimoji="0" lang="en-US" sz="2800" b="0" i="0" u="none" strike="noStrike" cap="none" normalizeH="0" baseline="0" smtClean="0">
                          <a:ln>
                            <a:noFill/>
                          </a:ln>
                          <a:solidFill>
                            <a:schemeClr val="tx1"/>
                          </a:solidFill>
                          <a:effectLst/>
                          <a:latin typeface="Arial" charset="0"/>
                          <a:cs typeface="Arial" charset="0"/>
                        </a:rPr>
                        <a:t> 10</a:t>
                      </a:r>
                      <a:r>
                        <a:rPr kumimoji="0" lang="en-US" sz="2800" b="0" i="0" u="none" strike="noStrike" cap="none" normalizeH="0" baseline="30000" smtClean="0">
                          <a:ln>
                            <a:noFill/>
                          </a:ln>
                          <a:solidFill>
                            <a:schemeClr val="tx1"/>
                          </a:solidFill>
                          <a:effectLst/>
                          <a:latin typeface="Arial" charset="0"/>
                          <a:cs typeface="Arial" charset="0"/>
                        </a:rPr>
                        <a:t>30</a:t>
                      </a:r>
                      <a:r>
                        <a:rPr kumimoji="0" lang="sv-SE" sz="2800" b="0" i="0" u="none" strike="noStrike" cap="none" normalizeH="0" baseline="30000" smtClean="0">
                          <a:ln>
                            <a:noFill/>
                          </a:ln>
                          <a:solidFill>
                            <a:schemeClr val="tx1"/>
                          </a:solidFill>
                          <a:effectLst/>
                          <a:latin typeface="Arial" charset="0"/>
                          <a:cs typeface="Arial" charset="0"/>
                        </a:rPr>
                        <a:t> </a:t>
                      </a:r>
                      <a:r>
                        <a:rPr kumimoji="0" lang="sv-SE" sz="2800" b="0" i="0" u="none" strike="noStrike" cap="none" normalizeH="0" baseline="0" smtClean="0">
                          <a:ln>
                            <a:noFill/>
                          </a:ln>
                          <a:solidFill>
                            <a:schemeClr val="tx1"/>
                          </a:solidFill>
                          <a:effectLst/>
                          <a:latin typeface="Arial" charset="0"/>
                          <a:cs typeface="Arial" charset="0"/>
                        </a:rPr>
                        <a:t>years</a:t>
                      </a:r>
                      <a:endParaRPr kumimoji="0" lang="en-US" sz="2800" b="0" i="0" u="none" strike="noStrike" cap="none" normalizeH="0" baseline="3000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5811924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fld id="{DAF6C23B-3EDE-40A1-819D-139FBED323BC}" type="slidenum">
              <a:rPr lang="en-US" altLang="en-US" sz="1400">
                <a:solidFill>
                  <a:srgbClr val="000000"/>
                </a:solidFill>
              </a:rPr>
              <a:pPr fontAlgn="base">
                <a:spcBef>
                  <a:spcPct val="0"/>
                </a:spcBef>
                <a:spcAft>
                  <a:spcPct val="0"/>
                </a:spcAft>
                <a:buNone/>
              </a:pPr>
              <a:t>17</a:t>
            </a:fld>
            <a:endParaRPr lang="en-US" altLang="en-US" sz="1400">
              <a:solidFill>
                <a:srgbClr val="000000"/>
              </a:solidFill>
            </a:endParaRPr>
          </a:p>
        </p:txBody>
      </p:sp>
      <p:sp>
        <p:nvSpPr>
          <p:cNvPr id="35843" name="Rectangle 2"/>
          <p:cNvSpPr>
            <a:spLocks noGrp="1" noChangeArrowheads="1"/>
          </p:cNvSpPr>
          <p:nvPr>
            <p:ph type="title"/>
          </p:nvPr>
        </p:nvSpPr>
        <p:spPr/>
        <p:txBody>
          <a:bodyPr/>
          <a:lstStyle/>
          <a:p>
            <a:pPr eaLnBrk="1" hangingPunct="1"/>
            <a:r>
              <a:rPr lang="en-US" altLang="en-US" smtClean="0"/>
              <a:t>Substitution techniques</a:t>
            </a:r>
          </a:p>
        </p:txBody>
      </p:sp>
      <p:sp>
        <p:nvSpPr>
          <p:cNvPr id="35844" name="Rectangle 3"/>
          <p:cNvSpPr>
            <a:spLocks noGrp="1" noChangeArrowheads="1"/>
          </p:cNvSpPr>
          <p:nvPr>
            <p:ph type="body" idx="1"/>
          </p:nvPr>
        </p:nvSpPr>
        <p:spPr/>
        <p:txBody>
          <a:bodyPr/>
          <a:lstStyle/>
          <a:p>
            <a:pPr eaLnBrk="1" hangingPunct="1"/>
            <a:r>
              <a:rPr lang="en-US" altLang="en-US" sz="2800"/>
              <a:t>A study of these techniques enables us to illustrate the basic approaches to symmetric encryption</a:t>
            </a:r>
          </a:p>
          <a:p>
            <a:pPr eaLnBrk="1" hangingPunct="1"/>
            <a:r>
              <a:rPr lang="en-US" altLang="en-US" sz="2800"/>
              <a:t>A substitution technique is one in which the letters of plaintext are replaced by other letters or by numbers or symbols</a:t>
            </a:r>
          </a:p>
          <a:p>
            <a:pPr eaLnBrk="1" hangingPunct="1"/>
            <a:r>
              <a:rPr lang="en-US" altLang="en-US" sz="2800"/>
              <a:t>The two basic building blocks of all encryption techniques are substitution and transposition</a:t>
            </a:r>
          </a:p>
        </p:txBody>
      </p:sp>
    </p:spTree>
    <p:extLst>
      <p:ext uri="{BB962C8B-B14F-4D97-AF65-F5344CB8AC3E}">
        <p14:creationId xmlns:p14="http://schemas.microsoft.com/office/powerpoint/2010/main" val="41229729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fld id="{3EC13F20-1D7C-4F08-A771-2ADE95B05865}" type="slidenum">
              <a:rPr lang="en-US" altLang="en-US" sz="1400">
                <a:solidFill>
                  <a:srgbClr val="000000"/>
                </a:solidFill>
              </a:rPr>
              <a:pPr fontAlgn="base">
                <a:spcBef>
                  <a:spcPct val="0"/>
                </a:spcBef>
                <a:spcAft>
                  <a:spcPct val="0"/>
                </a:spcAft>
                <a:buNone/>
              </a:pPr>
              <a:t>18</a:t>
            </a:fld>
            <a:endParaRPr lang="en-US" altLang="en-US" sz="1400">
              <a:solidFill>
                <a:srgbClr val="000000"/>
              </a:solidFill>
            </a:endParaRPr>
          </a:p>
        </p:txBody>
      </p:sp>
      <p:sp>
        <p:nvSpPr>
          <p:cNvPr id="36867" name="Rectangle 2"/>
          <p:cNvSpPr>
            <a:spLocks noGrp="1" noChangeArrowheads="1"/>
          </p:cNvSpPr>
          <p:nvPr>
            <p:ph type="title"/>
          </p:nvPr>
        </p:nvSpPr>
        <p:spPr/>
        <p:txBody>
          <a:bodyPr/>
          <a:lstStyle/>
          <a:p>
            <a:pPr eaLnBrk="1" hangingPunct="1"/>
            <a:r>
              <a:rPr lang="en-US" altLang="en-US" sz="4000"/>
              <a:t/>
            </a:r>
            <a:br>
              <a:rPr lang="en-US" altLang="en-US" sz="4000"/>
            </a:br>
            <a:r>
              <a:rPr lang="en-US" altLang="en-US" sz="4000"/>
              <a:t>Play fair Cipher</a:t>
            </a:r>
          </a:p>
        </p:txBody>
      </p:sp>
      <p:sp>
        <p:nvSpPr>
          <p:cNvPr id="36868" name="Rectangle 3"/>
          <p:cNvSpPr>
            <a:spLocks noGrp="1" noChangeArrowheads="1"/>
          </p:cNvSpPr>
          <p:nvPr>
            <p:ph type="body" idx="1"/>
          </p:nvPr>
        </p:nvSpPr>
        <p:spPr/>
        <p:txBody>
          <a:bodyPr/>
          <a:lstStyle/>
          <a:p>
            <a:pPr eaLnBrk="1" hangingPunct="1">
              <a:lnSpc>
                <a:spcPct val="80000"/>
              </a:lnSpc>
            </a:pPr>
            <a:endParaRPr lang="en-US" altLang="en-US" sz="2800"/>
          </a:p>
          <a:p>
            <a:pPr eaLnBrk="1" hangingPunct="1">
              <a:lnSpc>
                <a:spcPct val="80000"/>
              </a:lnSpc>
            </a:pPr>
            <a:r>
              <a:rPr lang="en-US" altLang="en-US" sz="2800"/>
              <a:t>The </a:t>
            </a:r>
            <a:r>
              <a:rPr lang="en-US" altLang="en-US" sz="2800" b="1"/>
              <a:t>Playfair Cipher </a:t>
            </a:r>
            <a:r>
              <a:rPr lang="en-US" altLang="en-US" sz="2800"/>
              <a:t>is an example of multiple-letter encryption</a:t>
            </a:r>
          </a:p>
          <a:p>
            <a:pPr eaLnBrk="1" hangingPunct="1">
              <a:lnSpc>
                <a:spcPct val="80000"/>
              </a:lnSpc>
            </a:pPr>
            <a:r>
              <a:rPr lang="en-US" altLang="en-US" sz="2800"/>
              <a:t>Invented by Sir Charles Wheatstone in 1854, but named after his friend Baron Play fair who championed the cipher at the British foreign office</a:t>
            </a:r>
          </a:p>
          <a:p>
            <a:pPr eaLnBrk="1" hangingPunct="1">
              <a:lnSpc>
                <a:spcPct val="80000"/>
              </a:lnSpc>
            </a:pPr>
            <a:r>
              <a:rPr lang="en-US" altLang="en-US" sz="2800"/>
              <a:t>Based on the use of a 5x5 matrix in which the letters of the alphabet are written (I is considered the same as J)</a:t>
            </a:r>
          </a:p>
          <a:p>
            <a:pPr eaLnBrk="1" hangingPunct="1">
              <a:lnSpc>
                <a:spcPct val="80000"/>
              </a:lnSpc>
            </a:pPr>
            <a:r>
              <a:rPr lang="en-US" altLang="en-US" sz="2800"/>
              <a:t>This is called </a:t>
            </a:r>
            <a:r>
              <a:rPr lang="en-US" altLang="en-US" sz="2800" b="1"/>
              <a:t>key matrix</a:t>
            </a:r>
            <a:endParaRPr lang="en-US" altLang="en-US" sz="2800"/>
          </a:p>
          <a:p>
            <a:pPr eaLnBrk="1" hangingPunct="1">
              <a:lnSpc>
                <a:spcPct val="80000"/>
              </a:lnSpc>
            </a:pPr>
            <a:endParaRPr lang="en-US" altLang="en-US" sz="2800"/>
          </a:p>
        </p:txBody>
      </p:sp>
    </p:spTree>
    <p:extLst>
      <p:ext uri="{BB962C8B-B14F-4D97-AF65-F5344CB8AC3E}">
        <p14:creationId xmlns:p14="http://schemas.microsoft.com/office/powerpoint/2010/main" val="36918673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fld id="{F041ED56-BE37-4D6E-875C-7A6C5261C695}" type="slidenum">
              <a:rPr lang="en-US" altLang="en-US" sz="1400">
                <a:solidFill>
                  <a:srgbClr val="000000"/>
                </a:solidFill>
              </a:rPr>
              <a:pPr fontAlgn="base">
                <a:spcBef>
                  <a:spcPct val="0"/>
                </a:spcBef>
                <a:spcAft>
                  <a:spcPct val="0"/>
                </a:spcAft>
                <a:buNone/>
              </a:pPr>
              <a:t>19</a:t>
            </a:fld>
            <a:endParaRPr lang="en-US" altLang="en-US" sz="1400">
              <a:solidFill>
                <a:srgbClr val="000000"/>
              </a:solidFill>
            </a:endParaRPr>
          </a:p>
        </p:txBody>
      </p:sp>
      <p:sp>
        <p:nvSpPr>
          <p:cNvPr id="37891" name="Rectangle 2"/>
          <p:cNvSpPr>
            <a:spLocks noGrp="1" noChangeArrowheads="1"/>
          </p:cNvSpPr>
          <p:nvPr>
            <p:ph type="title"/>
          </p:nvPr>
        </p:nvSpPr>
        <p:spPr/>
        <p:txBody>
          <a:bodyPr/>
          <a:lstStyle/>
          <a:p>
            <a:pPr eaLnBrk="1" hangingPunct="1"/>
            <a:r>
              <a:rPr lang="en-US" altLang="en-US" smtClean="0"/>
              <a:t>Playfair Matrix</a:t>
            </a:r>
          </a:p>
        </p:txBody>
      </p:sp>
      <p:sp>
        <p:nvSpPr>
          <p:cNvPr id="37892" name="Rectangle 3"/>
          <p:cNvSpPr>
            <a:spLocks noGrp="1" noChangeArrowheads="1"/>
          </p:cNvSpPr>
          <p:nvPr>
            <p:ph type="body" idx="1"/>
          </p:nvPr>
        </p:nvSpPr>
        <p:spPr/>
        <p:txBody>
          <a:bodyPr/>
          <a:lstStyle/>
          <a:p>
            <a:pPr eaLnBrk="1" hangingPunct="1">
              <a:lnSpc>
                <a:spcPct val="80000"/>
              </a:lnSpc>
            </a:pPr>
            <a:endParaRPr lang="en-US" altLang="en-US" sz="2000"/>
          </a:p>
          <a:p>
            <a:pPr eaLnBrk="1" hangingPunct="1">
              <a:lnSpc>
                <a:spcPct val="80000"/>
              </a:lnSpc>
            </a:pPr>
            <a:r>
              <a:rPr lang="en-US" altLang="en-US" sz="2000"/>
              <a:t>􀂄A 5X5 matrix of letters based on a keyword </a:t>
            </a:r>
          </a:p>
          <a:p>
            <a:pPr eaLnBrk="1" hangingPunct="1">
              <a:lnSpc>
                <a:spcPct val="80000"/>
              </a:lnSpc>
            </a:pPr>
            <a:r>
              <a:rPr lang="en-US" altLang="en-US" sz="2000"/>
              <a:t>􀂄Fill in letters of keyword (no duplicates) </a:t>
            </a:r>
          </a:p>
          <a:p>
            <a:pPr lvl="1" eaLnBrk="1" hangingPunct="1">
              <a:lnSpc>
                <a:spcPct val="80000"/>
              </a:lnSpc>
            </a:pPr>
            <a:r>
              <a:rPr lang="en-US" altLang="en-US" sz="1800"/>
              <a:t>􀂉Left to right, top to bottom</a:t>
            </a:r>
          </a:p>
          <a:p>
            <a:pPr eaLnBrk="1" hangingPunct="1">
              <a:lnSpc>
                <a:spcPct val="80000"/>
              </a:lnSpc>
            </a:pPr>
            <a:r>
              <a:rPr lang="en-US" altLang="en-US" sz="2000"/>
              <a:t>􀂉Fill the rest of matrix with the other letters in alphabetic order</a:t>
            </a:r>
          </a:p>
          <a:p>
            <a:pPr eaLnBrk="1" hangingPunct="1">
              <a:lnSpc>
                <a:spcPct val="80000"/>
              </a:lnSpc>
            </a:pPr>
            <a:r>
              <a:rPr lang="en-US" altLang="en-US" sz="2000"/>
              <a:t>􀂄E.g. using the keyword MONARCHY, we obtain the following matrix</a:t>
            </a:r>
          </a:p>
          <a:p>
            <a:pPr eaLnBrk="1" hangingPunct="1">
              <a:lnSpc>
                <a:spcPct val="80000"/>
              </a:lnSpc>
            </a:pPr>
            <a:endParaRPr lang="en-US" altLang="en-US" sz="2000"/>
          </a:p>
          <a:p>
            <a:pPr eaLnBrk="1" hangingPunct="1">
              <a:lnSpc>
                <a:spcPct val="80000"/>
              </a:lnSpc>
              <a:buFontTx/>
              <a:buNone/>
            </a:pPr>
            <a:r>
              <a:rPr lang="en-US" altLang="en-US" sz="2000"/>
              <a:t>				M O N A R</a:t>
            </a:r>
          </a:p>
          <a:p>
            <a:pPr eaLnBrk="1" hangingPunct="1">
              <a:lnSpc>
                <a:spcPct val="80000"/>
              </a:lnSpc>
              <a:buFontTx/>
              <a:buNone/>
            </a:pPr>
            <a:r>
              <a:rPr lang="en-US" altLang="en-US" sz="2000"/>
              <a:t>				C H Y B D</a:t>
            </a:r>
          </a:p>
          <a:p>
            <a:pPr eaLnBrk="1" hangingPunct="1">
              <a:lnSpc>
                <a:spcPct val="80000"/>
              </a:lnSpc>
              <a:buFontTx/>
              <a:buNone/>
            </a:pPr>
            <a:r>
              <a:rPr lang="en-US" altLang="en-US" sz="2000"/>
              <a:t>				E F G I K</a:t>
            </a:r>
          </a:p>
          <a:p>
            <a:pPr eaLnBrk="1" hangingPunct="1">
              <a:lnSpc>
                <a:spcPct val="80000"/>
              </a:lnSpc>
              <a:buFontTx/>
              <a:buNone/>
            </a:pPr>
            <a:r>
              <a:rPr lang="en-US" altLang="en-US" sz="2000"/>
              <a:t>				L P Q S T</a:t>
            </a:r>
          </a:p>
          <a:p>
            <a:pPr eaLnBrk="1" hangingPunct="1">
              <a:lnSpc>
                <a:spcPct val="80000"/>
              </a:lnSpc>
              <a:buFontTx/>
              <a:buNone/>
            </a:pPr>
            <a:r>
              <a:rPr lang="en-US" altLang="en-US" sz="2000"/>
              <a:t>				U V W X Z</a:t>
            </a:r>
          </a:p>
        </p:txBody>
      </p:sp>
    </p:spTree>
    <p:extLst>
      <p:ext uri="{BB962C8B-B14F-4D97-AF65-F5344CB8AC3E}">
        <p14:creationId xmlns:p14="http://schemas.microsoft.com/office/powerpoint/2010/main" val="27620100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fld id="{29E36E3F-A150-4920-A337-446166E4B57E}" type="slidenum">
              <a:rPr lang="en-US" altLang="en-US" sz="1400">
                <a:solidFill>
                  <a:srgbClr val="000000"/>
                </a:solidFill>
              </a:rPr>
              <a:pPr fontAlgn="base">
                <a:spcBef>
                  <a:spcPct val="0"/>
                </a:spcBef>
                <a:spcAft>
                  <a:spcPct val="0"/>
                </a:spcAft>
                <a:buNone/>
              </a:pPr>
              <a:t>2</a:t>
            </a:fld>
            <a:endParaRPr lang="en-US" altLang="en-US" sz="1400">
              <a:solidFill>
                <a:srgbClr val="000000"/>
              </a:solidFill>
            </a:endParaRPr>
          </a:p>
        </p:txBody>
      </p:sp>
      <p:sp>
        <p:nvSpPr>
          <p:cNvPr id="20483" name="Rectangle 2"/>
          <p:cNvSpPr>
            <a:spLocks noGrp="1" noChangeArrowheads="1"/>
          </p:cNvSpPr>
          <p:nvPr>
            <p:ph type="title"/>
          </p:nvPr>
        </p:nvSpPr>
        <p:spPr/>
        <p:txBody>
          <a:bodyPr/>
          <a:lstStyle/>
          <a:p>
            <a:pPr eaLnBrk="1" hangingPunct="1"/>
            <a:r>
              <a:rPr lang="en-US" altLang="en-US" sz="4000"/>
              <a:t/>
            </a:r>
            <a:br>
              <a:rPr lang="en-US" altLang="en-US" sz="4000"/>
            </a:br>
            <a:r>
              <a:rPr lang="en-US" altLang="en-US" sz="4000"/>
              <a:t>Monoalphabetic ciphers</a:t>
            </a:r>
          </a:p>
        </p:txBody>
      </p:sp>
      <p:sp>
        <p:nvSpPr>
          <p:cNvPr id="20484" name="Rectangle 3"/>
          <p:cNvSpPr>
            <a:spLocks noGrp="1" noChangeArrowheads="1"/>
          </p:cNvSpPr>
          <p:nvPr>
            <p:ph type="body" idx="1"/>
          </p:nvPr>
        </p:nvSpPr>
        <p:spPr/>
        <p:txBody>
          <a:bodyPr/>
          <a:lstStyle/>
          <a:p>
            <a:pPr eaLnBrk="1" hangingPunct="1"/>
            <a:r>
              <a:rPr lang="en-US" altLang="en-US" sz="2000"/>
              <a:t>Having SO MANY possible keys appears to make the system challenging: difficult to perform brute-force attacks </a:t>
            </a:r>
          </a:p>
          <a:p>
            <a:pPr eaLnBrk="1" hangingPunct="1"/>
            <a:r>
              <a:rPr lang="en-US" altLang="en-US" sz="2000"/>
              <a:t>􀂄There is however another line of attack that easily defeats the system even when a relatively small ciphertext is known</a:t>
            </a:r>
          </a:p>
          <a:p>
            <a:pPr lvl="1" eaLnBrk="1" hangingPunct="1"/>
            <a:r>
              <a:rPr lang="en-US" altLang="en-US" sz="2000">
                <a:solidFill>
                  <a:srgbClr val="CC3300"/>
                </a:solidFill>
              </a:rPr>
              <a:t>If the cryptanalyst knows the nature of the text, e.g., non compressed English text, then he can exploit the regularities of the language</a:t>
            </a:r>
            <a:r>
              <a:rPr lang="en-US" altLang="en-US" smtClean="0"/>
              <a:t> </a:t>
            </a:r>
          </a:p>
          <a:p>
            <a:pPr eaLnBrk="1" hangingPunct="1"/>
            <a:endParaRPr lang="en-US" altLang="en-US" smtClean="0"/>
          </a:p>
        </p:txBody>
      </p:sp>
    </p:spTree>
    <p:extLst>
      <p:ext uri="{BB962C8B-B14F-4D97-AF65-F5344CB8AC3E}">
        <p14:creationId xmlns:p14="http://schemas.microsoft.com/office/powerpoint/2010/main" val="366836438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fld id="{82041E7F-9B22-4725-AABE-1A0698C90DEF}" type="slidenum">
              <a:rPr lang="en-US" altLang="en-US" sz="1400">
                <a:solidFill>
                  <a:srgbClr val="000000"/>
                </a:solidFill>
              </a:rPr>
              <a:pPr fontAlgn="base">
                <a:spcBef>
                  <a:spcPct val="0"/>
                </a:spcBef>
                <a:spcAft>
                  <a:spcPct val="0"/>
                </a:spcAft>
                <a:buNone/>
              </a:pPr>
              <a:t>20</a:t>
            </a:fld>
            <a:endParaRPr lang="en-US" altLang="en-US" sz="1400">
              <a:solidFill>
                <a:srgbClr val="000000"/>
              </a:solidFill>
            </a:endParaRPr>
          </a:p>
        </p:txBody>
      </p:sp>
      <p:sp>
        <p:nvSpPr>
          <p:cNvPr id="38915" name="Rectangle 2"/>
          <p:cNvSpPr>
            <a:spLocks noGrp="1" noChangeArrowheads="1"/>
          </p:cNvSpPr>
          <p:nvPr>
            <p:ph type="title"/>
          </p:nvPr>
        </p:nvSpPr>
        <p:spPr/>
        <p:txBody>
          <a:bodyPr/>
          <a:lstStyle/>
          <a:p>
            <a:pPr eaLnBrk="1" hangingPunct="1"/>
            <a:r>
              <a:rPr lang="en-US" altLang="en-US" sz="4000"/>
              <a:t/>
            </a:r>
            <a:br>
              <a:rPr lang="en-US" altLang="en-US" sz="4000"/>
            </a:br>
            <a:r>
              <a:rPr lang="en-US" altLang="en-US" sz="4000"/>
              <a:t>Encrypting and decrypting with Playfair</a:t>
            </a:r>
          </a:p>
        </p:txBody>
      </p:sp>
      <p:sp>
        <p:nvSpPr>
          <p:cNvPr id="38916" name="Rectangle 3"/>
          <p:cNvSpPr>
            <a:spLocks noGrp="1" noChangeArrowheads="1"/>
          </p:cNvSpPr>
          <p:nvPr>
            <p:ph type="body" idx="1"/>
          </p:nvPr>
        </p:nvSpPr>
        <p:spPr/>
        <p:txBody>
          <a:bodyPr/>
          <a:lstStyle/>
          <a:p>
            <a:pPr eaLnBrk="1" hangingPunct="1">
              <a:lnSpc>
                <a:spcPct val="80000"/>
              </a:lnSpc>
            </a:pPr>
            <a:endParaRPr lang="en-US" altLang="en-US" sz="1400"/>
          </a:p>
          <a:p>
            <a:pPr eaLnBrk="1" hangingPunct="1">
              <a:lnSpc>
                <a:spcPct val="80000"/>
              </a:lnSpc>
              <a:buFontTx/>
              <a:buNone/>
            </a:pPr>
            <a:r>
              <a:rPr lang="en-US" altLang="en-US" sz="1400"/>
              <a:t>The plaintext is encrypted </a:t>
            </a:r>
            <a:r>
              <a:rPr lang="en-US" altLang="en-US" sz="1400" b="1"/>
              <a:t>two letters at a time</a:t>
            </a:r>
            <a:r>
              <a:rPr lang="en-US" altLang="en-US" sz="1400"/>
              <a:t>:</a:t>
            </a:r>
          </a:p>
          <a:p>
            <a:pPr eaLnBrk="1" hangingPunct="1">
              <a:lnSpc>
                <a:spcPct val="80000"/>
              </a:lnSpc>
              <a:buFontTx/>
              <a:buNone/>
            </a:pPr>
            <a:r>
              <a:rPr lang="en-US" altLang="en-US" sz="1400"/>
              <a:t>1	.Break the plaintext into pairs of two consecutive letters</a:t>
            </a:r>
          </a:p>
          <a:p>
            <a:pPr eaLnBrk="1" hangingPunct="1">
              <a:lnSpc>
                <a:spcPct val="80000"/>
              </a:lnSpc>
              <a:buFontTx/>
              <a:buNone/>
            </a:pPr>
            <a:r>
              <a:rPr lang="en-US" altLang="en-US" sz="1400"/>
              <a:t>2.	If a pair is a repeated letter, insert a filler like 'X‘ in the plaintext, eg. "balloon" is treated as "ba lx lo on" </a:t>
            </a:r>
          </a:p>
          <a:p>
            <a:pPr eaLnBrk="1" hangingPunct="1">
              <a:lnSpc>
                <a:spcPct val="80000"/>
              </a:lnSpc>
              <a:buFontTx/>
              <a:buNone/>
            </a:pPr>
            <a:r>
              <a:rPr lang="en-US" altLang="en-US" sz="1400"/>
              <a:t>3.	If both letters fall in the same row of the key matrix, replace each with the letter to its right (wrapping back to start from end), eg. “AR" encrypts as "RM" </a:t>
            </a:r>
          </a:p>
          <a:p>
            <a:pPr eaLnBrk="1" hangingPunct="1">
              <a:lnSpc>
                <a:spcPct val="80000"/>
              </a:lnSpc>
              <a:buFontTx/>
              <a:buNone/>
            </a:pPr>
            <a:r>
              <a:rPr lang="en-US" altLang="en-US" sz="1400"/>
              <a:t>4.	If both letters fall in the same column, replace each with the letter below it (again wrapping to top from bottom), eg. “MU" encrypts to "CM" </a:t>
            </a:r>
          </a:p>
          <a:p>
            <a:pPr eaLnBrk="1" hangingPunct="1">
              <a:lnSpc>
                <a:spcPct val="80000"/>
              </a:lnSpc>
              <a:buFontTx/>
              <a:buNone/>
            </a:pPr>
            <a:r>
              <a:rPr lang="en-US" altLang="en-US" sz="1400"/>
              <a:t>5.	Otherwise each letter is replaced by the one in its row in the column of the other letter of the pair, eg. “HS" encrypts to "BP", and “EA" to "IM" or "JM" (as desired) </a:t>
            </a:r>
          </a:p>
          <a:p>
            <a:pPr eaLnBrk="1" hangingPunct="1">
              <a:lnSpc>
                <a:spcPct val="80000"/>
              </a:lnSpc>
            </a:pPr>
            <a:r>
              <a:rPr lang="en-US" altLang="en-US" sz="1600" b="1"/>
              <a:t>􀂄Decryption works in the reverse direction</a:t>
            </a:r>
          </a:p>
          <a:p>
            <a:pPr eaLnBrk="1" hangingPunct="1">
              <a:lnSpc>
                <a:spcPct val="80000"/>
              </a:lnSpc>
            </a:pPr>
            <a:r>
              <a:rPr lang="en-US" altLang="en-US" sz="1600" b="1"/>
              <a:t>􀂄The examples above are based on this key matrix:</a:t>
            </a:r>
          </a:p>
          <a:p>
            <a:pPr eaLnBrk="1" hangingPunct="1">
              <a:lnSpc>
                <a:spcPct val="80000"/>
              </a:lnSpc>
            </a:pPr>
            <a:endParaRPr lang="en-US" altLang="en-US" sz="1400"/>
          </a:p>
          <a:p>
            <a:pPr eaLnBrk="1" hangingPunct="1">
              <a:lnSpc>
                <a:spcPct val="80000"/>
              </a:lnSpc>
            </a:pPr>
            <a:r>
              <a:rPr lang="en-US" altLang="en-US" sz="1400"/>
              <a:t>M O N A R						M O N A R</a:t>
            </a:r>
          </a:p>
          <a:p>
            <a:pPr eaLnBrk="1" hangingPunct="1">
              <a:lnSpc>
                <a:spcPct val="80000"/>
              </a:lnSpc>
            </a:pPr>
            <a:r>
              <a:rPr lang="en-US" altLang="en-US" sz="1400"/>
              <a:t>C H Y B D						C </a:t>
            </a:r>
            <a:r>
              <a:rPr lang="en-US" altLang="en-US" sz="1400" b="1"/>
              <a:t>H</a:t>
            </a:r>
            <a:r>
              <a:rPr lang="en-US" altLang="en-US" sz="1400"/>
              <a:t>Y </a:t>
            </a:r>
            <a:r>
              <a:rPr lang="en-US" altLang="en-US" sz="1400" b="1"/>
              <a:t>B</a:t>
            </a:r>
            <a:r>
              <a:rPr lang="en-US" altLang="en-US" sz="1400"/>
              <a:t>D</a:t>
            </a:r>
          </a:p>
          <a:p>
            <a:pPr eaLnBrk="1" hangingPunct="1">
              <a:lnSpc>
                <a:spcPct val="80000"/>
              </a:lnSpc>
            </a:pPr>
            <a:r>
              <a:rPr lang="en-US" altLang="en-US" sz="1400"/>
              <a:t>E F G I K						E F G I K</a:t>
            </a:r>
          </a:p>
          <a:p>
            <a:pPr eaLnBrk="1" hangingPunct="1">
              <a:lnSpc>
                <a:spcPct val="80000"/>
              </a:lnSpc>
            </a:pPr>
            <a:r>
              <a:rPr lang="en-US" altLang="en-US" sz="1400"/>
              <a:t>L P Q S T 						L</a:t>
            </a:r>
            <a:r>
              <a:rPr lang="en-US" altLang="en-US" sz="1400" b="1"/>
              <a:t>P</a:t>
            </a:r>
            <a:r>
              <a:rPr lang="en-US" altLang="en-US" sz="1400"/>
              <a:t>Q </a:t>
            </a:r>
            <a:r>
              <a:rPr lang="en-US" altLang="en-US" sz="1400" b="1"/>
              <a:t>S</a:t>
            </a:r>
            <a:r>
              <a:rPr lang="en-US" altLang="en-US" sz="1400"/>
              <a:t>T</a:t>
            </a:r>
          </a:p>
          <a:p>
            <a:pPr eaLnBrk="1" hangingPunct="1">
              <a:lnSpc>
                <a:spcPct val="80000"/>
              </a:lnSpc>
            </a:pPr>
            <a:r>
              <a:rPr lang="en-US" altLang="en-US" sz="1400"/>
              <a:t>U V W X Z						U V W X Z</a:t>
            </a:r>
          </a:p>
        </p:txBody>
      </p:sp>
    </p:spTree>
    <p:extLst>
      <p:ext uri="{BB962C8B-B14F-4D97-AF65-F5344CB8AC3E}">
        <p14:creationId xmlns:p14="http://schemas.microsoft.com/office/powerpoint/2010/main" val="3990301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fld id="{556DFF23-B735-4DF8-8713-48562EAEB767}" type="slidenum">
              <a:rPr lang="en-US" altLang="en-US" sz="1400">
                <a:solidFill>
                  <a:srgbClr val="000000"/>
                </a:solidFill>
              </a:rPr>
              <a:pPr fontAlgn="base">
                <a:spcBef>
                  <a:spcPct val="0"/>
                </a:spcBef>
                <a:spcAft>
                  <a:spcPct val="0"/>
                </a:spcAft>
                <a:buNone/>
              </a:pPr>
              <a:t>21</a:t>
            </a:fld>
            <a:endParaRPr lang="en-US" altLang="en-US" sz="1400">
              <a:solidFill>
                <a:srgbClr val="000000"/>
              </a:solidFill>
            </a:endParaRPr>
          </a:p>
        </p:txBody>
      </p:sp>
      <p:sp>
        <p:nvSpPr>
          <p:cNvPr id="39939" name="Rectangle 5"/>
          <p:cNvSpPr>
            <a:spLocks noChangeArrowheads="1"/>
          </p:cNvSpPr>
          <p:nvPr/>
        </p:nvSpPr>
        <p:spPr bwMode="auto">
          <a:xfrm>
            <a:off x="1809750" y="2928938"/>
            <a:ext cx="77152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r>
              <a:rPr lang="en-US" altLang="en-US" sz="1800" b="1">
                <a:solidFill>
                  <a:srgbClr val="000000"/>
                </a:solidFill>
              </a:rPr>
              <a:t>CIPHER TEXT:</a:t>
            </a:r>
          </a:p>
          <a:p>
            <a:pPr fontAlgn="base">
              <a:spcBef>
                <a:spcPct val="0"/>
              </a:spcBef>
              <a:spcAft>
                <a:spcPct val="0"/>
              </a:spcAft>
              <a:buNone/>
            </a:pPr>
            <a:endParaRPr lang="en-US" altLang="en-US" sz="1800">
              <a:solidFill>
                <a:srgbClr val="000000"/>
              </a:solidFill>
            </a:endParaRPr>
          </a:p>
          <a:p>
            <a:pPr fontAlgn="base">
              <a:spcBef>
                <a:spcPct val="0"/>
              </a:spcBef>
              <a:spcAft>
                <a:spcPct val="0"/>
              </a:spcAft>
              <a:buNone/>
            </a:pPr>
            <a:r>
              <a:rPr lang="en-US" altLang="en-US" sz="1800">
                <a:solidFill>
                  <a:srgbClr val="000000"/>
                </a:solidFill>
              </a:rPr>
              <a:t>kxjeyurebezwehewrytuheyfskrehegoyfiwtttuolskycajpoboteizontxbybntgoneycuzwrgdsonsxbouywrhebaahyusedq</a:t>
            </a:r>
          </a:p>
        </p:txBody>
      </p:sp>
      <p:sp>
        <p:nvSpPr>
          <p:cNvPr id="39940" name="Rectangle 6"/>
          <p:cNvSpPr>
            <a:spLocks noChangeArrowheads="1"/>
          </p:cNvSpPr>
          <p:nvPr/>
        </p:nvSpPr>
        <p:spPr bwMode="auto">
          <a:xfrm>
            <a:off x="4518025" y="4816475"/>
            <a:ext cx="34417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r>
              <a:rPr lang="en-US" altLang="en-US" sz="1800" b="1">
                <a:solidFill>
                  <a:srgbClr val="000000"/>
                </a:solidFill>
              </a:rPr>
              <a:t>Key:</a:t>
            </a:r>
            <a:r>
              <a:rPr lang="en-US" altLang="en-US" sz="1800">
                <a:solidFill>
                  <a:srgbClr val="000000"/>
                </a:solidFill>
              </a:rPr>
              <a:t>    royal new Zealand navy </a:t>
            </a:r>
          </a:p>
        </p:txBody>
      </p:sp>
      <p:sp>
        <p:nvSpPr>
          <p:cNvPr id="39941" name="Rectangle 9"/>
          <p:cNvSpPr>
            <a:spLocks noChangeArrowheads="1"/>
          </p:cNvSpPr>
          <p:nvPr/>
        </p:nvSpPr>
        <p:spPr bwMode="auto">
          <a:xfrm>
            <a:off x="3810001" y="1571625"/>
            <a:ext cx="11334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r>
              <a:rPr lang="en-US" altLang="en-US" sz="1800" b="1">
                <a:solidFill>
                  <a:srgbClr val="000000"/>
                </a:solidFill>
              </a:rPr>
              <a:t>Exercise</a:t>
            </a:r>
            <a:endParaRPr lang="en-US" altLang="en-US" sz="1800">
              <a:solidFill>
                <a:srgbClr val="000000"/>
              </a:solidFill>
            </a:endParaRPr>
          </a:p>
        </p:txBody>
      </p:sp>
    </p:spTree>
    <p:extLst>
      <p:ext uri="{BB962C8B-B14F-4D97-AF65-F5344CB8AC3E}">
        <p14:creationId xmlns:p14="http://schemas.microsoft.com/office/powerpoint/2010/main" val="19312009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Content Placeholder 2"/>
          <p:cNvSpPr>
            <a:spLocks noGrp="1"/>
          </p:cNvSpPr>
          <p:nvPr>
            <p:ph idx="1"/>
          </p:nvPr>
        </p:nvSpPr>
        <p:spPr>
          <a:xfrm>
            <a:off x="2027238" y="1052513"/>
            <a:ext cx="8640762" cy="7550150"/>
          </a:xfrm>
        </p:spPr>
        <p:txBody>
          <a:bodyPr/>
          <a:lstStyle/>
          <a:p>
            <a:pPr>
              <a:spcBef>
                <a:spcPct val="0"/>
              </a:spcBef>
            </a:pPr>
            <a:r>
              <a:rPr lang="en-US" altLang="en-US" sz="2400" b="1"/>
              <a:t>Alice has found a way to write secretly to Bob. Each time, she takes a new text, such as an article from the newspaper, but inserts one or two spaces between the words. A single space means a binary digit 0; a double space means a binary digit 1. Bob extracts the binary digits and interprets them using ASCII code. Is this an example of cryptography or Steganography? Explain</a:t>
            </a:r>
            <a:r>
              <a:rPr lang="en-US" altLang="en-US" smtClean="0"/>
              <a:t>.</a:t>
            </a:r>
          </a:p>
          <a:p>
            <a:pPr>
              <a:spcBef>
                <a:spcPct val="0"/>
              </a:spcBef>
              <a:buFontTx/>
              <a:buNone/>
            </a:pPr>
            <a:endParaRPr lang="en-US" altLang="en-US" smtClean="0"/>
          </a:p>
          <a:p>
            <a:pPr>
              <a:spcBef>
                <a:spcPct val="0"/>
              </a:spcBef>
            </a:pPr>
            <a:r>
              <a:rPr lang="en-US" altLang="en-US" sz="2800"/>
              <a:t>Which of the following attacks is a threat to integrity?</a:t>
            </a:r>
          </a:p>
          <a:p>
            <a:pPr>
              <a:spcBef>
                <a:spcPct val="0"/>
              </a:spcBef>
              <a:buFontTx/>
              <a:buNone/>
            </a:pPr>
            <a:r>
              <a:rPr lang="en-US" altLang="en-US" sz="2800" b="1"/>
              <a:t>a. modification b. replaying c. denial of service</a:t>
            </a:r>
            <a:endParaRPr lang="en-US" altLang="en-US" sz="2800"/>
          </a:p>
        </p:txBody>
      </p:sp>
      <p:sp>
        <p:nvSpPr>
          <p:cNvPr id="4096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fld id="{36F1F11D-7CAF-40EA-892B-F7B3427109D3}" type="slidenum">
              <a:rPr lang="en-US" altLang="en-US" sz="1400">
                <a:solidFill>
                  <a:srgbClr val="000000"/>
                </a:solidFill>
              </a:rPr>
              <a:pPr fontAlgn="base">
                <a:spcBef>
                  <a:spcPct val="0"/>
                </a:spcBef>
                <a:spcAft>
                  <a:spcPct val="0"/>
                </a:spcAft>
                <a:buNone/>
              </a:pPr>
              <a:t>22</a:t>
            </a:fld>
            <a:endParaRPr lang="en-US" altLang="en-US" sz="1400">
              <a:solidFill>
                <a:srgbClr val="000000"/>
              </a:solidFill>
            </a:endParaRPr>
          </a:p>
        </p:txBody>
      </p:sp>
    </p:spTree>
    <p:extLst>
      <p:ext uri="{BB962C8B-B14F-4D97-AF65-F5344CB8AC3E}">
        <p14:creationId xmlns:p14="http://schemas.microsoft.com/office/powerpoint/2010/main" val="25939659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fld id="{6AF53DD7-B195-4DBC-88DC-1118E1A6C756}" type="slidenum">
              <a:rPr lang="en-US" altLang="en-US" sz="1400">
                <a:solidFill>
                  <a:srgbClr val="000000"/>
                </a:solidFill>
              </a:rPr>
              <a:pPr fontAlgn="base">
                <a:spcBef>
                  <a:spcPct val="0"/>
                </a:spcBef>
                <a:spcAft>
                  <a:spcPct val="0"/>
                </a:spcAft>
                <a:buNone/>
              </a:pPr>
              <a:t>23</a:t>
            </a:fld>
            <a:endParaRPr lang="en-US" altLang="en-US" sz="1400">
              <a:solidFill>
                <a:srgbClr val="000000"/>
              </a:solidFill>
            </a:endParaRPr>
          </a:p>
        </p:txBody>
      </p:sp>
      <p:sp>
        <p:nvSpPr>
          <p:cNvPr id="41987" name="Rectangle 2"/>
          <p:cNvSpPr>
            <a:spLocks noGrp="1" noChangeArrowheads="1"/>
          </p:cNvSpPr>
          <p:nvPr>
            <p:ph type="title"/>
          </p:nvPr>
        </p:nvSpPr>
        <p:spPr/>
        <p:txBody>
          <a:bodyPr/>
          <a:lstStyle/>
          <a:p>
            <a:pPr eaLnBrk="1" hangingPunct="1"/>
            <a:r>
              <a:rPr lang="en-US" altLang="en-US" sz="4000"/>
              <a:t/>
            </a:r>
            <a:br>
              <a:rPr lang="en-US" altLang="en-US" sz="4000"/>
            </a:br>
            <a:r>
              <a:rPr lang="en-US" altLang="en-US" sz="4000"/>
              <a:t>Security of Playfair</a:t>
            </a:r>
          </a:p>
        </p:txBody>
      </p:sp>
      <p:sp>
        <p:nvSpPr>
          <p:cNvPr id="41988" name="Rectangle 3"/>
          <p:cNvSpPr>
            <a:spLocks noGrp="1" noChangeArrowheads="1"/>
          </p:cNvSpPr>
          <p:nvPr>
            <p:ph type="body" idx="1"/>
          </p:nvPr>
        </p:nvSpPr>
        <p:spPr/>
        <p:txBody>
          <a:bodyPr/>
          <a:lstStyle/>
          <a:p>
            <a:pPr eaLnBrk="1" hangingPunct="1">
              <a:lnSpc>
                <a:spcPct val="80000"/>
              </a:lnSpc>
            </a:pPr>
            <a:endParaRPr lang="en-US" altLang="en-US" sz="2800"/>
          </a:p>
          <a:p>
            <a:pPr eaLnBrk="1" hangingPunct="1">
              <a:lnSpc>
                <a:spcPct val="80000"/>
              </a:lnSpc>
            </a:pPr>
            <a:r>
              <a:rPr lang="en-US" altLang="en-US" sz="2800"/>
              <a:t>Security much improved over monoalphabetic</a:t>
            </a:r>
          </a:p>
          <a:p>
            <a:pPr lvl="1" eaLnBrk="1" hangingPunct="1">
              <a:lnSpc>
                <a:spcPct val="80000"/>
              </a:lnSpc>
            </a:pPr>
            <a:r>
              <a:rPr lang="en-US" altLang="en-US" sz="2400"/>
              <a:t>There are 26 x 26 = 676 diagrams</a:t>
            </a:r>
          </a:p>
          <a:p>
            <a:pPr eaLnBrk="1" hangingPunct="1">
              <a:lnSpc>
                <a:spcPct val="80000"/>
              </a:lnSpc>
            </a:pPr>
            <a:r>
              <a:rPr lang="en-US" altLang="en-US" sz="2800"/>
              <a:t>Needs a 676 entry diagram frequency table to analyse (vs. 26 for a monoalphabetic) and correspondingly more cipher text </a:t>
            </a:r>
          </a:p>
          <a:p>
            <a:pPr eaLnBrk="1" hangingPunct="1">
              <a:lnSpc>
                <a:spcPct val="80000"/>
              </a:lnSpc>
            </a:pPr>
            <a:r>
              <a:rPr lang="en-US" altLang="en-US" sz="2800"/>
              <a:t>Widely used for many years (eg. US &amp; British military in WW I, other allied forces in WW II) </a:t>
            </a:r>
          </a:p>
          <a:p>
            <a:pPr eaLnBrk="1" hangingPunct="1">
              <a:lnSpc>
                <a:spcPct val="80000"/>
              </a:lnSpc>
            </a:pPr>
            <a:r>
              <a:rPr lang="en-US" altLang="en-US" sz="2800" b="1"/>
              <a:t>Can </a:t>
            </a:r>
            <a:r>
              <a:rPr lang="en-US" altLang="en-US" sz="2800"/>
              <a:t>be broken, given a few hundred letters </a:t>
            </a:r>
          </a:p>
          <a:p>
            <a:pPr lvl="1" eaLnBrk="1" hangingPunct="1">
              <a:lnSpc>
                <a:spcPct val="80000"/>
              </a:lnSpc>
            </a:pPr>
            <a:r>
              <a:rPr lang="en-US" altLang="en-US" sz="2400"/>
              <a:t>Still has much of plaintext structure </a:t>
            </a:r>
          </a:p>
          <a:p>
            <a:pPr eaLnBrk="1" hangingPunct="1">
              <a:lnSpc>
                <a:spcPct val="80000"/>
              </a:lnSpc>
            </a:pPr>
            <a:endParaRPr lang="en-US" altLang="en-US" sz="2800"/>
          </a:p>
        </p:txBody>
      </p:sp>
    </p:spTree>
    <p:extLst>
      <p:ext uri="{BB962C8B-B14F-4D97-AF65-F5344CB8AC3E}">
        <p14:creationId xmlns:p14="http://schemas.microsoft.com/office/powerpoint/2010/main" val="26630210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fld id="{3C836D02-15B5-468B-9A42-F75568B29B74}" type="slidenum">
              <a:rPr lang="en-US" altLang="en-US" sz="1400">
                <a:solidFill>
                  <a:srgbClr val="000000"/>
                </a:solidFill>
              </a:rPr>
              <a:pPr fontAlgn="base">
                <a:spcBef>
                  <a:spcPct val="0"/>
                </a:spcBef>
                <a:spcAft>
                  <a:spcPct val="0"/>
                </a:spcAft>
                <a:buNone/>
              </a:pPr>
              <a:t>24</a:t>
            </a:fld>
            <a:endParaRPr lang="en-US" altLang="en-US" sz="1400">
              <a:solidFill>
                <a:srgbClr val="000000"/>
              </a:solidFill>
            </a:endParaRPr>
          </a:p>
        </p:txBody>
      </p:sp>
      <p:sp>
        <p:nvSpPr>
          <p:cNvPr id="43011" name="Rectangle 2"/>
          <p:cNvSpPr>
            <a:spLocks noGrp="1" noChangeArrowheads="1"/>
          </p:cNvSpPr>
          <p:nvPr>
            <p:ph type="title"/>
          </p:nvPr>
        </p:nvSpPr>
        <p:spPr/>
        <p:txBody>
          <a:bodyPr/>
          <a:lstStyle/>
          <a:p>
            <a:pPr eaLnBrk="1" hangingPunct="1"/>
            <a:r>
              <a:rPr lang="en-US" altLang="en-US" sz="4000"/>
              <a:t/>
            </a:r>
            <a:br>
              <a:rPr lang="en-US" altLang="en-US" sz="4000"/>
            </a:br>
            <a:r>
              <a:rPr lang="en-US" altLang="en-US" sz="4000"/>
              <a:t>Measures to hide the structure of the plaintext</a:t>
            </a:r>
          </a:p>
        </p:txBody>
      </p:sp>
      <p:sp>
        <p:nvSpPr>
          <p:cNvPr id="43012" name="Rectangle 3"/>
          <p:cNvSpPr>
            <a:spLocks noGrp="1" noChangeArrowheads="1"/>
          </p:cNvSpPr>
          <p:nvPr>
            <p:ph type="body" idx="1"/>
          </p:nvPr>
        </p:nvSpPr>
        <p:spPr>
          <a:xfrm>
            <a:off x="1992313" y="2260600"/>
            <a:ext cx="8229600" cy="4597400"/>
          </a:xfrm>
        </p:spPr>
        <p:txBody>
          <a:bodyPr/>
          <a:lstStyle/>
          <a:p>
            <a:pPr eaLnBrk="1" hangingPunct="1"/>
            <a:endParaRPr lang="en-US" altLang="en-US" smtClean="0"/>
          </a:p>
          <a:p>
            <a:pPr eaLnBrk="1" hangingPunct="1"/>
            <a:r>
              <a:rPr lang="en-US" altLang="en-US" smtClean="0"/>
              <a:t>1.Encrypt multiple letters of the plaintext at once</a:t>
            </a:r>
          </a:p>
          <a:p>
            <a:pPr eaLnBrk="1" hangingPunct="1"/>
            <a:r>
              <a:rPr lang="en-US" altLang="en-US" b="1" smtClean="0"/>
              <a:t>2.Use more than one substitution in encryption and decryption (</a:t>
            </a:r>
            <a:r>
              <a:rPr lang="en-US" altLang="en-US" b="1" i="1" smtClean="0"/>
              <a:t>polyalphabeticciphers</a:t>
            </a:r>
            <a:r>
              <a:rPr lang="en-US" altLang="en-US" b="1" smtClean="0"/>
              <a:t>)</a:t>
            </a:r>
            <a:endParaRPr lang="en-US" altLang="en-US" smtClean="0"/>
          </a:p>
          <a:p>
            <a:pPr eaLnBrk="1" hangingPunct="1"/>
            <a:endParaRPr lang="en-US" altLang="en-US" smtClean="0"/>
          </a:p>
        </p:txBody>
      </p:sp>
    </p:spTree>
    <p:extLst>
      <p:ext uri="{BB962C8B-B14F-4D97-AF65-F5344CB8AC3E}">
        <p14:creationId xmlns:p14="http://schemas.microsoft.com/office/powerpoint/2010/main" val="30201547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fld id="{8179EAB8-1682-4931-825B-C7AA13F84A65}" type="slidenum">
              <a:rPr lang="en-US" altLang="en-US" sz="1400">
                <a:solidFill>
                  <a:srgbClr val="000000"/>
                </a:solidFill>
              </a:rPr>
              <a:pPr fontAlgn="base">
                <a:spcBef>
                  <a:spcPct val="0"/>
                </a:spcBef>
                <a:spcAft>
                  <a:spcPct val="0"/>
                </a:spcAft>
                <a:buNone/>
              </a:pPr>
              <a:t>25</a:t>
            </a:fld>
            <a:endParaRPr lang="en-US" altLang="en-US" sz="1400">
              <a:solidFill>
                <a:srgbClr val="000000"/>
              </a:solidFill>
            </a:endParaRPr>
          </a:p>
        </p:txBody>
      </p:sp>
      <p:sp>
        <p:nvSpPr>
          <p:cNvPr id="44035" name="Rectangle 2"/>
          <p:cNvSpPr>
            <a:spLocks noGrp="1" noChangeArrowheads="1"/>
          </p:cNvSpPr>
          <p:nvPr>
            <p:ph type="title"/>
          </p:nvPr>
        </p:nvSpPr>
        <p:spPr/>
        <p:txBody>
          <a:bodyPr/>
          <a:lstStyle/>
          <a:p>
            <a:pPr eaLnBrk="1" hangingPunct="1"/>
            <a:r>
              <a:rPr lang="en-US" altLang="en-US" sz="4000"/>
              <a:t/>
            </a:r>
            <a:br>
              <a:rPr lang="en-US" altLang="en-US" sz="4000"/>
            </a:br>
            <a:r>
              <a:rPr lang="en-US" altLang="en-US" sz="4000"/>
              <a:t>Polyalphabetic substitution ciphers</a:t>
            </a:r>
          </a:p>
        </p:txBody>
      </p:sp>
      <p:sp>
        <p:nvSpPr>
          <p:cNvPr id="44036" name="Rectangle 3"/>
          <p:cNvSpPr>
            <a:spLocks noGrp="1" noChangeArrowheads="1"/>
          </p:cNvSpPr>
          <p:nvPr>
            <p:ph type="body" idx="1"/>
          </p:nvPr>
        </p:nvSpPr>
        <p:spPr/>
        <p:txBody>
          <a:bodyPr/>
          <a:lstStyle/>
          <a:p>
            <a:pPr eaLnBrk="1" hangingPunct="1"/>
            <a:r>
              <a:rPr lang="en-US" altLang="en-US" sz="1600"/>
              <a:t>Well, one way is to use </a:t>
            </a:r>
            <a:r>
              <a:rPr lang="en-US" altLang="en-US" sz="1600" b="1"/>
              <a:t>more than one</a:t>
            </a:r>
            <a:r>
              <a:rPr lang="en-US" altLang="en-US" sz="1600"/>
              <a:t> alphabet, switching between them systematically. This type of cipher is called a </a:t>
            </a:r>
            <a:r>
              <a:rPr lang="en-US" altLang="en-US" sz="1600" b="1" i="1"/>
              <a:t>polyalphabetic substitution</a:t>
            </a:r>
            <a:r>
              <a:rPr lang="en-US" altLang="en-US" sz="1600" b="1"/>
              <a:t> cipher ("poly" is the Greek root for "many"). The difference, as you will see, is that </a:t>
            </a:r>
            <a:r>
              <a:rPr lang="en-US" altLang="en-US" sz="1600" b="1">
                <a:hlinkClick r:id="rId2"/>
              </a:rPr>
              <a:t>frequency analysis</a:t>
            </a:r>
            <a:r>
              <a:rPr lang="en-US" altLang="en-US" sz="1600" b="1"/>
              <a:t> no longer works the same way to break these</a:t>
            </a:r>
            <a:r>
              <a:rPr lang="en-US" altLang="en-US" sz="1600"/>
              <a:t> </a:t>
            </a:r>
            <a:endParaRPr lang="en-US" altLang="en-US" smtClean="0"/>
          </a:p>
          <a:p>
            <a:pPr eaLnBrk="1" hangingPunct="1"/>
            <a:r>
              <a:rPr lang="en-US" altLang="en-US" sz="2400"/>
              <a:t>Idea: use different monoalphabetic substitutions as one proceeds through the plaintext</a:t>
            </a:r>
          </a:p>
          <a:p>
            <a:pPr eaLnBrk="1" hangingPunct="1"/>
            <a:r>
              <a:rPr lang="en-US" altLang="en-US" sz="2400"/>
              <a:t>Makes cryptanalysis harder with more alphabets (substitutions) to guess and flattens frequency distribution </a:t>
            </a:r>
          </a:p>
          <a:p>
            <a:pPr eaLnBrk="1" hangingPunct="1"/>
            <a:r>
              <a:rPr lang="en-US" altLang="en-US" sz="2400"/>
              <a:t>A key determines which particular substitution is used in each step</a:t>
            </a:r>
          </a:p>
          <a:p>
            <a:pPr lvl="1" eaLnBrk="1" hangingPunct="1"/>
            <a:r>
              <a:rPr lang="en-US" altLang="en-US" sz="2000"/>
              <a:t>􀂄Example: the Vigenère cipher</a:t>
            </a:r>
          </a:p>
          <a:p>
            <a:pPr eaLnBrk="1" hangingPunct="1"/>
            <a:endParaRPr lang="en-US" altLang="en-US" sz="2400"/>
          </a:p>
        </p:txBody>
      </p:sp>
    </p:spTree>
    <p:extLst>
      <p:ext uri="{BB962C8B-B14F-4D97-AF65-F5344CB8AC3E}">
        <p14:creationId xmlns:p14="http://schemas.microsoft.com/office/powerpoint/2010/main" val="15981096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fld id="{FFDE7585-58F9-4569-B3B3-09F0AEC57203}" type="slidenum">
              <a:rPr lang="en-US" altLang="en-US" sz="1400">
                <a:solidFill>
                  <a:srgbClr val="000000"/>
                </a:solidFill>
              </a:rPr>
              <a:pPr fontAlgn="base">
                <a:spcBef>
                  <a:spcPct val="0"/>
                </a:spcBef>
                <a:spcAft>
                  <a:spcPct val="0"/>
                </a:spcAft>
                <a:buNone/>
              </a:pPr>
              <a:t>26</a:t>
            </a:fld>
            <a:endParaRPr lang="en-US" altLang="en-US" sz="1400">
              <a:solidFill>
                <a:srgbClr val="000000"/>
              </a:solidFill>
            </a:endParaRPr>
          </a:p>
        </p:txBody>
      </p:sp>
      <p:sp>
        <p:nvSpPr>
          <p:cNvPr id="45059" name="Rectangle 2"/>
          <p:cNvSpPr>
            <a:spLocks noGrp="1" noChangeArrowheads="1"/>
          </p:cNvSpPr>
          <p:nvPr>
            <p:ph type="title"/>
          </p:nvPr>
        </p:nvSpPr>
        <p:spPr/>
        <p:txBody>
          <a:bodyPr/>
          <a:lstStyle/>
          <a:p>
            <a:pPr eaLnBrk="1" hangingPunct="1"/>
            <a:r>
              <a:rPr lang="en-US" altLang="en-US" smtClean="0"/>
              <a:t>Vigenère</a:t>
            </a:r>
          </a:p>
        </p:txBody>
      </p:sp>
      <p:sp>
        <p:nvSpPr>
          <p:cNvPr id="45060" name="Rectangle 3"/>
          <p:cNvSpPr>
            <a:spLocks noGrp="1" noChangeArrowheads="1"/>
          </p:cNvSpPr>
          <p:nvPr>
            <p:ph type="body" idx="1"/>
          </p:nvPr>
        </p:nvSpPr>
        <p:spPr/>
        <p:txBody>
          <a:bodyPr/>
          <a:lstStyle/>
          <a:p>
            <a:pPr eaLnBrk="1" hangingPunct="1">
              <a:lnSpc>
                <a:spcPct val="80000"/>
              </a:lnSpc>
            </a:pPr>
            <a:r>
              <a:rPr lang="en-US" altLang="en-US" sz="2000" dirty="0"/>
              <a:t>Proposed by </a:t>
            </a:r>
            <a:r>
              <a:rPr lang="en-US" altLang="en-US" sz="2000" dirty="0" err="1"/>
              <a:t>GiovanBatista</a:t>
            </a:r>
            <a:r>
              <a:rPr lang="en-US" altLang="en-US" sz="2000" dirty="0"/>
              <a:t> </a:t>
            </a:r>
            <a:r>
              <a:rPr lang="en-US" altLang="en-US" sz="2000" dirty="0" err="1"/>
              <a:t>Belaso</a:t>
            </a:r>
            <a:r>
              <a:rPr lang="en-US" altLang="en-US" sz="2000" dirty="0"/>
              <a:t>(1553) and reinvented by </a:t>
            </a:r>
            <a:r>
              <a:rPr lang="en-US" altLang="en-US" sz="2000" dirty="0" err="1"/>
              <a:t>Blaisede</a:t>
            </a:r>
            <a:r>
              <a:rPr lang="en-US" altLang="en-US" sz="2000" dirty="0"/>
              <a:t> </a:t>
            </a:r>
            <a:r>
              <a:rPr lang="en-US" altLang="en-US" sz="2000" dirty="0" err="1"/>
              <a:t>Vigenère</a:t>
            </a:r>
            <a:r>
              <a:rPr lang="en-US" altLang="en-US" sz="2000" dirty="0"/>
              <a:t> (1586), called “</a:t>
            </a:r>
            <a:r>
              <a:rPr lang="en-US" altLang="en-US" sz="2000" b="1" dirty="0"/>
              <a:t>le </a:t>
            </a:r>
            <a:r>
              <a:rPr lang="en-US" altLang="en-US" sz="2000" b="1" dirty="0" err="1"/>
              <a:t>chiffreindéchiffrable”</a:t>
            </a:r>
            <a:r>
              <a:rPr lang="en-US" altLang="en-US" sz="2000" dirty="0" err="1"/>
              <a:t>for</a:t>
            </a:r>
            <a:r>
              <a:rPr lang="en-US" altLang="en-US" sz="2000" dirty="0"/>
              <a:t> 300 years</a:t>
            </a:r>
          </a:p>
          <a:p>
            <a:pPr eaLnBrk="1" hangingPunct="1">
              <a:lnSpc>
                <a:spcPct val="80000"/>
              </a:lnSpc>
            </a:pPr>
            <a:r>
              <a:rPr lang="en-US" altLang="en-US" sz="2000" dirty="0"/>
              <a:t>Effectively multiple Caesar ciphers </a:t>
            </a:r>
          </a:p>
          <a:p>
            <a:pPr eaLnBrk="1" hangingPunct="1">
              <a:lnSpc>
                <a:spcPct val="80000"/>
              </a:lnSpc>
            </a:pPr>
            <a:r>
              <a:rPr lang="en-US" altLang="en-US" sz="2000" dirty="0"/>
              <a:t>Key is a word K = k1 k2 ... </a:t>
            </a:r>
            <a:r>
              <a:rPr lang="en-US" altLang="en-US" sz="2000" dirty="0" err="1"/>
              <a:t>kd</a:t>
            </a:r>
            <a:r>
              <a:rPr lang="en-US" altLang="en-US" sz="2000" dirty="0"/>
              <a:t> </a:t>
            </a:r>
          </a:p>
          <a:p>
            <a:pPr eaLnBrk="1" hangingPunct="1">
              <a:lnSpc>
                <a:spcPct val="80000"/>
              </a:lnSpc>
            </a:pPr>
            <a:r>
              <a:rPr lang="en-US" altLang="en-US" sz="2000" dirty="0"/>
              <a:t>Encryption</a:t>
            </a:r>
          </a:p>
          <a:p>
            <a:pPr lvl="1" eaLnBrk="1" hangingPunct="1">
              <a:lnSpc>
                <a:spcPct val="80000"/>
              </a:lnSpc>
            </a:pPr>
            <a:r>
              <a:rPr lang="en-US" altLang="en-US" sz="1800" dirty="0"/>
              <a:t>Read one letter </a:t>
            </a:r>
            <a:r>
              <a:rPr lang="en-US" altLang="en-US" sz="1800" b="1" dirty="0"/>
              <a:t>t </a:t>
            </a:r>
            <a:r>
              <a:rPr lang="en-US" altLang="en-US" sz="1800" dirty="0"/>
              <a:t>from the plaintext and one letter </a:t>
            </a:r>
            <a:r>
              <a:rPr lang="en-US" altLang="en-US" sz="1800" b="1" dirty="0"/>
              <a:t>k </a:t>
            </a:r>
            <a:r>
              <a:rPr lang="en-US" altLang="en-US" sz="1800" dirty="0"/>
              <a:t>from the key</a:t>
            </a:r>
          </a:p>
          <a:p>
            <a:pPr lvl="1" eaLnBrk="1" hangingPunct="1">
              <a:lnSpc>
                <a:spcPct val="80000"/>
              </a:lnSpc>
            </a:pPr>
            <a:r>
              <a:rPr lang="en-US" altLang="en-US" sz="1800" b="1" dirty="0"/>
              <a:t>t </a:t>
            </a:r>
            <a:r>
              <a:rPr lang="en-US" altLang="en-US" sz="1800" dirty="0"/>
              <a:t>is encrypted according to the Caesar cipher with key </a:t>
            </a:r>
            <a:r>
              <a:rPr lang="en-US" altLang="en-US" sz="1800" b="1" dirty="0"/>
              <a:t>k</a:t>
            </a:r>
            <a:endParaRPr lang="en-US" altLang="en-US" sz="1800" dirty="0"/>
          </a:p>
          <a:p>
            <a:pPr lvl="1" eaLnBrk="1" hangingPunct="1">
              <a:lnSpc>
                <a:spcPct val="80000"/>
              </a:lnSpc>
            </a:pPr>
            <a:r>
              <a:rPr lang="en-US" altLang="en-US" sz="1800" dirty="0"/>
              <a:t>When the key word is finished, start the reading of the key from the beginning</a:t>
            </a:r>
          </a:p>
          <a:p>
            <a:pPr eaLnBrk="1" hangingPunct="1">
              <a:lnSpc>
                <a:spcPct val="80000"/>
              </a:lnSpc>
            </a:pPr>
            <a:r>
              <a:rPr lang="en-US" altLang="en-US" sz="2000" dirty="0"/>
              <a:t>Decryption works in reverse </a:t>
            </a:r>
          </a:p>
          <a:p>
            <a:pPr lvl="1" eaLnBrk="1" hangingPunct="1">
              <a:lnSpc>
                <a:spcPct val="80000"/>
              </a:lnSpc>
            </a:pPr>
            <a:r>
              <a:rPr lang="en-US" altLang="en-US" sz="1800" dirty="0"/>
              <a:t>Example: key is “</a:t>
            </a:r>
            <a:r>
              <a:rPr lang="en-US" altLang="en-US" sz="1800" dirty="0" err="1"/>
              <a:t>bcde</a:t>
            </a:r>
            <a:r>
              <a:rPr lang="en-US" altLang="en-US" sz="1800" dirty="0"/>
              <a:t>”; “testing” is encrypted as “</a:t>
            </a:r>
            <a:r>
              <a:rPr lang="en-US" altLang="en-US" sz="1800" dirty="0" err="1"/>
              <a:t>ugvxjpj</a:t>
            </a:r>
            <a:r>
              <a:rPr lang="en-US" altLang="en-US" sz="1800" dirty="0"/>
              <a:t>”</a:t>
            </a:r>
          </a:p>
          <a:p>
            <a:pPr lvl="1" eaLnBrk="1" hangingPunct="1">
              <a:lnSpc>
                <a:spcPct val="80000"/>
              </a:lnSpc>
            </a:pPr>
            <a:r>
              <a:rPr lang="en-US" altLang="en-US" sz="1800" dirty="0"/>
              <a:t>Note that the two ‘t’ are encrypted by different letters: ‘u’ and ‘x’</a:t>
            </a:r>
          </a:p>
          <a:p>
            <a:pPr lvl="1" eaLnBrk="1" hangingPunct="1">
              <a:lnSpc>
                <a:spcPct val="80000"/>
              </a:lnSpc>
            </a:pPr>
            <a:r>
              <a:rPr lang="en-US" altLang="en-US" sz="1800" dirty="0"/>
              <a:t>The two ‘j’ in the crypto text come from different plain letters: ‘</a:t>
            </a:r>
            <a:r>
              <a:rPr lang="en-US" altLang="en-US" sz="1800" dirty="0" err="1"/>
              <a:t>i</a:t>
            </a:r>
            <a:r>
              <a:rPr lang="en-US" altLang="en-US" sz="1800" dirty="0"/>
              <a:t>’ and ‘g’</a:t>
            </a:r>
          </a:p>
          <a:p>
            <a:pPr eaLnBrk="1" hangingPunct="1">
              <a:lnSpc>
                <a:spcPct val="80000"/>
              </a:lnSpc>
            </a:pPr>
            <a:endParaRPr lang="en-US" altLang="en-US" sz="2000" dirty="0"/>
          </a:p>
        </p:txBody>
      </p:sp>
    </p:spTree>
    <p:extLst>
      <p:ext uri="{BB962C8B-B14F-4D97-AF65-F5344CB8AC3E}">
        <p14:creationId xmlns:p14="http://schemas.microsoft.com/office/powerpoint/2010/main" val="2152310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fld id="{811F109D-FF97-423D-9933-9AF4801D9C63}" type="slidenum">
              <a:rPr lang="en-US" altLang="en-US" sz="1400">
                <a:solidFill>
                  <a:srgbClr val="000000"/>
                </a:solidFill>
              </a:rPr>
              <a:pPr fontAlgn="base">
                <a:spcBef>
                  <a:spcPct val="0"/>
                </a:spcBef>
                <a:spcAft>
                  <a:spcPct val="0"/>
                </a:spcAft>
                <a:buNone/>
              </a:pPr>
              <a:t>27</a:t>
            </a:fld>
            <a:endParaRPr lang="en-US" altLang="en-US" sz="1400">
              <a:solidFill>
                <a:srgbClr val="000000"/>
              </a:solidFill>
            </a:endParaRPr>
          </a:p>
        </p:txBody>
      </p:sp>
      <p:sp>
        <p:nvSpPr>
          <p:cNvPr id="46083" name="Rectangle 5"/>
          <p:cNvSpPr>
            <a:spLocks noGrp="1" noChangeArrowheads="1"/>
          </p:cNvSpPr>
          <p:nvPr>
            <p:ph type="title"/>
          </p:nvPr>
        </p:nvSpPr>
        <p:spPr/>
        <p:txBody>
          <a:bodyPr/>
          <a:lstStyle/>
          <a:p>
            <a:pPr eaLnBrk="1" hangingPunct="1"/>
            <a:endParaRPr lang="en-US" altLang="en-US" smtClean="0"/>
          </a:p>
        </p:txBody>
      </p:sp>
      <p:pic>
        <p:nvPicPr>
          <p:cNvPr id="46084" name="Picture 4"/>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524001" y="981076"/>
            <a:ext cx="8964613" cy="5688013"/>
          </a:xfrm>
          <a:noFill/>
        </p:spPr>
      </p:pic>
    </p:spTree>
    <p:extLst>
      <p:ext uri="{BB962C8B-B14F-4D97-AF65-F5344CB8AC3E}">
        <p14:creationId xmlns:p14="http://schemas.microsoft.com/office/powerpoint/2010/main" val="169773725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fld id="{3D546922-590C-428C-841A-C05F847CD8B4}" type="slidenum">
              <a:rPr lang="en-US" altLang="en-US" sz="1400">
                <a:solidFill>
                  <a:srgbClr val="000000"/>
                </a:solidFill>
              </a:rPr>
              <a:pPr fontAlgn="base">
                <a:spcBef>
                  <a:spcPct val="0"/>
                </a:spcBef>
                <a:spcAft>
                  <a:spcPct val="0"/>
                </a:spcAft>
                <a:buNone/>
              </a:pPr>
              <a:t>28</a:t>
            </a:fld>
            <a:endParaRPr lang="en-US" altLang="en-US" sz="1400">
              <a:solidFill>
                <a:srgbClr val="000000"/>
              </a:solidFill>
            </a:endParaRPr>
          </a:p>
        </p:txBody>
      </p:sp>
      <p:sp>
        <p:nvSpPr>
          <p:cNvPr id="47107" name="Rectangle 2"/>
          <p:cNvSpPr>
            <a:spLocks noGrp="1" noChangeArrowheads="1"/>
          </p:cNvSpPr>
          <p:nvPr>
            <p:ph type="title"/>
          </p:nvPr>
        </p:nvSpPr>
        <p:spPr/>
        <p:txBody>
          <a:bodyPr/>
          <a:lstStyle/>
          <a:p>
            <a:pPr eaLnBrk="1" hangingPunct="1"/>
            <a:r>
              <a:rPr lang="en-US" altLang="en-US" smtClean="0"/>
              <a:t>Example Vigenère </a:t>
            </a:r>
          </a:p>
        </p:txBody>
      </p:sp>
      <p:sp>
        <p:nvSpPr>
          <p:cNvPr id="47108" name="Rectangle 3"/>
          <p:cNvSpPr>
            <a:spLocks noGrp="1" noChangeArrowheads="1"/>
          </p:cNvSpPr>
          <p:nvPr>
            <p:ph type="body" idx="1"/>
          </p:nvPr>
        </p:nvSpPr>
        <p:spPr/>
        <p:txBody>
          <a:bodyPr/>
          <a:lstStyle/>
          <a:p>
            <a:pPr eaLnBrk="1" hangingPunct="1">
              <a:lnSpc>
                <a:spcPct val="80000"/>
              </a:lnSpc>
              <a:buFontTx/>
              <a:buNone/>
            </a:pPr>
            <a:r>
              <a:rPr lang="en-US" altLang="en-US" sz="2800" dirty="0"/>
              <a:t>Example</a:t>
            </a:r>
          </a:p>
          <a:p>
            <a:pPr eaLnBrk="1" hangingPunct="1">
              <a:lnSpc>
                <a:spcPct val="80000"/>
              </a:lnSpc>
            </a:pPr>
            <a:r>
              <a:rPr lang="en-US" altLang="en-US" sz="2800" dirty="0"/>
              <a:t>•write the plaintext out </a:t>
            </a:r>
          </a:p>
          <a:p>
            <a:pPr eaLnBrk="1" hangingPunct="1">
              <a:lnSpc>
                <a:spcPct val="80000"/>
              </a:lnSpc>
            </a:pPr>
            <a:r>
              <a:rPr lang="en-US" altLang="en-US" sz="2800" dirty="0"/>
              <a:t>•write the keyword repeated above it</a:t>
            </a:r>
          </a:p>
          <a:p>
            <a:pPr eaLnBrk="1" hangingPunct="1">
              <a:lnSpc>
                <a:spcPct val="80000"/>
              </a:lnSpc>
            </a:pPr>
            <a:r>
              <a:rPr lang="en-US" altLang="en-US" sz="2800" dirty="0"/>
              <a:t>•use each key letter as a Caesar cipher key </a:t>
            </a:r>
          </a:p>
          <a:p>
            <a:pPr eaLnBrk="1" hangingPunct="1">
              <a:lnSpc>
                <a:spcPct val="80000"/>
              </a:lnSpc>
            </a:pPr>
            <a:r>
              <a:rPr lang="en-US" altLang="en-US" sz="2800" dirty="0"/>
              <a:t>•encrypt the corresponding plaintext letter</a:t>
            </a:r>
          </a:p>
          <a:p>
            <a:pPr eaLnBrk="1" hangingPunct="1">
              <a:lnSpc>
                <a:spcPct val="80000"/>
              </a:lnSpc>
            </a:pPr>
            <a:r>
              <a:rPr lang="en-US" altLang="en-US" sz="2800" dirty="0"/>
              <a:t>•</a:t>
            </a:r>
            <a:r>
              <a:rPr lang="en-US" altLang="en-US" sz="2800" dirty="0" err="1"/>
              <a:t>egusing</a:t>
            </a:r>
            <a:r>
              <a:rPr lang="en-US" altLang="en-US" sz="2800" dirty="0"/>
              <a:t> keyword </a:t>
            </a:r>
            <a:r>
              <a:rPr lang="en-US" altLang="en-US" sz="2800" i="1" dirty="0"/>
              <a:t>deceptive</a:t>
            </a:r>
            <a:endParaRPr lang="en-US" altLang="en-US" sz="2800" dirty="0"/>
          </a:p>
          <a:p>
            <a:pPr eaLnBrk="1" hangingPunct="1">
              <a:lnSpc>
                <a:spcPct val="80000"/>
              </a:lnSpc>
            </a:pPr>
            <a:endParaRPr lang="en-US" altLang="en-US" sz="2800" dirty="0"/>
          </a:p>
          <a:p>
            <a:pPr lvl="1" eaLnBrk="1" hangingPunct="1">
              <a:lnSpc>
                <a:spcPct val="80000"/>
              </a:lnSpc>
            </a:pPr>
            <a:r>
              <a:rPr lang="en-US" altLang="en-US" sz="2400" b="1" dirty="0"/>
              <a:t>plain: </a:t>
            </a:r>
            <a:r>
              <a:rPr lang="en-US" altLang="en-US" sz="2400" b="1" dirty="0" err="1"/>
              <a:t>wearediscoveredsaveyourself</a:t>
            </a:r>
            <a:endParaRPr lang="en-US" altLang="en-US" sz="2400" dirty="0"/>
          </a:p>
          <a:p>
            <a:pPr lvl="1" eaLnBrk="1" hangingPunct="1">
              <a:lnSpc>
                <a:spcPct val="80000"/>
              </a:lnSpc>
            </a:pPr>
            <a:r>
              <a:rPr lang="en-US" altLang="en-US" sz="2400" b="1" dirty="0"/>
              <a:t>key: </a:t>
            </a:r>
            <a:r>
              <a:rPr lang="en-US" altLang="en-US" sz="2400" b="1" dirty="0" err="1"/>
              <a:t>deceptivedeceptivedeceptive</a:t>
            </a:r>
            <a:endParaRPr lang="en-US" altLang="en-US" sz="2400" dirty="0"/>
          </a:p>
          <a:p>
            <a:pPr eaLnBrk="1" hangingPunct="1">
              <a:lnSpc>
                <a:spcPct val="80000"/>
              </a:lnSpc>
            </a:pPr>
            <a:r>
              <a:rPr lang="en-US" altLang="en-US" sz="2800" b="1" dirty="0"/>
              <a:t>cipher: ZICVTWQNGRZGVTWAVZHCQYGLMGJ</a:t>
            </a:r>
          </a:p>
        </p:txBody>
      </p:sp>
    </p:spTree>
    <p:extLst>
      <p:ext uri="{BB962C8B-B14F-4D97-AF65-F5344CB8AC3E}">
        <p14:creationId xmlns:p14="http://schemas.microsoft.com/office/powerpoint/2010/main" val="96155649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fld id="{5EDFD901-6AC8-48BA-99BB-621B91D528B6}" type="slidenum">
              <a:rPr lang="en-US" altLang="en-US" sz="1400">
                <a:solidFill>
                  <a:srgbClr val="000000"/>
                </a:solidFill>
              </a:rPr>
              <a:pPr fontAlgn="base">
                <a:spcBef>
                  <a:spcPct val="0"/>
                </a:spcBef>
                <a:spcAft>
                  <a:spcPct val="0"/>
                </a:spcAft>
                <a:buNone/>
              </a:pPr>
              <a:t>29</a:t>
            </a:fld>
            <a:endParaRPr lang="en-US" altLang="en-US" sz="1400">
              <a:solidFill>
                <a:srgbClr val="000000"/>
              </a:solidFill>
            </a:endParaRPr>
          </a:p>
        </p:txBody>
      </p:sp>
      <p:sp>
        <p:nvSpPr>
          <p:cNvPr id="48131" name="Rectangle 2"/>
          <p:cNvSpPr>
            <a:spLocks noGrp="1" noChangeArrowheads="1"/>
          </p:cNvSpPr>
          <p:nvPr>
            <p:ph type="title"/>
          </p:nvPr>
        </p:nvSpPr>
        <p:spPr/>
        <p:txBody>
          <a:bodyPr/>
          <a:lstStyle/>
          <a:p>
            <a:pPr eaLnBrk="1" hangingPunct="1"/>
            <a:r>
              <a:rPr lang="en-US" altLang="en-US" sz="4000"/>
              <a:t/>
            </a:r>
            <a:br>
              <a:rPr lang="en-US" altLang="en-US" sz="4000"/>
            </a:br>
            <a:r>
              <a:rPr lang="en-US" altLang="en-US" sz="4000"/>
              <a:t>Security of Vigenère Ciphers</a:t>
            </a:r>
          </a:p>
        </p:txBody>
      </p:sp>
      <p:sp>
        <p:nvSpPr>
          <p:cNvPr id="48132" name="Rectangle 3"/>
          <p:cNvSpPr>
            <a:spLocks noGrp="1" noChangeArrowheads="1"/>
          </p:cNvSpPr>
          <p:nvPr>
            <p:ph type="body" idx="1"/>
          </p:nvPr>
        </p:nvSpPr>
        <p:spPr/>
        <p:txBody>
          <a:bodyPr/>
          <a:lstStyle/>
          <a:p>
            <a:pPr eaLnBrk="1" hangingPunct="1"/>
            <a:r>
              <a:rPr lang="en-US" altLang="en-US" sz="2800"/>
              <a:t>Its strength lays in the fact that each plaintext letter has multiple cipher text letters</a:t>
            </a:r>
          </a:p>
          <a:p>
            <a:pPr lvl="2" eaLnBrk="1" hangingPunct="1"/>
            <a:r>
              <a:rPr lang="en-US" altLang="en-US" sz="2000"/>
              <a:t>Letter frequencies are obscured (but not totally lost)</a:t>
            </a:r>
          </a:p>
          <a:p>
            <a:pPr eaLnBrk="1" hangingPunct="1"/>
            <a:r>
              <a:rPr lang="en-US" altLang="en-US" sz="2800"/>
              <a:t>Breaking Vigenère</a:t>
            </a:r>
          </a:p>
          <a:p>
            <a:pPr lvl="1" eaLnBrk="1" hangingPunct="1"/>
            <a:r>
              <a:rPr lang="en-US" altLang="en-US" sz="2400"/>
              <a:t>If we need to decide if the text was encrypted with a monoalphabetic cipher or with Vigenère:</a:t>
            </a:r>
          </a:p>
          <a:p>
            <a:pPr lvl="3" eaLnBrk="1" hangingPunct="1"/>
            <a:r>
              <a:rPr lang="en-US" altLang="en-US" sz="1800"/>
              <a:t>Start with letter frequencies</a:t>
            </a:r>
          </a:p>
          <a:p>
            <a:pPr lvl="3" eaLnBrk="1" hangingPunct="1"/>
            <a:r>
              <a:rPr lang="en-US" altLang="en-US" sz="1800"/>
              <a:t>See if it “looks” monoalphabetic or not: the frequencies should be those of letters in English texts</a:t>
            </a:r>
          </a:p>
          <a:p>
            <a:pPr lvl="3" eaLnBrk="1" hangingPunct="1"/>
            <a:r>
              <a:rPr lang="en-US" altLang="en-US" sz="1800"/>
              <a:t>If not, then it is Vigenère</a:t>
            </a:r>
          </a:p>
          <a:p>
            <a:pPr eaLnBrk="1" hangingPunct="1"/>
            <a:endParaRPr lang="en-US" altLang="en-US" sz="2800"/>
          </a:p>
        </p:txBody>
      </p:sp>
    </p:spTree>
    <p:extLst>
      <p:ext uri="{BB962C8B-B14F-4D97-AF65-F5344CB8AC3E}">
        <p14:creationId xmlns:p14="http://schemas.microsoft.com/office/powerpoint/2010/main" val="22766486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fld id="{700B9EF9-F97E-4D6E-8B18-055478F1CB18}" type="slidenum">
              <a:rPr lang="en-US" altLang="en-US" sz="1400">
                <a:solidFill>
                  <a:srgbClr val="000000"/>
                </a:solidFill>
              </a:rPr>
              <a:pPr fontAlgn="base">
                <a:spcBef>
                  <a:spcPct val="0"/>
                </a:spcBef>
                <a:spcAft>
                  <a:spcPct val="0"/>
                </a:spcAft>
                <a:buNone/>
              </a:pPr>
              <a:t>3</a:t>
            </a:fld>
            <a:endParaRPr lang="en-US" altLang="en-US" sz="1400">
              <a:solidFill>
                <a:srgbClr val="000000"/>
              </a:solidFill>
            </a:endParaRPr>
          </a:p>
        </p:txBody>
      </p:sp>
      <p:sp>
        <p:nvSpPr>
          <p:cNvPr id="21507" name="Rectangle 2"/>
          <p:cNvSpPr>
            <a:spLocks noGrp="1" noChangeArrowheads="1"/>
          </p:cNvSpPr>
          <p:nvPr>
            <p:ph type="title"/>
          </p:nvPr>
        </p:nvSpPr>
        <p:spPr/>
        <p:txBody>
          <a:bodyPr/>
          <a:lstStyle/>
          <a:p>
            <a:pPr eaLnBrk="1" hangingPunct="1"/>
            <a:r>
              <a:rPr lang="en-US" altLang="en-US" sz="4000"/>
              <a:t/>
            </a:r>
            <a:br>
              <a:rPr lang="en-US" altLang="en-US" sz="4000"/>
            </a:br>
            <a:r>
              <a:rPr lang="en-US" altLang="en-US" sz="3200"/>
              <a:t>Cryptanalysis of monoalphabetic ciphers</a:t>
            </a:r>
          </a:p>
        </p:txBody>
      </p:sp>
      <p:sp>
        <p:nvSpPr>
          <p:cNvPr id="21508" name="Rectangle 3"/>
          <p:cNvSpPr>
            <a:spLocks noGrp="1" noChangeArrowheads="1"/>
          </p:cNvSpPr>
          <p:nvPr>
            <p:ph type="body" idx="1"/>
          </p:nvPr>
        </p:nvSpPr>
        <p:spPr/>
        <p:txBody>
          <a:bodyPr/>
          <a:lstStyle/>
          <a:p>
            <a:pPr eaLnBrk="1" hangingPunct="1">
              <a:lnSpc>
                <a:spcPct val="90000"/>
              </a:lnSpc>
            </a:pPr>
            <a:endParaRPr lang="en-US" altLang="en-US" sz="2400"/>
          </a:p>
          <a:p>
            <a:pPr eaLnBrk="1" hangingPunct="1">
              <a:lnSpc>
                <a:spcPct val="90000"/>
              </a:lnSpc>
            </a:pPr>
            <a:r>
              <a:rPr lang="en-US" altLang="en-US" sz="2400"/>
              <a:t>Key concept –monoalphabetic substitution ciphers do not change relative letter frequencies </a:t>
            </a:r>
          </a:p>
          <a:p>
            <a:pPr lvl="1" eaLnBrk="1" hangingPunct="1">
              <a:lnSpc>
                <a:spcPct val="90000"/>
              </a:lnSpc>
            </a:pPr>
            <a:r>
              <a:rPr lang="en-US" altLang="en-US" sz="2000"/>
              <a:t>􀂉</a:t>
            </a:r>
            <a:r>
              <a:rPr lang="en-US" altLang="en-US" sz="2000">
                <a:solidFill>
                  <a:srgbClr val="333399"/>
                </a:solidFill>
              </a:rPr>
              <a:t>Discovered by Arabs in the 9thcentury</a:t>
            </a:r>
          </a:p>
          <a:p>
            <a:pPr eaLnBrk="1" hangingPunct="1">
              <a:lnSpc>
                <a:spcPct val="90000"/>
              </a:lnSpc>
            </a:pPr>
            <a:r>
              <a:rPr lang="en-US" altLang="en-US" sz="2400"/>
              <a:t>􀂄Calculate letter frequencies for cipher text</a:t>
            </a:r>
          </a:p>
          <a:p>
            <a:pPr eaLnBrk="1" hangingPunct="1">
              <a:lnSpc>
                <a:spcPct val="90000"/>
              </a:lnSpc>
            </a:pPr>
            <a:r>
              <a:rPr lang="en-US" altLang="en-US" sz="2400"/>
              <a:t>􀂄Compare counts/plots against known values</a:t>
            </a:r>
          </a:p>
          <a:p>
            <a:pPr lvl="2" eaLnBrk="1" hangingPunct="1">
              <a:lnSpc>
                <a:spcPct val="90000"/>
              </a:lnSpc>
            </a:pPr>
            <a:r>
              <a:rPr lang="en-US" altLang="en-US" sz="1800">
                <a:solidFill>
                  <a:srgbClr val="333399"/>
                </a:solidFill>
              </a:rPr>
              <a:t>􀂉Most frequent letter in the cipher text may well encrypt E</a:t>
            </a:r>
          </a:p>
          <a:p>
            <a:pPr lvl="2" eaLnBrk="1" hangingPunct="1">
              <a:lnSpc>
                <a:spcPct val="90000"/>
              </a:lnSpc>
            </a:pPr>
            <a:r>
              <a:rPr lang="en-US" altLang="en-US" sz="1800">
                <a:solidFill>
                  <a:srgbClr val="333399"/>
                </a:solidFill>
              </a:rPr>
              <a:t>􀂉The next one could encrypt T or A</a:t>
            </a:r>
          </a:p>
          <a:p>
            <a:pPr lvl="2" eaLnBrk="1" hangingPunct="1">
              <a:lnSpc>
                <a:spcPct val="90000"/>
              </a:lnSpc>
            </a:pPr>
            <a:r>
              <a:rPr lang="en-US" altLang="en-US" sz="1800">
                <a:solidFill>
                  <a:srgbClr val="333399"/>
                </a:solidFill>
              </a:rPr>
              <a:t>􀂉After relatively few tries the system is broken</a:t>
            </a:r>
          </a:p>
          <a:p>
            <a:pPr lvl="2" eaLnBrk="1" hangingPunct="1">
              <a:lnSpc>
                <a:spcPct val="90000"/>
              </a:lnSpc>
            </a:pPr>
            <a:r>
              <a:rPr lang="en-US" altLang="en-US" sz="1800">
                <a:solidFill>
                  <a:srgbClr val="333399"/>
                </a:solidFill>
              </a:rPr>
              <a:t>􀂉If the cipher text is relatively short (and so, the frequencies are not fully relevant) then more guesses may be needed</a:t>
            </a:r>
          </a:p>
          <a:p>
            <a:pPr eaLnBrk="1" hangingPunct="1">
              <a:lnSpc>
                <a:spcPct val="90000"/>
              </a:lnSpc>
            </a:pPr>
            <a:r>
              <a:rPr lang="en-US" altLang="en-US" sz="2400"/>
              <a:t>􀂄Powerful tool: look at the frequency of two-letter combinations (digrams)</a:t>
            </a:r>
          </a:p>
          <a:p>
            <a:pPr eaLnBrk="1" hangingPunct="1">
              <a:lnSpc>
                <a:spcPct val="90000"/>
              </a:lnSpc>
            </a:pPr>
            <a:endParaRPr lang="en-US" altLang="en-US" sz="2400"/>
          </a:p>
        </p:txBody>
      </p:sp>
    </p:spTree>
    <p:extLst>
      <p:ext uri="{BB962C8B-B14F-4D97-AF65-F5344CB8AC3E}">
        <p14:creationId xmlns:p14="http://schemas.microsoft.com/office/powerpoint/2010/main" val="1563865591"/>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fld id="{4E305BC8-0A00-486B-BA6B-7E4B96BA28B0}" type="slidenum">
              <a:rPr lang="en-US" altLang="en-US" sz="1400">
                <a:solidFill>
                  <a:srgbClr val="000000"/>
                </a:solidFill>
              </a:rPr>
              <a:pPr fontAlgn="base">
                <a:spcBef>
                  <a:spcPct val="0"/>
                </a:spcBef>
                <a:spcAft>
                  <a:spcPct val="0"/>
                </a:spcAft>
                <a:buNone/>
              </a:pPr>
              <a:t>30</a:t>
            </a:fld>
            <a:endParaRPr lang="en-US" altLang="en-US" sz="1400">
              <a:solidFill>
                <a:srgbClr val="000000"/>
              </a:solidFill>
            </a:endParaRPr>
          </a:p>
        </p:txBody>
      </p:sp>
      <p:sp>
        <p:nvSpPr>
          <p:cNvPr id="49155" name="Rectangle 2"/>
          <p:cNvSpPr>
            <a:spLocks noGrp="1" noChangeArrowheads="1"/>
          </p:cNvSpPr>
          <p:nvPr>
            <p:ph type="title"/>
          </p:nvPr>
        </p:nvSpPr>
        <p:spPr/>
        <p:txBody>
          <a:bodyPr/>
          <a:lstStyle/>
          <a:p>
            <a:pPr eaLnBrk="1" hangingPunct="1"/>
            <a:r>
              <a:rPr lang="en-US" altLang="en-US" smtClean="0"/>
              <a:t>One time pad</a:t>
            </a:r>
          </a:p>
        </p:txBody>
      </p:sp>
      <p:sp>
        <p:nvSpPr>
          <p:cNvPr id="49156" name="Rectangle 3"/>
          <p:cNvSpPr>
            <a:spLocks noGrp="1" noChangeArrowheads="1"/>
          </p:cNvSpPr>
          <p:nvPr>
            <p:ph type="body" idx="1"/>
          </p:nvPr>
        </p:nvSpPr>
        <p:spPr/>
        <p:txBody>
          <a:bodyPr/>
          <a:lstStyle/>
          <a:p>
            <a:pPr eaLnBrk="1" hangingPunct="1">
              <a:lnSpc>
                <a:spcPct val="80000"/>
              </a:lnSpc>
            </a:pPr>
            <a:endParaRPr lang="en-US" altLang="en-US" sz="2400"/>
          </a:p>
          <a:p>
            <a:pPr eaLnBrk="1" hangingPunct="1">
              <a:lnSpc>
                <a:spcPct val="80000"/>
              </a:lnSpc>
            </a:pPr>
            <a:r>
              <a:rPr lang="en-US" altLang="en-US" sz="2400"/>
              <a:t>The idea of the auto key system can be extended to create an unbreakable system: </a:t>
            </a:r>
            <a:r>
              <a:rPr lang="en-US" altLang="en-US" sz="2400" b="1"/>
              <a:t>one-time pad</a:t>
            </a:r>
            <a:endParaRPr lang="en-US" altLang="en-US" sz="2400"/>
          </a:p>
          <a:p>
            <a:pPr eaLnBrk="1" hangingPunct="1">
              <a:lnSpc>
                <a:spcPct val="80000"/>
              </a:lnSpc>
            </a:pPr>
            <a:r>
              <a:rPr lang="en-US" altLang="en-US" sz="2400"/>
              <a:t>Idea: use a (truly) random key as long as the plaintext</a:t>
            </a:r>
          </a:p>
          <a:p>
            <a:pPr eaLnBrk="1" hangingPunct="1">
              <a:lnSpc>
                <a:spcPct val="80000"/>
              </a:lnSpc>
            </a:pPr>
            <a:r>
              <a:rPr lang="en-US" altLang="en-US" sz="2400"/>
              <a:t>It is unbreakable since the cipher text bears no statistical relationship to the plaintext</a:t>
            </a:r>
          </a:p>
          <a:p>
            <a:pPr eaLnBrk="1" hangingPunct="1">
              <a:lnSpc>
                <a:spcPct val="80000"/>
              </a:lnSpc>
            </a:pPr>
            <a:r>
              <a:rPr lang="en-US" altLang="en-US" sz="2400"/>
              <a:t>Moreover, for </a:t>
            </a:r>
            <a:r>
              <a:rPr lang="en-US" altLang="en-US" sz="2400" b="1"/>
              <a:t>any plaintext </a:t>
            </a:r>
            <a:r>
              <a:rPr lang="en-US" altLang="en-US" sz="2400"/>
              <a:t>&amp; </a:t>
            </a:r>
            <a:r>
              <a:rPr lang="en-US" altLang="en-US" sz="2400" b="1"/>
              <a:t>any cipher text </a:t>
            </a:r>
            <a:r>
              <a:rPr lang="en-US" altLang="en-US" sz="2400"/>
              <a:t>there exists a key mapping one to the other</a:t>
            </a:r>
          </a:p>
          <a:p>
            <a:pPr eaLnBrk="1" hangingPunct="1">
              <a:lnSpc>
                <a:spcPct val="80000"/>
              </a:lnSpc>
            </a:pPr>
            <a:r>
              <a:rPr lang="en-US" altLang="en-US" sz="2400"/>
              <a:t>Thus, a cipher text can be decrypted to any plaintext of the same length</a:t>
            </a:r>
          </a:p>
          <a:p>
            <a:pPr eaLnBrk="1" hangingPunct="1">
              <a:lnSpc>
                <a:spcPct val="80000"/>
              </a:lnSpc>
            </a:pPr>
            <a:r>
              <a:rPr lang="en-US" altLang="en-US" sz="2400"/>
              <a:t>The cryptanalyst is in an impossible situation</a:t>
            </a:r>
          </a:p>
          <a:p>
            <a:pPr eaLnBrk="1" hangingPunct="1">
              <a:lnSpc>
                <a:spcPct val="80000"/>
              </a:lnSpc>
            </a:pPr>
            <a:endParaRPr lang="en-US" altLang="en-US" sz="2400"/>
          </a:p>
        </p:txBody>
      </p:sp>
    </p:spTree>
    <p:extLst>
      <p:ext uri="{BB962C8B-B14F-4D97-AF65-F5344CB8AC3E}">
        <p14:creationId xmlns:p14="http://schemas.microsoft.com/office/powerpoint/2010/main" val="37225793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fld id="{9E836E64-FD6B-4C0E-8CA1-4AE5A1F0B767}" type="slidenum">
              <a:rPr lang="en-US" altLang="en-US" sz="1400">
                <a:solidFill>
                  <a:srgbClr val="000000"/>
                </a:solidFill>
              </a:rPr>
              <a:pPr fontAlgn="base">
                <a:spcBef>
                  <a:spcPct val="0"/>
                </a:spcBef>
                <a:spcAft>
                  <a:spcPct val="0"/>
                </a:spcAft>
                <a:buNone/>
              </a:pPr>
              <a:t>31</a:t>
            </a:fld>
            <a:endParaRPr lang="en-US" altLang="en-US" sz="1400">
              <a:solidFill>
                <a:srgbClr val="000000"/>
              </a:solidFill>
            </a:endParaRPr>
          </a:p>
        </p:txBody>
      </p:sp>
      <p:sp>
        <p:nvSpPr>
          <p:cNvPr id="50179" name="Rectangle 2"/>
          <p:cNvSpPr>
            <a:spLocks noGrp="1" noChangeArrowheads="1"/>
          </p:cNvSpPr>
          <p:nvPr>
            <p:ph type="title"/>
          </p:nvPr>
        </p:nvSpPr>
        <p:spPr/>
        <p:txBody>
          <a:bodyPr/>
          <a:lstStyle/>
          <a:p>
            <a:pPr eaLnBrk="1" hangingPunct="1"/>
            <a:r>
              <a:rPr lang="en-US" altLang="en-US" smtClean="0"/>
              <a:t>One time pad example</a:t>
            </a:r>
          </a:p>
        </p:txBody>
      </p:sp>
      <p:sp>
        <p:nvSpPr>
          <p:cNvPr id="50180" name="Rectangle 3"/>
          <p:cNvSpPr>
            <a:spLocks noGrp="1" noChangeArrowheads="1"/>
          </p:cNvSpPr>
          <p:nvPr>
            <p:ph type="body" idx="1"/>
          </p:nvPr>
        </p:nvSpPr>
        <p:spPr/>
        <p:txBody>
          <a:bodyPr/>
          <a:lstStyle/>
          <a:p>
            <a:pPr eaLnBrk="1" hangingPunct="1">
              <a:lnSpc>
                <a:spcPct val="80000"/>
              </a:lnSpc>
            </a:pPr>
            <a:r>
              <a:rPr lang="en-US" altLang="en-US" sz="2000"/>
              <a:t>THE BRITISH ARE COMING </a:t>
            </a:r>
          </a:p>
          <a:p>
            <a:pPr eaLnBrk="1" hangingPunct="1">
              <a:lnSpc>
                <a:spcPct val="80000"/>
              </a:lnSpc>
            </a:pPr>
            <a:r>
              <a:rPr lang="en-US" altLang="en-US" sz="2000"/>
              <a:t>DKJFOISJOGIJPAPDIGN </a:t>
            </a:r>
          </a:p>
          <a:p>
            <a:pPr eaLnBrk="1" hangingPunct="1">
              <a:lnSpc>
                <a:spcPct val="80000"/>
              </a:lnSpc>
            </a:pPr>
            <a:r>
              <a:rPr lang="en-US" altLang="en-US" sz="2000"/>
              <a:t>Step 1-</a:t>
            </a:r>
          </a:p>
          <a:p>
            <a:pPr lvl="1" eaLnBrk="1" hangingPunct="1">
              <a:lnSpc>
                <a:spcPct val="80000"/>
              </a:lnSpc>
            </a:pPr>
            <a:r>
              <a:rPr lang="en-US" altLang="en-US" sz="1800"/>
              <a:t>T H E B R I T I S H A R E C O M I N G</a:t>
            </a:r>
            <a:br>
              <a:rPr lang="en-US" altLang="en-US" sz="1800"/>
            </a:br>
            <a:r>
              <a:rPr lang="en-US" altLang="en-US" sz="1800"/>
              <a:t>D K J F O I S J O G I J P A P D I G N</a:t>
            </a:r>
          </a:p>
          <a:p>
            <a:pPr eaLnBrk="1" hangingPunct="1">
              <a:lnSpc>
                <a:spcPct val="80000"/>
              </a:lnSpc>
            </a:pPr>
            <a:r>
              <a:rPr lang="en-US" altLang="en-US" sz="2000"/>
              <a:t>Step 2 - Determine an algorithm </a:t>
            </a:r>
          </a:p>
          <a:p>
            <a:pPr lvl="1" eaLnBrk="1" hangingPunct="1">
              <a:lnSpc>
                <a:spcPct val="80000"/>
              </a:lnSpc>
            </a:pPr>
            <a:r>
              <a:rPr lang="en-US" altLang="en-US" sz="1800"/>
              <a:t>A=0</a:t>
            </a:r>
          </a:p>
          <a:p>
            <a:pPr lvl="1" eaLnBrk="1" hangingPunct="1">
              <a:lnSpc>
                <a:spcPct val="80000"/>
              </a:lnSpc>
            </a:pPr>
            <a:r>
              <a:rPr lang="en-US" altLang="en-US" sz="1800"/>
              <a:t>B=1</a:t>
            </a:r>
          </a:p>
          <a:p>
            <a:pPr lvl="1" eaLnBrk="1" hangingPunct="1">
              <a:lnSpc>
                <a:spcPct val="80000"/>
              </a:lnSpc>
            </a:pPr>
            <a:r>
              <a:rPr lang="en-US" altLang="en-US" sz="1800"/>
              <a:t>C=2</a:t>
            </a:r>
          </a:p>
          <a:p>
            <a:pPr lvl="1" eaLnBrk="1" hangingPunct="1">
              <a:lnSpc>
                <a:spcPct val="80000"/>
              </a:lnSpc>
            </a:pPr>
            <a:r>
              <a:rPr lang="en-US" altLang="en-US" sz="1800"/>
              <a:t>D=3</a:t>
            </a:r>
          </a:p>
          <a:p>
            <a:pPr lvl="1" eaLnBrk="1" hangingPunct="1">
              <a:lnSpc>
                <a:spcPct val="80000"/>
              </a:lnSpc>
            </a:pPr>
            <a:r>
              <a:rPr lang="en-US" altLang="en-US" sz="1800"/>
              <a:t>E=4</a:t>
            </a:r>
          </a:p>
          <a:p>
            <a:pPr lvl="1" eaLnBrk="1" hangingPunct="1">
              <a:lnSpc>
                <a:spcPct val="80000"/>
              </a:lnSpc>
            </a:pPr>
            <a:r>
              <a:rPr lang="en-US" altLang="en-US" sz="1800"/>
              <a:t>F=5</a:t>
            </a:r>
          </a:p>
          <a:p>
            <a:pPr eaLnBrk="1" hangingPunct="1">
              <a:lnSpc>
                <a:spcPct val="80000"/>
              </a:lnSpc>
            </a:pPr>
            <a:r>
              <a:rPr lang="en-US" altLang="en-US" sz="2000"/>
              <a:t>It follows the formula "(plaintext + key) MOD alphabet length":</a:t>
            </a:r>
            <a:br>
              <a:rPr lang="en-US" altLang="en-US" sz="2000"/>
            </a:br>
            <a:endParaRPr lang="en-US" altLang="en-US" sz="2000"/>
          </a:p>
          <a:p>
            <a:pPr eaLnBrk="1" hangingPunct="1">
              <a:lnSpc>
                <a:spcPct val="80000"/>
              </a:lnSpc>
            </a:pPr>
            <a:endParaRPr lang="en-US" altLang="en-US" sz="2000"/>
          </a:p>
          <a:p>
            <a:pPr lvl="1" eaLnBrk="1" hangingPunct="1">
              <a:lnSpc>
                <a:spcPct val="80000"/>
              </a:lnSpc>
            </a:pPr>
            <a:endParaRPr lang="en-US" altLang="en-US" sz="1800"/>
          </a:p>
        </p:txBody>
      </p:sp>
    </p:spTree>
    <p:extLst>
      <p:ext uri="{BB962C8B-B14F-4D97-AF65-F5344CB8AC3E}">
        <p14:creationId xmlns:p14="http://schemas.microsoft.com/office/powerpoint/2010/main" val="68225451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fld id="{551C7A4B-DE46-46F7-A14D-A40ADB263C97}" type="slidenum">
              <a:rPr lang="en-US" altLang="en-US" sz="1400">
                <a:solidFill>
                  <a:srgbClr val="000000"/>
                </a:solidFill>
              </a:rPr>
              <a:pPr fontAlgn="base">
                <a:spcBef>
                  <a:spcPct val="0"/>
                </a:spcBef>
                <a:spcAft>
                  <a:spcPct val="0"/>
                </a:spcAft>
                <a:buNone/>
              </a:pPr>
              <a:t>32</a:t>
            </a:fld>
            <a:endParaRPr lang="en-US" altLang="en-US" sz="1400">
              <a:solidFill>
                <a:srgbClr val="000000"/>
              </a:solidFill>
            </a:endParaRPr>
          </a:p>
        </p:txBody>
      </p:sp>
      <p:sp>
        <p:nvSpPr>
          <p:cNvPr id="51203" name="Rectangle 2"/>
          <p:cNvSpPr>
            <a:spLocks noGrp="1" noChangeArrowheads="1"/>
          </p:cNvSpPr>
          <p:nvPr>
            <p:ph type="title"/>
          </p:nvPr>
        </p:nvSpPr>
        <p:spPr/>
        <p:txBody>
          <a:bodyPr/>
          <a:lstStyle/>
          <a:p>
            <a:pPr eaLnBrk="1" hangingPunct="1"/>
            <a:r>
              <a:rPr lang="en-US" altLang="en-US" smtClean="0"/>
              <a:t>One time pad cont’d</a:t>
            </a:r>
          </a:p>
        </p:txBody>
      </p:sp>
      <p:sp>
        <p:nvSpPr>
          <p:cNvPr id="51204" name="Rectangle 3"/>
          <p:cNvSpPr>
            <a:spLocks noGrp="1" noChangeArrowheads="1"/>
          </p:cNvSpPr>
          <p:nvPr>
            <p:ph type="body" idx="1"/>
          </p:nvPr>
        </p:nvSpPr>
        <p:spPr/>
        <p:txBody>
          <a:bodyPr/>
          <a:lstStyle/>
          <a:p>
            <a:pPr eaLnBrk="1" hangingPunct="1">
              <a:lnSpc>
                <a:spcPct val="80000"/>
              </a:lnSpc>
            </a:pPr>
            <a:r>
              <a:rPr lang="en-US" altLang="en-US" sz="1000" b="1"/>
              <a:t>Step 3 - Perform the encryption</a:t>
            </a:r>
            <a:br>
              <a:rPr lang="en-US" altLang="en-US" sz="1000" b="1"/>
            </a:br>
            <a:r>
              <a:rPr lang="en-US" altLang="en-US" sz="1000"/>
              <a:t/>
            </a:r>
            <a:br>
              <a:rPr lang="en-US" altLang="en-US" sz="1000"/>
            </a:br>
            <a:r>
              <a:rPr lang="en-US" altLang="en-US" sz="1400"/>
              <a:t>(T(19)+D(03)=22) MOD 26 = 22 = W</a:t>
            </a:r>
            <a:br>
              <a:rPr lang="en-US" altLang="en-US" sz="1400"/>
            </a:br>
            <a:r>
              <a:rPr lang="en-US" altLang="en-US" sz="1400"/>
              <a:t>(H(07)+K(10)=17) MOD 26 = 17 = R</a:t>
            </a:r>
            <a:br>
              <a:rPr lang="en-US" altLang="en-US" sz="1400"/>
            </a:br>
            <a:r>
              <a:rPr lang="en-US" altLang="en-US" sz="1400"/>
              <a:t>(E(04)+J(09)=13) MOD 26 = 13 = N</a:t>
            </a:r>
            <a:br>
              <a:rPr lang="en-US" altLang="en-US" sz="1400"/>
            </a:br>
            <a:r>
              <a:rPr lang="en-US" altLang="en-US" sz="1400"/>
              <a:t>(B(01)+F(05)=06) MOD 26 = 06 = G</a:t>
            </a:r>
            <a:br>
              <a:rPr lang="en-US" altLang="en-US" sz="1400"/>
            </a:br>
            <a:r>
              <a:rPr lang="en-US" altLang="en-US" sz="1400"/>
              <a:t>(R(17)+O(14)=31) MOD 26 = 05 = F</a:t>
            </a:r>
            <a:br>
              <a:rPr lang="en-US" altLang="en-US" sz="1400"/>
            </a:br>
            <a:r>
              <a:rPr lang="en-US" altLang="en-US" sz="1400"/>
              <a:t>(I(08)+I(08)=16) MOD 26 = 16 = Q</a:t>
            </a:r>
            <a:br>
              <a:rPr lang="en-US" altLang="en-US" sz="1400"/>
            </a:br>
            <a:r>
              <a:rPr lang="en-US" altLang="en-US" sz="1400"/>
              <a:t>(T(19)+S(18)=37) MOD 26 = 11 = L</a:t>
            </a:r>
            <a:br>
              <a:rPr lang="en-US" altLang="en-US" sz="1400"/>
            </a:br>
            <a:r>
              <a:rPr lang="en-US" altLang="en-US" sz="1400"/>
              <a:t>(I(08)+J(09)=17) MOD 26 = 17 = R</a:t>
            </a:r>
            <a:br>
              <a:rPr lang="en-US" altLang="en-US" sz="1400"/>
            </a:br>
            <a:r>
              <a:rPr lang="en-US" altLang="en-US" sz="1400"/>
              <a:t>(S(18)+O(14)=32) MOD 26 = 06 = G</a:t>
            </a:r>
            <a:br>
              <a:rPr lang="en-US" altLang="en-US" sz="1400"/>
            </a:br>
            <a:r>
              <a:rPr lang="en-US" altLang="en-US" sz="1400"/>
              <a:t>(H(07)+G(06)=13) MOD 26 = 13 = N</a:t>
            </a:r>
            <a:br>
              <a:rPr lang="en-US" altLang="en-US" sz="1400"/>
            </a:br>
            <a:r>
              <a:rPr lang="en-US" altLang="en-US" sz="1400"/>
              <a:t>(A(00)+I(08)=08) MOD 26 = 08 = I</a:t>
            </a:r>
            <a:br>
              <a:rPr lang="en-US" altLang="en-US" sz="1400"/>
            </a:br>
            <a:r>
              <a:rPr lang="en-US" altLang="en-US" sz="1400"/>
              <a:t>(R(17)+J(09)=26) MOD 26 = 00 = A</a:t>
            </a:r>
            <a:br>
              <a:rPr lang="en-US" altLang="en-US" sz="1400"/>
            </a:br>
            <a:r>
              <a:rPr lang="en-US" altLang="en-US" sz="1400"/>
              <a:t>(E(04)+P(15)=19) MOD 26 = 19 = T</a:t>
            </a:r>
            <a:br>
              <a:rPr lang="en-US" altLang="en-US" sz="1400"/>
            </a:br>
            <a:r>
              <a:rPr lang="en-US" altLang="en-US" sz="1400"/>
              <a:t>(C(02)+A(00)=02) MOD 26 = 02 = C</a:t>
            </a:r>
            <a:br>
              <a:rPr lang="en-US" altLang="en-US" sz="1400"/>
            </a:br>
            <a:r>
              <a:rPr lang="en-US" altLang="en-US" sz="1400"/>
              <a:t>(O(14)+P(15)=29) MOD 26 = 03 = D</a:t>
            </a:r>
            <a:br>
              <a:rPr lang="en-US" altLang="en-US" sz="1400"/>
            </a:br>
            <a:r>
              <a:rPr lang="en-US" altLang="en-US" sz="1400"/>
              <a:t>(M(12)+D(03)=15) MOD 26 = 15 = P</a:t>
            </a:r>
            <a:br>
              <a:rPr lang="en-US" altLang="en-US" sz="1400"/>
            </a:br>
            <a:r>
              <a:rPr lang="en-US" altLang="en-US" sz="1400"/>
              <a:t>(I(08)+I(08)=16) MOD 26 = 16 = Q</a:t>
            </a:r>
            <a:br>
              <a:rPr lang="en-US" altLang="en-US" sz="1400"/>
            </a:br>
            <a:r>
              <a:rPr lang="en-US" altLang="en-US" sz="1400"/>
              <a:t>(N(13)+G(06)=19) MOD 26 = 19 = T</a:t>
            </a:r>
            <a:br>
              <a:rPr lang="en-US" altLang="en-US" sz="1400"/>
            </a:br>
            <a:r>
              <a:rPr lang="en-US" altLang="en-US" sz="1400"/>
              <a:t>(G(06)+N(13)=19) MOD 26 = 19 = T</a:t>
            </a:r>
            <a:br>
              <a:rPr lang="en-US" altLang="en-US" sz="1400"/>
            </a:br>
            <a:endParaRPr lang="en-US" altLang="en-US" sz="1400"/>
          </a:p>
        </p:txBody>
      </p:sp>
    </p:spTree>
    <p:extLst>
      <p:ext uri="{BB962C8B-B14F-4D97-AF65-F5344CB8AC3E}">
        <p14:creationId xmlns:p14="http://schemas.microsoft.com/office/powerpoint/2010/main" val="26370485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fld id="{36EE46DF-0F57-458F-90F5-1205597242F2}" type="slidenum">
              <a:rPr lang="en-US" altLang="en-US" sz="1400">
                <a:solidFill>
                  <a:srgbClr val="000000"/>
                </a:solidFill>
              </a:rPr>
              <a:pPr fontAlgn="base">
                <a:spcBef>
                  <a:spcPct val="0"/>
                </a:spcBef>
                <a:spcAft>
                  <a:spcPct val="0"/>
                </a:spcAft>
                <a:buNone/>
              </a:pPr>
              <a:t>33</a:t>
            </a:fld>
            <a:endParaRPr lang="en-US" altLang="en-US" sz="1400">
              <a:solidFill>
                <a:srgbClr val="000000"/>
              </a:solidFill>
            </a:endParaRPr>
          </a:p>
        </p:txBody>
      </p:sp>
      <p:sp>
        <p:nvSpPr>
          <p:cNvPr id="52227" name="Rectangle 2"/>
          <p:cNvSpPr>
            <a:spLocks noGrp="1" noChangeArrowheads="1"/>
          </p:cNvSpPr>
          <p:nvPr>
            <p:ph type="title"/>
          </p:nvPr>
        </p:nvSpPr>
        <p:spPr>
          <a:xfrm>
            <a:off x="1992313" y="765175"/>
            <a:ext cx="8229600" cy="1143000"/>
          </a:xfrm>
        </p:spPr>
        <p:txBody>
          <a:bodyPr/>
          <a:lstStyle/>
          <a:p>
            <a:pPr eaLnBrk="1" hangingPunct="1"/>
            <a:r>
              <a:rPr lang="en-US" altLang="en-US" smtClean="0"/>
              <a:t>Pad cont’d</a:t>
            </a:r>
          </a:p>
        </p:txBody>
      </p:sp>
      <p:sp>
        <p:nvSpPr>
          <p:cNvPr id="52228" name="Rectangle 3"/>
          <p:cNvSpPr>
            <a:spLocks noGrp="1" noChangeArrowheads="1"/>
          </p:cNvSpPr>
          <p:nvPr>
            <p:ph type="body" idx="1"/>
          </p:nvPr>
        </p:nvSpPr>
        <p:spPr>
          <a:xfrm>
            <a:off x="1992313" y="1989138"/>
            <a:ext cx="8229600" cy="4597400"/>
          </a:xfrm>
        </p:spPr>
        <p:txBody>
          <a:bodyPr/>
          <a:lstStyle/>
          <a:p>
            <a:pPr eaLnBrk="1" hangingPunct="1">
              <a:lnSpc>
                <a:spcPct val="80000"/>
              </a:lnSpc>
            </a:pPr>
            <a:r>
              <a:rPr lang="en-US" altLang="en-US" sz="2400"/>
              <a:t>We now show two different decryptions using two different keys:</a:t>
            </a:r>
          </a:p>
          <a:p>
            <a:pPr eaLnBrk="1" hangingPunct="1">
              <a:lnSpc>
                <a:spcPct val="80000"/>
              </a:lnSpc>
            </a:pPr>
            <a:r>
              <a:rPr lang="en-US" altLang="en-US" sz="2400"/>
              <a:t>ciphertext: </a:t>
            </a:r>
            <a:r>
              <a:rPr lang="en-US" altLang="en-US" sz="2000">
                <a:solidFill>
                  <a:srgbClr val="CC3300"/>
                </a:solidFill>
              </a:rPr>
              <a:t>ANKYODKYUREPFJBYOJDSPLREYIUNOFDOIUERFPLUYTS</a:t>
            </a:r>
          </a:p>
          <a:p>
            <a:pPr eaLnBrk="1" hangingPunct="1">
              <a:lnSpc>
                <a:spcPct val="80000"/>
              </a:lnSpc>
            </a:pPr>
            <a:r>
              <a:rPr lang="en-US" altLang="en-US" sz="2400"/>
              <a:t>key: </a:t>
            </a:r>
            <a:r>
              <a:rPr lang="en-US" altLang="en-US" sz="2400" i="1"/>
              <a:t>pxlmvmsydofuyrvzwc tnlebnecvgdupahfzzlmnyih</a:t>
            </a:r>
          </a:p>
          <a:p>
            <a:pPr eaLnBrk="1" hangingPunct="1">
              <a:lnSpc>
                <a:spcPct val="80000"/>
              </a:lnSpc>
            </a:pPr>
            <a:r>
              <a:rPr lang="en-US" altLang="en-US" sz="2400"/>
              <a:t>plaintext: mr mustard with the candlestick in the hall</a:t>
            </a:r>
          </a:p>
          <a:p>
            <a:pPr eaLnBrk="1" hangingPunct="1">
              <a:lnSpc>
                <a:spcPct val="80000"/>
              </a:lnSpc>
            </a:pPr>
            <a:r>
              <a:rPr lang="en-US" altLang="en-US" sz="2400"/>
              <a:t>ciphertext: </a:t>
            </a:r>
            <a:r>
              <a:rPr lang="en-US" altLang="en-US" sz="2000">
                <a:solidFill>
                  <a:srgbClr val="CC3300"/>
                </a:solidFill>
              </a:rPr>
              <a:t>ANKYODKYUREPFJBYOJDSPLREYIUNOFDOIUERFPLUYTS</a:t>
            </a:r>
          </a:p>
          <a:p>
            <a:pPr eaLnBrk="1" hangingPunct="1">
              <a:lnSpc>
                <a:spcPct val="80000"/>
              </a:lnSpc>
            </a:pPr>
            <a:r>
              <a:rPr lang="en-US" altLang="en-US" sz="2400"/>
              <a:t>key: </a:t>
            </a:r>
            <a:r>
              <a:rPr lang="en-US" altLang="en-US" sz="2400" i="1"/>
              <a:t>mfugpmiydgaxgoufhklllmhsqdqogtewbqfgyovuhwt</a:t>
            </a:r>
          </a:p>
          <a:p>
            <a:pPr eaLnBrk="1" hangingPunct="1">
              <a:lnSpc>
                <a:spcPct val="80000"/>
              </a:lnSpc>
            </a:pPr>
            <a:r>
              <a:rPr lang="en-US" altLang="en-US" sz="2400"/>
              <a:t>plaintext: miss scarlet with the knife in the library</a:t>
            </a:r>
          </a:p>
        </p:txBody>
      </p:sp>
    </p:spTree>
    <p:extLst>
      <p:ext uri="{BB962C8B-B14F-4D97-AF65-F5344CB8AC3E}">
        <p14:creationId xmlns:p14="http://schemas.microsoft.com/office/powerpoint/2010/main" val="565640990"/>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fld id="{76AA3F60-ECA9-4333-80B4-7B60F4804F42}" type="slidenum">
              <a:rPr lang="en-US" altLang="en-US" sz="1400">
                <a:solidFill>
                  <a:srgbClr val="000000"/>
                </a:solidFill>
              </a:rPr>
              <a:pPr fontAlgn="base">
                <a:spcBef>
                  <a:spcPct val="0"/>
                </a:spcBef>
                <a:spcAft>
                  <a:spcPct val="0"/>
                </a:spcAft>
                <a:buNone/>
              </a:pPr>
              <a:t>34</a:t>
            </a:fld>
            <a:endParaRPr lang="en-US" altLang="en-US" sz="1400">
              <a:solidFill>
                <a:srgbClr val="000000"/>
              </a:solidFill>
            </a:endParaRPr>
          </a:p>
        </p:txBody>
      </p:sp>
      <p:sp>
        <p:nvSpPr>
          <p:cNvPr id="53251" name="Rectangle 2"/>
          <p:cNvSpPr>
            <a:spLocks noGrp="1" noChangeArrowheads="1"/>
          </p:cNvSpPr>
          <p:nvPr>
            <p:ph type="title"/>
          </p:nvPr>
        </p:nvSpPr>
        <p:spPr/>
        <p:txBody>
          <a:bodyPr/>
          <a:lstStyle/>
          <a:p>
            <a:pPr eaLnBrk="1" hangingPunct="1"/>
            <a:r>
              <a:rPr lang="en-US" altLang="en-US" smtClean="0"/>
              <a:t>Pad cont’d</a:t>
            </a:r>
          </a:p>
        </p:txBody>
      </p:sp>
      <p:sp>
        <p:nvSpPr>
          <p:cNvPr id="53252" name="Rectangle 3"/>
          <p:cNvSpPr>
            <a:spLocks noGrp="1" noChangeArrowheads="1"/>
          </p:cNvSpPr>
          <p:nvPr>
            <p:ph type="body" idx="1"/>
          </p:nvPr>
        </p:nvSpPr>
        <p:spPr/>
        <p:txBody>
          <a:bodyPr/>
          <a:lstStyle/>
          <a:p>
            <a:pPr eaLnBrk="1" hangingPunct="1"/>
            <a:r>
              <a:rPr lang="en-US" altLang="en-US" smtClean="0"/>
              <a:t>Two plausible plaintexts are produced. </a:t>
            </a:r>
          </a:p>
          <a:p>
            <a:pPr eaLnBrk="1" hangingPunct="1"/>
            <a:r>
              <a:rPr lang="en-US" altLang="en-US" smtClean="0"/>
              <a:t>How is the cryptanalyst to decide which is the correct decryption </a:t>
            </a:r>
          </a:p>
          <a:p>
            <a:pPr eaLnBrk="1" hangingPunct="1"/>
            <a:r>
              <a:rPr lang="en-US" altLang="en-US" smtClean="0"/>
              <a:t>If the actual key were produced in a truly random fashion, then the cryptanalyst cannot say that one of these two keys is more likely than the other.</a:t>
            </a:r>
          </a:p>
        </p:txBody>
      </p:sp>
    </p:spTree>
    <p:extLst>
      <p:ext uri="{BB962C8B-B14F-4D97-AF65-F5344CB8AC3E}">
        <p14:creationId xmlns:p14="http://schemas.microsoft.com/office/powerpoint/2010/main" val="376009595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fld id="{E724F0E5-FD7A-45AC-93FB-24298600AAD4}" type="slidenum">
              <a:rPr lang="en-US" altLang="en-US" sz="1400">
                <a:solidFill>
                  <a:srgbClr val="000000"/>
                </a:solidFill>
              </a:rPr>
              <a:pPr fontAlgn="base">
                <a:spcBef>
                  <a:spcPct val="0"/>
                </a:spcBef>
                <a:spcAft>
                  <a:spcPct val="0"/>
                </a:spcAft>
                <a:buNone/>
              </a:pPr>
              <a:t>35</a:t>
            </a:fld>
            <a:endParaRPr lang="en-US" altLang="en-US" sz="1400">
              <a:solidFill>
                <a:srgbClr val="000000"/>
              </a:solidFill>
            </a:endParaRPr>
          </a:p>
        </p:txBody>
      </p:sp>
      <p:sp>
        <p:nvSpPr>
          <p:cNvPr id="54275" name="Rectangle 2"/>
          <p:cNvSpPr>
            <a:spLocks noGrp="1" noChangeArrowheads="1"/>
          </p:cNvSpPr>
          <p:nvPr>
            <p:ph type="title"/>
          </p:nvPr>
        </p:nvSpPr>
        <p:spPr/>
        <p:txBody>
          <a:bodyPr/>
          <a:lstStyle/>
          <a:p>
            <a:pPr eaLnBrk="1" hangingPunct="1"/>
            <a:r>
              <a:rPr lang="en-US" altLang="en-US" sz="4000"/>
              <a:t/>
            </a:r>
            <a:br>
              <a:rPr lang="en-US" altLang="en-US" sz="4000"/>
            </a:br>
            <a:r>
              <a:rPr lang="en-US" altLang="en-US" sz="4000"/>
              <a:t>Security of the one-time pad</a:t>
            </a:r>
          </a:p>
        </p:txBody>
      </p:sp>
      <p:sp>
        <p:nvSpPr>
          <p:cNvPr id="54276" name="Rectangle 3"/>
          <p:cNvSpPr>
            <a:spLocks noGrp="1" noChangeArrowheads="1"/>
          </p:cNvSpPr>
          <p:nvPr>
            <p:ph type="body" idx="1"/>
          </p:nvPr>
        </p:nvSpPr>
        <p:spPr/>
        <p:txBody>
          <a:bodyPr/>
          <a:lstStyle/>
          <a:p>
            <a:pPr eaLnBrk="1" hangingPunct="1"/>
            <a:r>
              <a:rPr lang="en-US" altLang="en-US" sz="2800"/>
              <a:t>The security is entirely given by the randomness of the key</a:t>
            </a:r>
          </a:p>
          <a:p>
            <a:pPr lvl="2" eaLnBrk="1" hangingPunct="1"/>
            <a:r>
              <a:rPr lang="en-US" altLang="en-US" sz="2000"/>
              <a:t>If the key is truly random, then the ciphertext is random</a:t>
            </a:r>
          </a:p>
          <a:p>
            <a:pPr lvl="2" eaLnBrk="1" hangingPunct="1"/>
            <a:r>
              <a:rPr lang="en-US" altLang="en-US" sz="2000"/>
              <a:t>A key can only be used </a:t>
            </a:r>
            <a:r>
              <a:rPr lang="en-US" altLang="en-US" sz="2000" b="1"/>
              <a:t>once</a:t>
            </a:r>
            <a:r>
              <a:rPr lang="en-US" altLang="en-US" sz="2000"/>
              <a:t>if the cryptanalyst is to be kept in the</a:t>
            </a:r>
            <a:r>
              <a:rPr lang="en-US" altLang="en-US" sz="2000" i="1"/>
              <a:t>“</a:t>
            </a:r>
            <a:r>
              <a:rPr lang="en-US" altLang="en-US" sz="2000"/>
              <a:t>dark</a:t>
            </a:r>
            <a:r>
              <a:rPr lang="en-US" altLang="en-US" sz="2000" i="1"/>
              <a:t>”</a:t>
            </a:r>
            <a:endParaRPr lang="en-US" altLang="en-US" sz="2000"/>
          </a:p>
          <a:p>
            <a:pPr eaLnBrk="1" hangingPunct="1"/>
            <a:r>
              <a:rPr lang="en-US" altLang="en-US" sz="2800"/>
              <a:t>Problems with this “perfect” cryptosystem</a:t>
            </a:r>
          </a:p>
          <a:p>
            <a:pPr lvl="2" eaLnBrk="1" hangingPunct="1"/>
            <a:r>
              <a:rPr lang="en-US" altLang="en-US" sz="2000"/>
              <a:t>Making large quantities of </a:t>
            </a:r>
            <a:r>
              <a:rPr lang="en-US" altLang="en-US" sz="2000" b="1"/>
              <a:t>truly random</a:t>
            </a:r>
            <a:r>
              <a:rPr lang="en-US" altLang="en-US" sz="2000"/>
              <a:t>characters is a significant task</a:t>
            </a:r>
          </a:p>
          <a:p>
            <a:pPr lvl="2" eaLnBrk="1" hangingPunct="1"/>
            <a:r>
              <a:rPr lang="en-US" altLang="en-US" sz="2000"/>
              <a:t>Key distribution is enormously difficult: for any message to be sent, a key of equal length must be available to both parties</a:t>
            </a:r>
          </a:p>
          <a:p>
            <a:pPr eaLnBrk="1" hangingPunct="1"/>
            <a:endParaRPr lang="en-US" altLang="en-US" sz="2800"/>
          </a:p>
        </p:txBody>
      </p:sp>
    </p:spTree>
    <p:extLst>
      <p:ext uri="{BB962C8B-B14F-4D97-AF65-F5344CB8AC3E}">
        <p14:creationId xmlns:p14="http://schemas.microsoft.com/office/powerpoint/2010/main" val="313627594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fld id="{B3AF4ECC-46EC-4FF2-8AEB-1DE276AD8D9B}" type="slidenum">
              <a:rPr lang="en-US" altLang="en-US" sz="1400">
                <a:solidFill>
                  <a:srgbClr val="000000"/>
                </a:solidFill>
              </a:rPr>
              <a:pPr fontAlgn="base">
                <a:spcBef>
                  <a:spcPct val="0"/>
                </a:spcBef>
                <a:spcAft>
                  <a:spcPct val="0"/>
                </a:spcAft>
                <a:buNone/>
              </a:pPr>
              <a:t>36</a:t>
            </a:fld>
            <a:endParaRPr lang="en-US" altLang="en-US" sz="1400">
              <a:solidFill>
                <a:srgbClr val="000000"/>
              </a:solidFill>
            </a:endParaRPr>
          </a:p>
        </p:txBody>
      </p:sp>
      <p:sp>
        <p:nvSpPr>
          <p:cNvPr id="55299" name="Rectangle 2"/>
          <p:cNvSpPr>
            <a:spLocks noGrp="1" noChangeArrowheads="1"/>
          </p:cNvSpPr>
          <p:nvPr>
            <p:ph type="title"/>
          </p:nvPr>
        </p:nvSpPr>
        <p:spPr/>
        <p:txBody>
          <a:bodyPr/>
          <a:lstStyle/>
          <a:p>
            <a:pPr eaLnBrk="1" hangingPunct="1"/>
            <a:r>
              <a:rPr lang="en-US" altLang="en-US" sz="4000"/>
              <a:t/>
            </a:r>
            <a:br>
              <a:rPr lang="en-US" altLang="en-US" sz="4000"/>
            </a:br>
            <a:r>
              <a:rPr lang="en-US" altLang="en-US" sz="4000"/>
              <a:t>Other technique of encryption: transpositions</a:t>
            </a:r>
            <a:br>
              <a:rPr lang="en-US" altLang="en-US" sz="4000"/>
            </a:br>
            <a:endParaRPr lang="en-US" altLang="en-US" sz="4000"/>
          </a:p>
        </p:txBody>
      </p:sp>
      <p:sp>
        <p:nvSpPr>
          <p:cNvPr id="55300" name="Rectangle 3"/>
          <p:cNvSpPr>
            <a:spLocks noGrp="1" noChangeArrowheads="1"/>
          </p:cNvSpPr>
          <p:nvPr>
            <p:ph type="body" idx="1"/>
          </p:nvPr>
        </p:nvSpPr>
        <p:spPr/>
        <p:txBody>
          <a:bodyPr/>
          <a:lstStyle/>
          <a:p>
            <a:pPr eaLnBrk="1" hangingPunct="1">
              <a:buFontTx/>
              <a:buNone/>
            </a:pPr>
            <a:r>
              <a:rPr lang="en-US" altLang="en-US" sz="2800"/>
              <a:t>We have considered so far </a:t>
            </a:r>
            <a:r>
              <a:rPr lang="en-US" altLang="en-US" sz="2800" b="1"/>
              <a:t>substitutions </a:t>
            </a:r>
            <a:r>
              <a:rPr lang="en-US" altLang="en-US" sz="2800"/>
              <a:t>to hide the plaintext: each letter is mapped into a letter according to some substitution</a:t>
            </a:r>
          </a:p>
          <a:p>
            <a:pPr eaLnBrk="1" hangingPunct="1"/>
            <a:r>
              <a:rPr lang="en-US" altLang="en-US" sz="2800" i="1"/>
              <a:t>Different idea</a:t>
            </a:r>
            <a:r>
              <a:rPr lang="en-US" altLang="en-US" sz="2800"/>
              <a:t>: perform some sort of permutation on the plaintext letters</a:t>
            </a:r>
          </a:p>
          <a:p>
            <a:pPr eaLnBrk="1" hangingPunct="1"/>
            <a:r>
              <a:rPr lang="en-US" altLang="en-US" sz="2800"/>
              <a:t>Hide the message by rearranging the letter order without altering the actual letters used</a:t>
            </a:r>
          </a:p>
          <a:p>
            <a:pPr eaLnBrk="1" hangingPunct="1"/>
            <a:r>
              <a:rPr lang="en-US" altLang="en-US" sz="2800"/>
              <a:t>The simplest such technique: </a:t>
            </a:r>
            <a:r>
              <a:rPr lang="en-US" altLang="en-US" sz="2800" i="1"/>
              <a:t>rail fence technique</a:t>
            </a:r>
            <a:endParaRPr lang="en-US" altLang="en-US" sz="2800"/>
          </a:p>
          <a:p>
            <a:pPr eaLnBrk="1" hangingPunct="1"/>
            <a:endParaRPr lang="en-US" altLang="en-US" sz="2800"/>
          </a:p>
        </p:txBody>
      </p:sp>
    </p:spTree>
    <p:extLst>
      <p:ext uri="{BB962C8B-B14F-4D97-AF65-F5344CB8AC3E}">
        <p14:creationId xmlns:p14="http://schemas.microsoft.com/office/powerpoint/2010/main" val="344310074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fld id="{7B3296B8-78F4-450C-99FC-BCE251DE306F}" type="slidenum">
              <a:rPr lang="en-US" altLang="en-US" sz="1400">
                <a:solidFill>
                  <a:srgbClr val="000000"/>
                </a:solidFill>
              </a:rPr>
              <a:pPr fontAlgn="base">
                <a:spcBef>
                  <a:spcPct val="0"/>
                </a:spcBef>
                <a:spcAft>
                  <a:spcPct val="0"/>
                </a:spcAft>
                <a:buNone/>
              </a:pPr>
              <a:t>37</a:t>
            </a:fld>
            <a:endParaRPr lang="en-US" altLang="en-US" sz="1400">
              <a:solidFill>
                <a:srgbClr val="000000"/>
              </a:solidFill>
            </a:endParaRPr>
          </a:p>
        </p:txBody>
      </p:sp>
      <p:sp>
        <p:nvSpPr>
          <p:cNvPr id="56323" name="Rectangle 2"/>
          <p:cNvSpPr>
            <a:spLocks noGrp="1" noChangeArrowheads="1"/>
          </p:cNvSpPr>
          <p:nvPr>
            <p:ph type="title"/>
          </p:nvPr>
        </p:nvSpPr>
        <p:spPr/>
        <p:txBody>
          <a:bodyPr/>
          <a:lstStyle/>
          <a:p>
            <a:pPr eaLnBrk="1" hangingPunct="1"/>
            <a:r>
              <a:rPr lang="en-US" altLang="en-US" smtClean="0"/>
              <a:t>Rail Fence cipher</a:t>
            </a:r>
          </a:p>
        </p:txBody>
      </p:sp>
      <p:sp>
        <p:nvSpPr>
          <p:cNvPr id="56324" name="Rectangle 3"/>
          <p:cNvSpPr>
            <a:spLocks noGrp="1" noChangeArrowheads="1"/>
          </p:cNvSpPr>
          <p:nvPr>
            <p:ph type="body" idx="1"/>
          </p:nvPr>
        </p:nvSpPr>
        <p:spPr/>
        <p:txBody>
          <a:bodyPr/>
          <a:lstStyle/>
          <a:p>
            <a:pPr eaLnBrk="1" hangingPunct="1">
              <a:lnSpc>
                <a:spcPct val="90000"/>
              </a:lnSpc>
            </a:pPr>
            <a:endParaRPr lang="en-US" altLang="en-US" sz="2400"/>
          </a:p>
          <a:p>
            <a:pPr eaLnBrk="1" hangingPunct="1">
              <a:lnSpc>
                <a:spcPct val="90000"/>
              </a:lnSpc>
            </a:pPr>
            <a:r>
              <a:rPr lang="en-US" altLang="en-US" sz="2400" b="1"/>
              <a:t> Idea</a:t>
            </a:r>
            <a:r>
              <a:rPr lang="en-US" altLang="en-US" sz="2400"/>
              <a:t>:write plaintext letters diagonally over a number of rows, then read off cipher row by row</a:t>
            </a:r>
          </a:p>
          <a:p>
            <a:pPr eaLnBrk="1" hangingPunct="1">
              <a:lnSpc>
                <a:spcPct val="90000"/>
              </a:lnSpc>
            </a:pPr>
            <a:r>
              <a:rPr lang="en-US" altLang="en-US" sz="2400"/>
              <a:t>􀂄E.g., with a rail fence of depth 2, to encrypt the text “meet me after the toga party”, write message out as:</a:t>
            </a:r>
          </a:p>
          <a:p>
            <a:pPr lvl="3" eaLnBrk="1" hangingPunct="1">
              <a:lnSpc>
                <a:spcPct val="90000"/>
              </a:lnSpc>
            </a:pPr>
            <a:endParaRPr lang="en-US" altLang="en-US" sz="1600"/>
          </a:p>
          <a:p>
            <a:pPr lvl="3" eaLnBrk="1" hangingPunct="1">
              <a:lnSpc>
                <a:spcPct val="90000"/>
              </a:lnSpc>
              <a:buFontTx/>
              <a:buNone/>
            </a:pPr>
            <a:r>
              <a:rPr lang="en-US" altLang="en-US" sz="1600"/>
              <a:t>m e m  a  t  r   h  t    g   p   r   y</a:t>
            </a:r>
          </a:p>
          <a:p>
            <a:pPr lvl="3" eaLnBrk="1" hangingPunct="1">
              <a:lnSpc>
                <a:spcPct val="90000"/>
              </a:lnSpc>
              <a:buFontTx/>
              <a:buNone/>
            </a:pPr>
            <a:r>
              <a:rPr lang="en-US" altLang="en-US" sz="1600"/>
              <a:t>   e  t   e  f   e    t    e    o    a    a     t</a:t>
            </a:r>
          </a:p>
          <a:p>
            <a:pPr eaLnBrk="1" hangingPunct="1">
              <a:lnSpc>
                <a:spcPct val="90000"/>
              </a:lnSpc>
            </a:pPr>
            <a:r>
              <a:rPr lang="en-US" altLang="en-US" sz="2400"/>
              <a:t>􀂄Ciphertext is read from the above row-by-row: </a:t>
            </a:r>
          </a:p>
          <a:p>
            <a:pPr lvl="1" eaLnBrk="1" hangingPunct="1">
              <a:lnSpc>
                <a:spcPct val="90000"/>
              </a:lnSpc>
            </a:pPr>
            <a:r>
              <a:rPr lang="en-US" altLang="en-US" sz="2000"/>
              <a:t>MEMATRHTGPRYETEFETEOAAT</a:t>
            </a:r>
          </a:p>
          <a:p>
            <a:pPr eaLnBrk="1" hangingPunct="1">
              <a:lnSpc>
                <a:spcPct val="90000"/>
              </a:lnSpc>
            </a:pPr>
            <a:r>
              <a:rPr lang="en-US" altLang="en-US" sz="2400"/>
              <a:t>􀂄</a:t>
            </a:r>
            <a:r>
              <a:rPr lang="en-US" altLang="en-US" sz="2400" b="1"/>
              <a:t>Attack</a:t>
            </a:r>
            <a:r>
              <a:rPr lang="en-US" altLang="en-US" sz="2400"/>
              <a:t>: this is easily recognized because it has the same frequency distribution as the original text</a:t>
            </a:r>
          </a:p>
          <a:p>
            <a:pPr eaLnBrk="1" hangingPunct="1">
              <a:lnSpc>
                <a:spcPct val="90000"/>
              </a:lnSpc>
            </a:pPr>
            <a:endParaRPr lang="en-US" altLang="en-US" sz="2400"/>
          </a:p>
        </p:txBody>
      </p:sp>
    </p:spTree>
    <p:extLst>
      <p:ext uri="{BB962C8B-B14F-4D97-AF65-F5344CB8AC3E}">
        <p14:creationId xmlns:p14="http://schemas.microsoft.com/office/powerpoint/2010/main" val="84354104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fld id="{6B6AD334-D0CB-44E4-AFE5-062ABCCEC123}" type="slidenum">
              <a:rPr lang="en-US" altLang="en-US" sz="1400">
                <a:solidFill>
                  <a:srgbClr val="000000"/>
                </a:solidFill>
              </a:rPr>
              <a:pPr fontAlgn="base">
                <a:spcBef>
                  <a:spcPct val="0"/>
                </a:spcBef>
                <a:spcAft>
                  <a:spcPct val="0"/>
                </a:spcAft>
                <a:buNone/>
              </a:pPr>
              <a:t>38</a:t>
            </a:fld>
            <a:endParaRPr lang="en-US" altLang="en-US" sz="1400">
              <a:solidFill>
                <a:srgbClr val="000000"/>
              </a:solidFill>
            </a:endParaRPr>
          </a:p>
        </p:txBody>
      </p:sp>
      <p:sp>
        <p:nvSpPr>
          <p:cNvPr id="57347" name="Rectangle 2"/>
          <p:cNvSpPr>
            <a:spLocks noGrp="1" noChangeArrowheads="1"/>
          </p:cNvSpPr>
          <p:nvPr>
            <p:ph type="title"/>
          </p:nvPr>
        </p:nvSpPr>
        <p:spPr/>
        <p:txBody>
          <a:bodyPr/>
          <a:lstStyle/>
          <a:p>
            <a:pPr eaLnBrk="1" hangingPunct="1"/>
            <a:r>
              <a:rPr lang="en-US" altLang="en-US" sz="4000"/>
              <a:t/>
            </a:r>
            <a:br>
              <a:rPr lang="en-US" altLang="en-US" sz="4000"/>
            </a:br>
            <a:r>
              <a:rPr lang="en-US" altLang="en-US" sz="4000"/>
              <a:t>Row transposition ciphers</a:t>
            </a:r>
          </a:p>
        </p:txBody>
      </p:sp>
      <p:sp>
        <p:nvSpPr>
          <p:cNvPr id="57348" name="Rectangle 3"/>
          <p:cNvSpPr>
            <a:spLocks noGrp="1" noChangeArrowheads="1"/>
          </p:cNvSpPr>
          <p:nvPr>
            <p:ph type="body" idx="1"/>
          </p:nvPr>
        </p:nvSpPr>
        <p:spPr/>
        <p:txBody>
          <a:bodyPr/>
          <a:lstStyle/>
          <a:p>
            <a:pPr eaLnBrk="1" hangingPunct="1">
              <a:lnSpc>
                <a:spcPct val="80000"/>
              </a:lnSpc>
            </a:pPr>
            <a:r>
              <a:rPr lang="en-US" altLang="en-US" sz="2800"/>
              <a:t>More complex scheme: </a:t>
            </a:r>
            <a:r>
              <a:rPr lang="en-US" altLang="en-US" sz="2800" b="1"/>
              <a:t>row transposition</a:t>
            </a:r>
            <a:r>
              <a:rPr lang="en-US" altLang="en-US" sz="2800"/>
              <a:t>􀂉</a:t>
            </a:r>
          </a:p>
          <a:p>
            <a:pPr eaLnBrk="1" hangingPunct="1">
              <a:lnSpc>
                <a:spcPct val="80000"/>
              </a:lnSpc>
            </a:pPr>
            <a:r>
              <a:rPr lang="en-US" altLang="en-US" sz="2800"/>
              <a:t>Write letters of message out in rows over a specified number of columns􀂉</a:t>
            </a:r>
          </a:p>
          <a:p>
            <a:pPr eaLnBrk="1" hangingPunct="1">
              <a:lnSpc>
                <a:spcPct val="80000"/>
              </a:lnSpc>
            </a:pPr>
            <a:r>
              <a:rPr lang="en-US" altLang="en-US" sz="2800"/>
              <a:t>Reading the cryptotext column-by-column, with the columns permuted according to some </a:t>
            </a:r>
          </a:p>
          <a:p>
            <a:pPr eaLnBrk="1" hangingPunct="1">
              <a:lnSpc>
                <a:spcPct val="80000"/>
              </a:lnSpc>
            </a:pPr>
            <a:r>
              <a:rPr lang="en-US" altLang="en-US" sz="2800" b="1"/>
              <a:t>Example:  </a:t>
            </a:r>
            <a:r>
              <a:rPr lang="en-US" altLang="en-US" sz="2800"/>
              <a:t>“attack postponed until two am” with key 4312567:</a:t>
            </a:r>
          </a:p>
          <a:p>
            <a:pPr eaLnBrk="1" hangingPunct="1">
              <a:lnSpc>
                <a:spcPct val="80000"/>
              </a:lnSpc>
            </a:pPr>
            <a:r>
              <a:rPr lang="en-US" altLang="en-US" sz="2800" b="1"/>
              <a:t>Key: 			</a:t>
            </a:r>
            <a:r>
              <a:rPr lang="en-US" altLang="en-US" sz="1800" b="1"/>
              <a:t>4  3 1 2  5  6  7</a:t>
            </a:r>
          </a:p>
          <a:p>
            <a:pPr eaLnBrk="1" hangingPunct="1">
              <a:lnSpc>
                <a:spcPct val="80000"/>
              </a:lnSpc>
            </a:pPr>
            <a:r>
              <a:rPr lang="en-US" altLang="en-US" sz="2800" b="1"/>
              <a:t>Plaintext: 		</a:t>
            </a:r>
            <a:r>
              <a:rPr lang="en-US" altLang="en-US" sz="1600" b="1"/>
              <a:t>a  t   t  a  c   k  p</a:t>
            </a:r>
          </a:p>
          <a:p>
            <a:pPr lvl="4" eaLnBrk="1" hangingPunct="1">
              <a:lnSpc>
                <a:spcPct val="80000"/>
              </a:lnSpc>
              <a:buFontTx/>
              <a:buNone/>
            </a:pPr>
            <a:r>
              <a:rPr lang="en-US" altLang="en-US" sz="1600" b="1"/>
              <a:t>			o  s  t  p  o  n  e</a:t>
            </a:r>
          </a:p>
          <a:p>
            <a:pPr lvl="4" eaLnBrk="1" hangingPunct="1">
              <a:lnSpc>
                <a:spcPct val="80000"/>
              </a:lnSpc>
              <a:buFontTx/>
              <a:buNone/>
            </a:pPr>
            <a:r>
              <a:rPr lang="en-US" altLang="en-US" sz="1600" b="1"/>
              <a:t>			d  u  n  t  i   l   t</a:t>
            </a:r>
          </a:p>
          <a:p>
            <a:pPr lvl="4" eaLnBrk="1" hangingPunct="1">
              <a:lnSpc>
                <a:spcPct val="80000"/>
              </a:lnSpc>
              <a:buFontTx/>
              <a:buNone/>
            </a:pPr>
            <a:r>
              <a:rPr lang="en-US" altLang="en-US" sz="1600" b="1"/>
              <a:t>			w o  a  m x  y  z</a:t>
            </a:r>
            <a:endParaRPr lang="en-US" altLang="en-US" sz="1600"/>
          </a:p>
          <a:p>
            <a:pPr eaLnBrk="1" hangingPunct="1">
              <a:lnSpc>
                <a:spcPct val="80000"/>
              </a:lnSpc>
            </a:pPr>
            <a:endParaRPr lang="en-US" altLang="en-US" sz="1600"/>
          </a:p>
          <a:p>
            <a:pPr eaLnBrk="1" hangingPunct="1">
              <a:lnSpc>
                <a:spcPct val="80000"/>
              </a:lnSpc>
            </a:pPr>
            <a:endParaRPr lang="en-US" altLang="en-US" sz="2800"/>
          </a:p>
          <a:p>
            <a:pPr eaLnBrk="1" hangingPunct="1">
              <a:lnSpc>
                <a:spcPct val="80000"/>
              </a:lnSpc>
            </a:pPr>
            <a:endParaRPr lang="en-US" altLang="en-US" sz="2800"/>
          </a:p>
        </p:txBody>
      </p:sp>
    </p:spTree>
    <p:extLst>
      <p:ext uri="{BB962C8B-B14F-4D97-AF65-F5344CB8AC3E}">
        <p14:creationId xmlns:p14="http://schemas.microsoft.com/office/powerpoint/2010/main" val="113635426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fld id="{017177CD-493E-4A4A-8C5C-098CDCA94F66}" type="slidenum">
              <a:rPr lang="en-US" altLang="en-US" sz="1400">
                <a:solidFill>
                  <a:srgbClr val="000000"/>
                </a:solidFill>
              </a:rPr>
              <a:pPr fontAlgn="base">
                <a:spcBef>
                  <a:spcPct val="0"/>
                </a:spcBef>
                <a:spcAft>
                  <a:spcPct val="0"/>
                </a:spcAft>
                <a:buNone/>
              </a:pPr>
              <a:t>39</a:t>
            </a:fld>
            <a:endParaRPr lang="en-US" altLang="en-US" sz="1400">
              <a:solidFill>
                <a:srgbClr val="000000"/>
              </a:solidFill>
            </a:endParaRPr>
          </a:p>
        </p:txBody>
      </p:sp>
      <p:sp>
        <p:nvSpPr>
          <p:cNvPr id="58371" name="Rectangle 2"/>
          <p:cNvSpPr>
            <a:spLocks noGrp="1" noChangeArrowheads="1"/>
          </p:cNvSpPr>
          <p:nvPr>
            <p:ph type="title"/>
          </p:nvPr>
        </p:nvSpPr>
        <p:spPr/>
        <p:txBody>
          <a:bodyPr/>
          <a:lstStyle/>
          <a:p>
            <a:pPr eaLnBrk="1" hangingPunct="1"/>
            <a:r>
              <a:rPr lang="en-US" altLang="en-US" sz="4000"/>
              <a:t/>
            </a:r>
            <a:br>
              <a:rPr lang="en-US" altLang="en-US" sz="4000"/>
            </a:br>
            <a:r>
              <a:rPr lang="en-US" altLang="en-US" sz="4000"/>
              <a:t>Row transposition ciphers</a:t>
            </a:r>
          </a:p>
        </p:txBody>
      </p:sp>
      <p:sp>
        <p:nvSpPr>
          <p:cNvPr id="58372" name="Rectangle 3"/>
          <p:cNvSpPr>
            <a:spLocks noGrp="1" noChangeArrowheads="1"/>
          </p:cNvSpPr>
          <p:nvPr>
            <p:ph type="body" idx="1"/>
          </p:nvPr>
        </p:nvSpPr>
        <p:spPr/>
        <p:txBody>
          <a:bodyPr/>
          <a:lstStyle/>
          <a:p>
            <a:pPr eaLnBrk="1" hangingPunct="1"/>
            <a:r>
              <a:rPr lang="en-US" altLang="en-US" sz="2800" b="1"/>
              <a:t>Ciphertext: TTNAAPTMTSUOAODWCOIXKNLYPETZ</a:t>
            </a:r>
            <a:endParaRPr lang="en-US" altLang="en-US" sz="2800"/>
          </a:p>
          <a:p>
            <a:pPr eaLnBrk="1" hangingPunct="1"/>
            <a:r>
              <a:rPr lang="en-US" altLang="en-US" sz="2800"/>
              <a:t>If we number the letters in the plaintext from 1 to 28, then the result of the first encryption is the following permutation of letters from plaintext:03 10 17 24 04 11 18 25 02 09 16 23 01 08 15 22 05 12 19 26 06 13 20 27 07 14 21 28􀂉</a:t>
            </a:r>
          </a:p>
          <a:p>
            <a:pPr eaLnBrk="1" hangingPunct="1"/>
            <a:r>
              <a:rPr lang="en-US" altLang="en-US" sz="2800"/>
              <a:t>Note the regularity of that sequence!􀂉</a:t>
            </a:r>
          </a:p>
          <a:p>
            <a:pPr eaLnBrk="1" hangingPunct="1"/>
            <a:r>
              <a:rPr lang="en-US" altLang="en-US" sz="2800"/>
              <a:t>Easily recognized!</a:t>
            </a:r>
          </a:p>
          <a:p>
            <a:pPr eaLnBrk="1" hangingPunct="1"/>
            <a:endParaRPr lang="en-US" altLang="en-US" sz="2800"/>
          </a:p>
        </p:txBody>
      </p:sp>
    </p:spTree>
    <p:extLst>
      <p:ext uri="{BB962C8B-B14F-4D97-AF65-F5344CB8AC3E}">
        <p14:creationId xmlns:p14="http://schemas.microsoft.com/office/powerpoint/2010/main" val="39120315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fld id="{3B3263A5-990F-456E-9E5A-0118247F88A1}" type="slidenum">
              <a:rPr lang="en-US" altLang="en-US" sz="1400">
                <a:solidFill>
                  <a:srgbClr val="000000"/>
                </a:solidFill>
              </a:rPr>
              <a:pPr fontAlgn="base">
                <a:spcBef>
                  <a:spcPct val="0"/>
                </a:spcBef>
                <a:spcAft>
                  <a:spcPct val="0"/>
                </a:spcAft>
                <a:buNone/>
              </a:pPr>
              <a:t>4</a:t>
            </a:fld>
            <a:endParaRPr lang="en-US" altLang="en-US" sz="1400">
              <a:solidFill>
                <a:srgbClr val="000000"/>
              </a:solidFill>
            </a:endParaRPr>
          </a:p>
        </p:txBody>
      </p:sp>
      <p:sp>
        <p:nvSpPr>
          <p:cNvPr id="22531" name="Rectangle 2"/>
          <p:cNvSpPr>
            <a:spLocks noGrp="1" noChangeArrowheads="1"/>
          </p:cNvSpPr>
          <p:nvPr>
            <p:ph type="title"/>
          </p:nvPr>
        </p:nvSpPr>
        <p:spPr/>
        <p:txBody>
          <a:bodyPr/>
          <a:lstStyle/>
          <a:p>
            <a:pPr eaLnBrk="1" hangingPunct="1"/>
            <a:r>
              <a:rPr lang="en-US" altLang="en-US" sz="3200"/>
              <a:t>Language redundancy and cryptanalysis</a:t>
            </a:r>
          </a:p>
        </p:txBody>
      </p:sp>
      <p:sp>
        <p:nvSpPr>
          <p:cNvPr id="22532" name="Rectangle 3"/>
          <p:cNvSpPr>
            <a:spLocks noGrp="1" noChangeArrowheads="1"/>
          </p:cNvSpPr>
          <p:nvPr>
            <p:ph type="body" idx="1"/>
          </p:nvPr>
        </p:nvSpPr>
        <p:spPr>
          <a:xfrm>
            <a:off x="2209800" y="1762125"/>
            <a:ext cx="7772400" cy="4114800"/>
          </a:xfrm>
        </p:spPr>
        <p:txBody>
          <a:bodyPr/>
          <a:lstStyle/>
          <a:p>
            <a:pPr eaLnBrk="1" hangingPunct="1">
              <a:lnSpc>
                <a:spcPct val="80000"/>
              </a:lnSpc>
            </a:pPr>
            <a:endParaRPr lang="en-US" altLang="en-US" sz="2000"/>
          </a:p>
          <a:p>
            <a:pPr eaLnBrk="1" hangingPunct="1">
              <a:lnSpc>
                <a:spcPct val="80000"/>
              </a:lnSpc>
            </a:pPr>
            <a:r>
              <a:rPr lang="en-US" altLang="en-US" sz="2000">
                <a:solidFill>
                  <a:srgbClr val="333399"/>
                </a:solidFill>
              </a:rPr>
              <a:t>Human languages are </a:t>
            </a:r>
            <a:r>
              <a:rPr lang="en-US" altLang="en-US" sz="2000" b="1">
                <a:solidFill>
                  <a:srgbClr val="333399"/>
                </a:solidFill>
              </a:rPr>
              <a:t>redundant</a:t>
            </a:r>
            <a:endParaRPr lang="en-US" altLang="en-US" sz="2000">
              <a:solidFill>
                <a:srgbClr val="333399"/>
              </a:solidFill>
            </a:endParaRPr>
          </a:p>
          <a:p>
            <a:pPr eaLnBrk="1" hangingPunct="1">
              <a:lnSpc>
                <a:spcPct val="80000"/>
              </a:lnSpc>
            </a:pPr>
            <a:r>
              <a:rPr lang="en-US" altLang="en-US" sz="2000"/>
              <a:t>􀂄</a:t>
            </a:r>
            <a:r>
              <a:rPr lang="en-US" altLang="en-US" sz="2000">
                <a:solidFill>
                  <a:srgbClr val="333399"/>
                </a:solidFill>
              </a:rPr>
              <a:t>Letters are not equally commonly used </a:t>
            </a:r>
          </a:p>
          <a:p>
            <a:pPr lvl="1" eaLnBrk="1" hangingPunct="1">
              <a:lnSpc>
                <a:spcPct val="80000"/>
              </a:lnSpc>
            </a:pPr>
            <a:r>
              <a:rPr lang="en-US" altLang="en-US" sz="1800"/>
              <a:t>􀂉In English </a:t>
            </a:r>
            <a:r>
              <a:rPr lang="en-US" altLang="en-US" sz="1800" b="1">
                <a:solidFill>
                  <a:srgbClr val="CC3300"/>
                </a:solidFill>
              </a:rPr>
              <a:t>E </a:t>
            </a:r>
            <a:r>
              <a:rPr lang="en-US" altLang="en-US" sz="1800"/>
              <a:t>is by far the most common letter </a:t>
            </a:r>
          </a:p>
          <a:p>
            <a:pPr lvl="1" eaLnBrk="1" hangingPunct="1">
              <a:lnSpc>
                <a:spcPct val="80000"/>
              </a:lnSpc>
            </a:pPr>
            <a:r>
              <a:rPr lang="en-US" altLang="en-US" sz="1800"/>
              <a:t>􀂉Follows T,R,N,I,O,A,S </a:t>
            </a:r>
          </a:p>
          <a:p>
            <a:pPr lvl="1" eaLnBrk="1" hangingPunct="1">
              <a:lnSpc>
                <a:spcPct val="80000"/>
              </a:lnSpc>
            </a:pPr>
            <a:r>
              <a:rPr lang="en-US" altLang="en-US" sz="1800"/>
              <a:t>􀂉Other letters are fairly rare </a:t>
            </a:r>
          </a:p>
          <a:p>
            <a:pPr lvl="2" eaLnBrk="1" hangingPunct="1">
              <a:lnSpc>
                <a:spcPct val="80000"/>
              </a:lnSpc>
            </a:pPr>
            <a:r>
              <a:rPr lang="en-US" altLang="en-US" sz="1600"/>
              <a:t>􀂄See Z,J,K,Q,X </a:t>
            </a:r>
          </a:p>
          <a:p>
            <a:pPr eaLnBrk="1" hangingPunct="1">
              <a:lnSpc>
                <a:spcPct val="80000"/>
              </a:lnSpc>
            </a:pPr>
            <a:r>
              <a:rPr lang="en-US" altLang="en-US" sz="2000"/>
              <a:t>􀂄</a:t>
            </a:r>
            <a:r>
              <a:rPr lang="en-US" altLang="en-US" sz="2000">
                <a:solidFill>
                  <a:srgbClr val="333399"/>
                </a:solidFill>
              </a:rPr>
              <a:t>Tables of single, double &amp; triple letter frequencies exist</a:t>
            </a:r>
          </a:p>
          <a:p>
            <a:pPr lvl="1" eaLnBrk="1" hangingPunct="1">
              <a:lnSpc>
                <a:spcPct val="80000"/>
              </a:lnSpc>
            </a:pPr>
            <a:r>
              <a:rPr lang="en-US" altLang="en-US" sz="1800"/>
              <a:t>􀂉Most common diagram in English is </a:t>
            </a:r>
            <a:r>
              <a:rPr lang="en-US" altLang="en-US" sz="1800" b="1">
                <a:solidFill>
                  <a:srgbClr val="CC3300"/>
                </a:solidFill>
              </a:rPr>
              <a:t>TH</a:t>
            </a:r>
            <a:endParaRPr lang="en-US" altLang="en-US" sz="1800">
              <a:solidFill>
                <a:srgbClr val="CC3300"/>
              </a:solidFill>
            </a:endParaRPr>
          </a:p>
          <a:p>
            <a:pPr lvl="1" eaLnBrk="1" hangingPunct="1">
              <a:lnSpc>
                <a:spcPct val="80000"/>
              </a:lnSpc>
            </a:pPr>
            <a:r>
              <a:rPr lang="en-US" altLang="en-US" sz="1800"/>
              <a:t>􀂉Most common trigram in English in </a:t>
            </a:r>
            <a:r>
              <a:rPr lang="en-US" altLang="en-US" sz="1800" b="1">
                <a:solidFill>
                  <a:srgbClr val="CC3300"/>
                </a:solidFill>
              </a:rPr>
              <a:t>THE</a:t>
            </a:r>
          </a:p>
          <a:p>
            <a:pPr eaLnBrk="1" hangingPunct="1">
              <a:lnSpc>
                <a:spcPct val="80000"/>
              </a:lnSpc>
            </a:pPr>
            <a:r>
              <a:rPr lang="en-US" altLang="en-US" sz="2000"/>
              <a:t>Here is the cipher text:</a:t>
            </a:r>
          </a:p>
          <a:p>
            <a:pPr lvl="1" eaLnBrk="1" hangingPunct="1">
              <a:lnSpc>
                <a:spcPct val="80000"/>
              </a:lnSpc>
            </a:pPr>
            <a:r>
              <a:rPr lang="en-US" altLang="en-US" sz="1800" b="1"/>
              <a:t>Ftt bdv bfhvq efno ukvj f tnmvbnxv ic bdv fkvjfyv Fxvjnlfz fjv qevzb ic bdv yukvjzxvzb nz tvqq bdfz f qvluzo.</a:t>
            </a:r>
            <a:r>
              <a:rPr lang="en-US" altLang="en-US" sz="1800"/>
              <a:t> </a:t>
            </a:r>
          </a:p>
          <a:p>
            <a:pPr eaLnBrk="1" hangingPunct="1">
              <a:lnSpc>
                <a:spcPct val="80000"/>
              </a:lnSpc>
            </a:pPr>
            <a:endParaRPr lang="en-US" altLang="en-US" sz="2000"/>
          </a:p>
        </p:txBody>
      </p:sp>
    </p:spTree>
    <p:extLst>
      <p:ext uri="{BB962C8B-B14F-4D97-AF65-F5344CB8AC3E}">
        <p14:creationId xmlns:p14="http://schemas.microsoft.com/office/powerpoint/2010/main" val="3834421330"/>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fld id="{0E2A3E0A-338C-4EB0-9E87-AC1BD3945C04}" type="slidenum">
              <a:rPr lang="en-US" altLang="en-US" sz="1400">
                <a:solidFill>
                  <a:srgbClr val="000000"/>
                </a:solidFill>
              </a:rPr>
              <a:pPr fontAlgn="base">
                <a:spcBef>
                  <a:spcPct val="0"/>
                </a:spcBef>
                <a:spcAft>
                  <a:spcPct val="0"/>
                </a:spcAft>
                <a:buNone/>
              </a:pPr>
              <a:t>40</a:t>
            </a:fld>
            <a:endParaRPr lang="en-US" altLang="en-US" sz="1400">
              <a:solidFill>
                <a:srgbClr val="000000"/>
              </a:solidFill>
            </a:endParaRPr>
          </a:p>
        </p:txBody>
      </p:sp>
      <p:sp>
        <p:nvSpPr>
          <p:cNvPr id="59395" name="Rectangle 2"/>
          <p:cNvSpPr>
            <a:spLocks noGrp="1" noChangeArrowheads="1"/>
          </p:cNvSpPr>
          <p:nvPr>
            <p:ph type="title"/>
          </p:nvPr>
        </p:nvSpPr>
        <p:spPr/>
        <p:txBody>
          <a:bodyPr/>
          <a:lstStyle/>
          <a:p>
            <a:pPr eaLnBrk="1" hangingPunct="1"/>
            <a:r>
              <a:rPr lang="en-US" altLang="en-US" sz="4000"/>
              <a:t/>
            </a:r>
            <a:br>
              <a:rPr lang="en-US" altLang="en-US" sz="4000"/>
            </a:br>
            <a:r>
              <a:rPr lang="en-US" altLang="en-US" sz="4000"/>
              <a:t>Iterating the encryption makes it more secure</a:t>
            </a:r>
          </a:p>
        </p:txBody>
      </p:sp>
      <p:sp>
        <p:nvSpPr>
          <p:cNvPr id="59396" name="Rectangle 3"/>
          <p:cNvSpPr>
            <a:spLocks noGrp="1" noChangeArrowheads="1"/>
          </p:cNvSpPr>
          <p:nvPr>
            <p:ph type="body" idx="1"/>
          </p:nvPr>
        </p:nvSpPr>
        <p:spPr>
          <a:xfrm>
            <a:off x="1992313" y="2260600"/>
            <a:ext cx="8229600" cy="4597400"/>
          </a:xfrm>
        </p:spPr>
        <p:txBody>
          <a:bodyPr/>
          <a:lstStyle/>
          <a:p>
            <a:pPr eaLnBrk="1" hangingPunct="1">
              <a:lnSpc>
                <a:spcPct val="80000"/>
              </a:lnSpc>
            </a:pPr>
            <a:endParaRPr lang="en-US" altLang="en-US" sz="1800"/>
          </a:p>
          <a:p>
            <a:pPr eaLnBrk="1" hangingPunct="1">
              <a:lnSpc>
                <a:spcPct val="80000"/>
              </a:lnSpc>
            </a:pPr>
            <a:r>
              <a:rPr lang="en-US" altLang="en-US" sz="1800"/>
              <a:t>Idea: use the same scheme once more to increase security</a:t>
            </a:r>
          </a:p>
          <a:p>
            <a:pPr eaLnBrk="1" hangingPunct="1">
              <a:lnSpc>
                <a:spcPct val="80000"/>
              </a:lnSpc>
            </a:pPr>
            <a:endParaRPr lang="en-US" altLang="en-US" sz="1800"/>
          </a:p>
          <a:p>
            <a:pPr eaLnBrk="1" hangingPunct="1">
              <a:lnSpc>
                <a:spcPct val="80000"/>
              </a:lnSpc>
            </a:pPr>
            <a:r>
              <a:rPr lang="en-US" altLang="en-US" sz="1800"/>
              <a:t>Key: 			4 3 1  2  5 6  7</a:t>
            </a:r>
          </a:p>
          <a:p>
            <a:pPr eaLnBrk="1" hangingPunct="1">
              <a:lnSpc>
                <a:spcPct val="80000"/>
              </a:lnSpc>
            </a:pPr>
            <a:r>
              <a:rPr lang="en-US" altLang="en-US" sz="1800"/>
              <a:t>Input: 		T T N A A P T</a:t>
            </a:r>
          </a:p>
          <a:p>
            <a:pPr lvl="4" eaLnBrk="1" hangingPunct="1">
              <a:lnSpc>
                <a:spcPct val="80000"/>
              </a:lnSpc>
              <a:buFontTx/>
              <a:buNone/>
            </a:pPr>
            <a:r>
              <a:rPr lang="en-US" altLang="en-US" sz="1200"/>
              <a:t>		M  T  S   U  O  A   O</a:t>
            </a:r>
          </a:p>
          <a:p>
            <a:pPr eaLnBrk="1" hangingPunct="1">
              <a:lnSpc>
                <a:spcPct val="80000"/>
              </a:lnSpc>
              <a:buFontTx/>
              <a:buNone/>
            </a:pPr>
            <a:r>
              <a:rPr lang="en-US" altLang="en-US" sz="1800"/>
              <a:t>				D W C O I X K </a:t>
            </a:r>
          </a:p>
          <a:p>
            <a:pPr eaLnBrk="1" hangingPunct="1">
              <a:lnSpc>
                <a:spcPct val="80000"/>
              </a:lnSpc>
              <a:buFontTx/>
              <a:buNone/>
            </a:pPr>
            <a:r>
              <a:rPr lang="en-US" altLang="en-US" sz="1800"/>
              <a:t>				N L Y P E T Z</a:t>
            </a:r>
          </a:p>
          <a:p>
            <a:pPr eaLnBrk="1" hangingPunct="1">
              <a:lnSpc>
                <a:spcPct val="80000"/>
              </a:lnSpc>
            </a:pPr>
            <a:endParaRPr lang="en-US" altLang="en-US" sz="1800"/>
          </a:p>
          <a:p>
            <a:pPr eaLnBrk="1" hangingPunct="1">
              <a:lnSpc>
                <a:spcPct val="80000"/>
              </a:lnSpc>
            </a:pPr>
            <a:r>
              <a:rPr lang="en-US" altLang="en-US" sz="1800"/>
              <a:t>Output: NSCYAUOPTTWLTMDNAOIEPAXTTOKZ</a:t>
            </a:r>
          </a:p>
          <a:p>
            <a:pPr eaLnBrk="1" hangingPunct="1">
              <a:lnSpc>
                <a:spcPct val="80000"/>
              </a:lnSpc>
            </a:pPr>
            <a:r>
              <a:rPr lang="en-US" altLang="en-US" sz="1800"/>
              <a:t>After the second transposition we get the following sequence of letters:</a:t>
            </a:r>
          </a:p>
          <a:p>
            <a:pPr eaLnBrk="1" hangingPunct="1">
              <a:lnSpc>
                <a:spcPct val="80000"/>
              </a:lnSpc>
            </a:pPr>
            <a:endParaRPr lang="en-US" altLang="en-US" sz="1800"/>
          </a:p>
          <a:p>
            <a:pPr lvl="1" eaLnBrk="1" hangingPunct="1">
              <a:lnSpc>
                <a:spcPct val="80000"/>
              </a:lnSpc>
            </a:pPr>
            <a:r>
              <a:rPr lang="en-US" altLang="en-US" sz="1600"/>
              <a:t>17 09 05 27 24 16 12 07 10 02 22 20 03 25 15 12 04 23 19 14 11 01 26 21 18 08 06 28</a:t>
            </a:r>
          </a:p>
          <a:p>
            <a:pPr eaLnBrk="1" hangingPunct="1">
              <a:lnSpc>
                <a:spcPct val="80000"/>
              </a:lnSpc>
            </a:pPr>
            <a:r>
              <a:rPr lang="en-US" altLang="en-US" sz="1800"/>
              <a:t>This is far less structured and so, more difficult to cryptanalyze</a:t>
            </a:r>
          </a:p>
          <a:p>
            <a:pPr eaLnBrk="1" hangingPunct="1">
              <a:lnSpc>
                <a:spcPct val="80000"/>
              </a:lnSpc>
            </a:pPr>
            <a:endParaRPr lang="en-US" altLang="en-US" sz="1800"/>
          </a:p>
        </p:txBody>
      </p:sp>
    </p:spTree>
    <p:extLst>
      <p:ext uri="{BB962C8B-B14F-4D97-AF65-F5344CB8AC3E}">
        <p14:creationId xmlns:p14="http://schemas.microsoft.com/office/powerpoint/2010/main" val="302290184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fld id="{A6A589AA-7D7D-4BAC-A1D0-711E5FFEB02A}" type="slidenum">
              <a:rPr lang="en-US" altLang="en-US" sz="1400">
                <a:solidFill>
                  <a:srgbClr val="000000"/>
                </a:solidFill>
              </a:rPr>
              <a:pPr fontAlgn="base">
                <a:spcBef>
                  <a:spcPct val="0"/>
                </a:spcBef>
                <a:spcAft>
                  <a:spcPct val="0"/>
                </a:spcAft>
                <a:buNone/>
              </a:pPr>
              <a:t>41</a:t>
            </a:fld>
            <a:endParaRPr lang="en-US" altLang="en-US" sz="1400">
              <a:solidFill>
                <a:srgbClr val="000000"/>
              </a:solidFill>
            </a:endParaRPr>
          </a:p>
        </p:txBody>
      </p:sp>
      <p:sp>
        <p:nvSpPr>
          <p:cNvPr id="60419" name="Rectangle 2"/>
          <p:cNvSpPr>
            <a:spLocks noGrp="1" noChangeArrowheads="1"/>
          </p:cNvSpPr>
          <p:nvPr>
            <p:ph type="title"/>
          </p:nvPr>
        </p:nvSpPr>
        <p:spPr/>
        <p:txBody>
          <a:bodyPr/>
          <a:lstStyle/>
          <a:p>
            <a:pPr eaLnBrk="1" hangingPunct="1"/>
            <a:r>
              <a:rPr lang="en-US" altLang="en-US" smtClean="0"/>
              <a:t>Block cipher principles</a:t>
            </a:r>
          </a:p>
        </p:txBody>
      </p:sp>
      <p:sp>
        <p:nvSpPr>
          <p:cNvPr id="60420" name="Rectangle 3"/>
          <p:cNvSpPr>
            <a:spLocks noGrp="1" noChangeArrowheads="1"/>
          </p:cNvSpPr>
          <p:nvPr>
            <p:ph type="body" idx="1"/>
          </p:nvPr>
        </p:nvSpPr>
        <p:spPr/>
        <p:txBody>
          <a:bodyPr/>
          <a:lstStyle/>
          <a:p>
            <a:pPr eaLnBrk="1" hangingPunct="1">
              <a:lnSpc>
                <a:spcPct val="80000"/>
              </a:lnSpc>
            </a:pPr>
            <a:r>
              <a:rPr lang="en-US" altLang="en-US" sz="2800" b="1"/>
              <a:t>Stream cipher </a:t>
            </a:r>
            <a:r>
              <a:rPr lang="en-US" altLang="en-US" sz="2800"/>
              <a:t>is one that encrypts a digital data stream one bit (or byte) at a time</a:t>
            </a:r>
          </a:p>
          <a:p>
            <a:pPr lvl="1" eaLnBrk="1" hangingPunct="1">
              <a:lnSpc>
                <a:spcPct val="80000"/>
              </a:lnSpc>
            </a:pPr>
            <a:r>
              <a:rPr lang="en-US" altLang="en-US" sz="2400"/>
              <a:t>Example: auto  key Vigenère system</a:t>
            </a:r>
          </a:p>
          <a:p>
            <a:pPr eaLnBrk="1" hangingPunct="1">
              <a:lnSpc>
                <a:spcPct val="80000"/>
              </a:lnSpc>
            </a:pPr>
            <a:r>
              <a:rPr lang="en-US" altLang="en-US" sz="2800" b="1"/>
              <a:t>Block cipher </a:t>
            </a:r>
            <a:r>
              <a:rPr lang="en-US" altLang="en-US" sz="2800"/>
              <a:t>is one in which the plaintext is divided in blocks and one block is encrypted at one time producing a cipher text of equal length</a:t>
            </a:r>
          </a:p>
          <a:p>
            <a:pPr lvl="1" eaLnBrk="1" hangingPunct="1">
              <a:lnSpc>
                <a:spcPct val="80000"/>
              </a:lnSpc>
            </a:pPr>
            <a:r>
              <a:rPr lang="en-US" altLang="en-US" sz="2400"/>
              <a:t>Similar to substitution ciphers on very big characters: 64 bits or 128 bits are typical block lengths</a:t>
            </a:r>
          </a:p>
          <a:p>
            <a:pPr eaLnBrk="1" hangingPunct="1">
              <a:lnSpc>
                <a:spcPct val="80000"/>
              </a:lnSpc>
            </a:pPr>
            <a:r>
              <a:rPr lang="en-US" altLang="en-US" sz="2800"/>
              <a:t>Many modern ciphers are block ciphers</a:t>
            </a:r>
          </a:p>
          <a:p>
            <a:pPr eaLnBrk="1" hangingPunct="1">
              <a:lnSpc>
                <a:spcPct val="80000"/>
              </a:lnSpc>
            </a:pPr>
            <a:endParaRPr lang="en-US" altLang="en-US" sz="2800"/>
          </a:p>
        </p:txBody>
      </p:sp>
    </p:spTree>
    <p:extLst>
      <p:ext uri="{BB962C8B-B14F-4D97-AF65-F5344CB8AC3E}">
        <p14:creationId xmlns:p14="http://schemas.microsoft.com/office/powerpoint/2010/main" val="373070337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fld id="{F09DD7CF-7608-4407-B106-AC18EA9D1865}" type="slidenum">
              <a:rPr lang="en-US" altLang="en-US" sz="1400">
                <a:solidFill>
                  <a:srgbClr val="000000"/>
                </a:solidFill>
              </a:rPr>
              <a:pPr fontAlgn="base">
                <a:spcBef>
                  <a:spcPct val="0"/>
                </a:spcBef>
                <a:spcAft>
                  <a:spcPct val="0"/>
                </a:spcAft>
                <a:buNone/>
              </a:pPr>
              <a:t>42</a:t>
            </a:fld>
            <a:endParaRPr lang="en-US" altLang="en-US" sz="1400">
              <a:solidFill>
                <a:srgbClr val="000000"/>
              </a:solidFill>
            </a:endParaRPr>
          </a:p>
        </p:txBody>
      </p:sp>
      <p:sp>
        <p:nvSpPr>
          <p:cNvPr id="61443" name="Rectangle 2"/>
          <p:cNvSpPr>
            <a:spLocks noGrp="1" noChangeArrowheads="1"/>
          </p:cNvSpPr>
          <p:nvPr>
            <p:ph type="title"/>
          </p:nvPr>
        </p:nvSpPr>
        <p:spPr/>
        <p:txBody>
          <a:bodyPr/>
          <a:lstStyle/>
          <a:p>
            <a:pPr eaLnBrk="1" hangingPunct="1"/>
            <a:r>
              <a:rPr lang="en-US" altLang="en-US" sz="4000"/>
              <a:t>Product Ciphers</a:t>
            </a:r>
            <a:br>
              <a:rPr lang="en-US" altLang="en-US" sz="4000"/>
            </a:br>
            <a:endParaRPr lang="en-US" altLang="en-US" sz="4000"/>
          </a:p>
        </p:txBody>
      </p:sp>
      <p:sp>
        <p:nvSpPr>
          <p:cNvPr id="61444" name="Rectangle 3"/>
          <p:cNvSpPr>
            <a:spLocks noGrp="1" noChangeArrowheads="1"/>
          </p:cNvSpPr>
          <p:nvPr>
            <p:ph type="body" idx="1"/>
          </p:nvPr>
        </p:nvSpPr>
        <p:spPr/>
        <p:txBody>
          <a:bodyPr/>
          <a:lstStyle/>
          <a:p>
            <a:pPr eaLnBrk="1" hangingPunct="1">
              <a:lnSpc>
                <a:spcPct val="80000"/>
              </a:lnSpc>
            </a:pPr>
            <a:endParaRPr lang="en-US" altLang="en-US" sz="2000"/>
          </a:p>
          <a:p>
            <a:pPr eaLnBrk="1" hangingPunct="1">
              <a:lnSpc>
                <a:spcPct val="80000"/>
              </a:lnSpc>
            </a:pPr>
            <a:endParaRPr lang="en-US" altLang="en-US" sz="2000"/>
          </a:p>
          <a:p>
            <a:pPr eaLnBrk="1" hangingPunct="1">
              <a:lnSpc>
                <a:spcPct val="80000"/>
              </a:lnSpc>
            </a:pPr>
            <a:r>
              <a:rPr lang="en-US" altLang="en-US" sz="2000"/>
              <a:t>Ciphers using substitutions or transpositions are not secure because of language characteristics</a:t>
            </a:r>
          </a:p>
          <a:p>
            <a:pPr eaLnBrk="1" hangingPunct="1">
              <a:lnSpc>
                <a:spcPct val="80000"/>
              </a:lnSpc>
            </a:pPr>
            <a:r>
              <a:rPr lang="en-US" altLang="en-US" sz="2000" b="1"/>
              <a:t>Idea:</a:t>
            </a:r>
            <a:r>
              <a:rPr lang="en-US" altLang="en-US" sz="2000"/>
              <a:t>using several ciphers in succession increases security</a:t>
            </a:r>
          </a:p>
          <a:p>
            <a:pPr eaLnBrk="1" hangingPunct="1">
              <a:lnSpc>
                <a:spcPct val="80000"/>
              </a:lnSpc>
            </a:pPr>
            <a:r>
              <a:rPr lang="en-US" altLang="en-US" sz="2000"/>
              <a:t>However:</a:t>
            </a:r>
          </a:p>
          <a:p>
            <a:pPr eaLnBrk="1" hangingPunct="1">
              <a:lnSpc>
                <a:spcPct val="80000"/>
              </a:lnSpc>
            </a:pPr>
            <a:r>
              <a:rPr lang="en-US" altLang="en-US" sz="2000"/>
              <a:t>two substitutions only make another (more complex?) substitution</a:t>
            </a:r>
          </a:p>
          <a:p>
            <a:pPr eaLnBrk="1" hangingPunct="1">
              <a:lnSpc>
                <a:spcPct val="80000"/>
              </a:lnSpc>
            </a:pPr>
            <a:r>
              <a:rPr lang="en-US" altLang="en-US" sz="2000"/>
              <a:t>two transpositions make another (more complex?) transposition </a:t>
            </a:r>
          </a:p>
          <a:p>
            <a:pPr eaLnBrk="1" hangingPunct="1">
              <a:lnSpc>
                <a:spcPct val="80000"/>
              </a:lnSpc>
            </a:pPr>
            <a:r>
              <a:rPr lang="en-US" altLang="en-US" sz="2000"/>
              <a:t>a substitution followed by a transposition makes a </a:t>
            </a:r>
            <a:r>
              <a:rPr lang="en-US" altLang="en-US" sz="2000" b="1"/>
              <a:t>new much harder cipher </a:t>
            </a:r>
            <a:endParaRPr lang="en-US" altLang="en-US" sz="2000"/>
          </a:p>
          <a:p>
            <a:pPr eaLnBrk="1" hangingPunct="1">
              <a:lnSpc>
                <a:spcPct val="80000"/>
              </a:lnSpc>
            </a:pPr>
            <a:r>
              <a:rPr lang="en-US" altLang="en-US" sz="2000" b="1"/>
              <a:t>This is the bridge from classical to modern ciphers</a:t>
            </a:r>
            <a:endParaRPr lang="en-US" altLang="en-US" sz="2000"/>
          </a:p>
          <a:p>
            <a:pPr eaLnBrk="1" hangingPunct="1">
              <a:lnSpc>
                <a:spcPct val="80000"/>
              </a:lnSpc>
            </a:pPr>
            <a:endParaRPr lang="en-US" altLang="en-US" sz="2000"/>
          </a:p>
        </p:txBody>
      </p:sp>
    </p:spTree>
    <p:extLst>
      <p:ext uri="{BB962C8B-B14F-4D97-AF65-F5344CB8AC3E}">
        <p14:creationId xmlns:p14="http://schemas.microsoft.com/office/powerpoint/2010/main" val="14656774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fld id="{1FDEC13B-3AB0-4FC5-AAAB-61FB9513E243}" type="slidenum">
              <a:rPr lang="en-US" altLang="en-US" sz="1400">
                <a:solidFill>
                  <a:srgbClr val="000000"/>
                </a:solidFill>
              </a:rPr>
              <a:pPr fontAlgn="base">
                <a:spcBef>
                  <a:spcPct val="0"/>
                </a:spcBef>
                <a:spcAft>
                  <a:spcPct val="0"/>
                </a:spcAft>
                <a:buNone/>
              </a:pPr>
              <a:t>5</a:t>
            </a:fld>
            <a:endParaRPr lang="en-US" altLang="en-US" sz="1400">
              <a:solidFill>
                <a:srgbClr val="000000"/>
              </a:solidFill>
            </a:endParaRPr>
          </a:p>
        </p:txBody>
      </p:sp>
      <p:sp>
        <p:nvSpPr>
          <p:cNvPr id="23555" name="Rectangle 5"/>
          <p:cNvSpPr>
            <a:spLocks noGrp="1" noChangeArrowheads="1"/>
          </p:cNvSpPr>
          <p:nvPr>
            <p:ph type="title"/>
          </p:nvPr>
        </p:nvSpPr>
        <p:spPr/>
        <p:txBody>
          <a:bodyPr/>
          <a:lstStyle/>
          <a:p>
            <a:pPr eaLnBrk="1" hangingPunct="1"/>
            <a:r>
              <a:rPr lang="en-US" altLang="en-US" sz="4000"/>
              <a:t/>
            </a:r>
            <a:br>
              <a:rPr lang="en-US" altLang="en-US" sz="4000"/>
            </a:br>
            <a:r>
              <a:rPr lang="en-US" altLang="en-US" sz="4000"/>
              <a:t>English Letter Frequencies</a:t>
            </a:r>
          </a:p>
        </p:txBody>
      </p:sp>
      <p:pic>
        <p:nvPicPr>
          <p:cNvPr id="23556" name="Picture 4"/>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992313" y="2076451"/>
            <a:ext cx="8280400" cy="4448175"/>
          </a:xfrm>
          <a:noFill/>
        </p:spPr>
      </p:pic>
    </p:spTree>
    <p:extLst>
      <p:ext uri="{BB962C8B-B14F-4D97-AF65-F5344CB8AC3E}">
        <p14:creationId xmlns:p14="http://schemas.microsoft.com/office/powerpoint/2010/main" val="339529579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fld id="{04A81880-238B-4A6F-B11F-785993A2B5A4}" type="slidenum">
              <a:rPr lang="en-US" altLang="en-US" sz="1400">
                <a:solidFill>
                  <a:srgbClr val="000000"/>
                </a:solidFill>
              </a:rPr>
              <a:pPr fontAlgn="base">
                <a:spcBef>
                  <a:spcPct val="0"/>
                </a:spcBef>
                <a:spcAft>
                  <a:spcPct val="0"/>
                </a:spcAft>
                <a:buNone/>
              </a:pPr>
              <a:t>6</a:t>
            </a:fld>
            <a:endParaRPr lang="en-US" altLang="en-US" sz="1400">
              <a:solidFill>
                <a:srgbClr val="000000"/>
              </a:solidFill>
            </a:endParaRPr>
          </a:p>
        </p:txBody>
      </p:sp>
      <p:sp>
        <p:nvSpPr>
          <p:cNvPr id="24579" name="Rectangle 4"/>
          <p:cNvSpPr>
            <a:spLocks noGrp="1" noChangeArrowheads="1"/>
          </p:cNvSpPr>
          <p:nvPr>
            <p:ph type="title"/>
          </p:nvPr>
        </p:nvSpPr>
        <p:spPr/>
        <p:txBody>
          <a:bodyPr/>
          <a:lstStyle/>
          <a:p>
            <a:pPr eaLnBrk="1" hangingPunct="1"/>
            <a:r>
              <a:rPr lang="en-US" altLang="en-US" smtClean="0"/>
              <a:t>Breaking contd</a:t>
            </a:r>
          </a:p>
        </p:txBody>
      </p:sp>
      <p:sp>
        <p:nvSpPr>
          <p:cNvPr id="24580" name="Rectangle 5"/>
          <p:cNvSpPr>
            <a:spLocks noGrp="1" noChangeArrowheads="1"/>
          </p:cNvSpPr>
          <p:nvPr>
            <p:ph type="body" idx="1"/>
          </p:nvPr>
        </p:nvSpPr>
        <p:spPr/>
        <p:txBody>
          <a:bodyPr/>
          <a:lstStyle/>
          <a:p>
            <a:pPr eaLnBrk="1" hangingPunct="1">
              <a:lnSpc>
                <a:spcPct val="80000"/>
              </a:lnSpc>
            </a:pPr>
            <a:r>
              <a:rPr lang="en-US" altLang="en-US" sz="2400"/>
              <a:t>Let’s count some letters. The most common letter is V, followed by  F, N, B, Z </a:t>
            </a:r>
          </a:p>
          <a:p>
            <a:pPr eaLnBrk="1" hangingPunct="1">
              <a:lnSpc>
                <a:spcPct val="80000"/>
              </a:lnSpc>
            </a:pPr>
            <a:r>
              <a:rPr lang="en-US" altLang="en-US" sz="2400"/>
              <a:t>The most common English letters are ETAIN… it is highly likely that we have some matches here – though it is not a certainty. Also ‘F’ probably stands for I or A as ‘F’ appears alone more than once</a:t>
            </a:r>
          </a:p>
          <a:p>
            <a:pPr eaLnBrk="1" hangingPunct="1">
              <a:lnSpc>
                <a:spcPct val="80000"/>
              </a:lnSpc>
            </a:pPr>
            <a:r>
              <a:rPr lang="en-US" altLang="en-US" sz="2400"/>
              <a:t>It should also be noted that where V ends a three letter word, that word is ‘BDV’. The most common trigraph (three letter sequence) in English is ‘THE’ – so let us guess that ‘BDV’is ‘THE’. </a:t>
            </a:r>
          </a:p>
          <a:p>
            <a:pPr eaLnBrk="1" hangingPunct="1">
              <a:lnSpc>
                <a:spcPct val="80000"/>
              </a:lnSpc>
            </a:pPr>
            <a:r>
              <a:rPr lang="en-US" altLang="en-US" sz="2400"/>
              <a:t>The sequence ‘BDFZ’ gives a little hope, as f is likely to</a:t>
            </a:r>
            <a:br>
              <a:rPr lang="en-US" altLang="en-US" sz="2400"/>
            </a:br>
            <a:r>
              <a:rPr lang="en-US" altLang="en-US" sz="2400"/>
              <a:t>be ‘A’ or ‘I’ then ‘BDFZ’ could be ‘THIS’ or ‘THAN’ (not ‘THAT’ </a:t>
            </a:r>
          </a:p>
        </p:txBody>
      </p:sp>
    </p:spTree>
    <p:extLst>
      <p:ext uri="{BB962C8B-B14F-4D97-AF65-F5344CB8AC3E}">
        <p14:creationId xmlns:p14="http://schemas.microsoft.com/office/powerpoint/2010/main" val="363288206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fld id="{70673D02-C234-4762-8C3C-7203AF064853}" type="slidenum">
              <a:rPr lang="en-US" altLang="en-US" sz="1400">
                <a:solidFill>
                  <a:srgbClr val="000000"/>
                </a:solidFill>
              </a:rPr>
              <a:pPr fontAlgn="base">
                <a:spcBef>
                  <a:spcPct val="0"/>
                </a:spcBef>
                <a:spcAft>
                  <a:spcPct val="0"/>
                </a:spcAft>
                <a:buNone/>
              </a:pPr>
              <a:t>7</a:t>
            </a:fld>
            <a:endParaRPr lang="en-US" altLang="en-US" sz="1400">
              <a:solidFill>
                <a:srgbClr val="000000"/>
              </a:solidFill>
            </a:endParaRPr>
          </a:p>
        </p:txBody>
      </p:sp>
      <p:sp>
        <p:nvSpPr>
          <p:cNvPr id="25603" name="Rectangle 2"/>
          <p:cNvSpPr>
            <a:spLocks noGrp="1" noChangeArrowheads="1"/>
          </p:cNvSpPr>
          <p:nvPr>
            <p:ph type="title"/>
          </p:nvPr>
        </p:nvSpPr>
        <p:spPr/>
        <p:txBody>
          <a:bodyPr/>
          <a:lstStyle/>
          <a:p>
            <a:pPr eaLnBrk="1" hangingPunct="1"/>
            <a:r>
              <a:rPr lang="en-US" altLang="en-US" smtClean="0"/>
              <a:t>Breaking contd</a:t>
            </a:r>
          </a:p>
        </p:txBody>
      </p:sp>
      <p:sp>
        <p:nvSpPr>
          <p:cNvPr id="25604" name="Rectangle 3"/>
          <p:cNvSpPr>
            <a:spLocks noGrp="1" noChangeArrowheads="1"/>
          </p:cNvSpPr>
          <p:nvPr>
            <p:ph type="body" idx="1"/>
          </p:nvPr>
        </p:nvSpPr>
        <p:spPr/>
        <p:txBody>
          <a:bodyPr/>
          <a:lstStyle/>
          <a:p>
            <a:pPr eaLnBrk="1" hangingPunct="1">
              <a:lnSpc>
                <a:spcPct val="80000"/>
              </a:lnSpc>
            </a:pPr>
            <a:r>
              <a:rPr lang="en-US" altLang="en-US" sz="2400"/>
              <a:t>What else can we establish? Either N or Z is likely to be a vowel (‘NZ’) – and so is I or C (‘IC’).</a:t>
            </a:r>
          </a:p>
          <a:p>
            <a:pPr eaLnBrk="1" hangingPunct="1">
              <a:lnSpc>
                <a:spcPct val="80000"/>
              </a:lnSpc>
            </a:pPr>
            <a:r>
              <a:rPr lang="en-US" altLang="en-US" sz="2400"/>
              <a:t>Looking at the first word, Ftt – F is likely to be A or I,</a:t>
            </a:r>
            <a:br>
              <a:rPr lang="en-US" altLang="en-US" sz="2400"/>
            </a:br>
            <a:r>
              <a:rPr lang="en-US" altLang="en-US" sz="2400"/>
              <a:t>so what could this be?</a:t>
            </a:r>
          </a:p>
          <a:p>
            <a:pPr eaLnBrk="1" hangingPunct="1">
              <a:lnSpc>
                <a:spcPct val="80000"/>
              </a:lnSpc>
            </a:pPr>
            <a:r>
              <a:rPr lang="en-US" altLang="en-US" sz="2400"/>
              <a:t>ADD </a:t>
            </a:r>
          </a:p>
          <a:p>
            <a:pPr eaLnBrk="1" hangingPunct="1">
              <a:lnSpc>
                <a:spcPct val="80000"/>
              </a:lnSpc>
            </a:pPr>
            <a:r>
              <a:rPr lang="en-US" altLang="en-US" sz="2400"/>
              <a:t>AHH </a:t>
            </a:r>
          </a:p>
          <a:p>
            <a:pPr eaLnBrk="1" hangingPunct="1">
              <a:lnSpc>
                <a:spcPct val="80000"/>
              </a:lnSpc>
            </a:pPr>
            <a:r>
              <a:rPr lang="en-US" altLang="en-US" sz="2400"/>
              <a:t>ALL </a:t>
            </a:r>
          </a:p>
          <a:p>
            <a:pPr eaLnBrk="1" hangingPunct="1">
              <a:lnSpc>
                <a:spcPct val="80000"/>
              </a:lnSpc>
            </a:pPr>
            <a:r>
              <a:rPr lang="en-US" altLang="en-US" sz="2400"/>
              <a:t>ANN </a:t>
            </a:r>
          </a:p>
          <a:p>
            <a:pPr eaLnBrk="1" hangingPunct="1">
              <a:lnSpc>
                <a:spcPct val="80000"/>
              </a:lnSpc>
            </a:pPr>
            <a:r>
              <a:rPr lang="en-US" altLang="en-US" sz="2400"/>
              <a:t>ASS </a:t>
            </a:r>
          </a:p>
          <a:p>
            <a:pPr eaLnBrk="1" hangingPunct="1">
              <a:lnSpc>
                <a:spcPct val="80000"/>
              </a:lnSpc>
            </a:pPr>
            <a:r>
              <a:rPr lang="en-US" altLang="en-US" sz="2400"/>
              <a:t>Resonable one is ALL</a:t>
            </a:r>
          </a:p>
          <a:p>
            <a:pPr eaLnBrk="1" hangingPunct="1">
              <a:lnSpc>
                <a:spcPct val="80000"/>
              </a:lnSpc>
            </a:pPr>
            <a:r>
              <a:rPr lang="en-US" altLang="en-US" sz="2400"/>
              <a:t>BDFZ’ is ‘THAN’ </a:t>
            </a:r>
          </a:p>
          <a:p>
            <a:pPr eaLnBrk="1" hangingPunct="1">
              <a:lnSpc>
                <a:spcPct val="80000"/>
              </a:lnSpc>
            </a:pPr>
            <a:endParaRPr lang="en-US" altLang="en-US" sz="2400"/>
          </a:p>
        </p:txBody>
      </p:sp>
    </p:spTree>
    <p:extLst>
      <p:ext uri="{BB962C8B-B14F-4D97-AF65-F5344CB8AC3E}">
        <p14:creationId xmlns:p14="http://schemas.microsoft.com/office/powerpoint/2010/main" val="285290947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fld id="{7320040E-7CD0-4712-88D5-4D6019584DAE}" type="slidenum">
              <a:rPr lang="en-US" altLang="en-US" sz="1400">
                <a:solidFill>
                  <a:srgbClr val="000000"/>
                </a:solidFill>
              </a:rPr>
              <a:pPr fontAlgn="base">
                <a:spcBef>
                  <a:spcPct val="0"/>
                </a:spcBef>
                <a:spcAft>
                  <a:spcPct val="0"/>
                </a:spcAft>
                <a:buNone/>
              </a:pPr>
              <a:t>8</a:t>
            </a:fld>
            <a:endParaRPr lang="en-US" altLang="en-US" sz="1400">
              <a:solidFill>
                <a:srgbClr val="000000"/>
              </a:solidFill>
            </a:endParaRPr>
          </a:p>
        </p:txBody>
      </p:sp>
      <p:sp>
        <p:nvSpPr>
          <p:cNvPr id="26627" name="Rectangle 2"/>
          <p:cNvSpPr>
            <a:spLocks noGrp="1" noChangeArrowheads="1"/>
          </p:cNvSpPr>
          <p:nvPr>
            <p:ph type="title"/>
          </p:nvPr>
        </p:nvSpPr>
        <p:spPr/>
        <p:txBody>
          <a:bodyPr/>
          <a:lstStyle/>
          <a:p>
            <a:pPr eaLnBrk="1" hangingPunct="1"/>
            <a:r>
              <a:rPr lang="en-US" altLang="en-US" smtClean="0"/>
              <a:t>Breaking contd</a:t>
            </a:r>
          </a:p>
        </p:txBody>
      </p:sp>
      <p:sp>
        <p:nvSpPr>
          <p:cNvPr id="26628" name="Rectangle 3"/>
          <p:cNvSpPr>
            <a:spLocks noGrp="1" noChangeArrowheads="1"/>
          </p:cNvSpPr>
          <p:nvPr>
            <p:ph type="body" idx="1"/>
          </p:nvPr>
        </p:nvSpPr>
        <p:spPr/>
        <p:txBody>
          <a:bodyPr/>
          <a:lstStyle/>
          <a:p>
            <a:pPr eaLnBrk="1" hangingPunct="1"/>
            <a:r>
              <a:rPr lang="en-US" altLang="en-US" smtClean="0">
                <a:solidFill>
                  <a:schemeClr val="accent1"/>
                </a:solidFill>
              </a:rPr>
              <a:t>All</a:t>
            </a:r>
            <a:r>
              <a:rPr lang="en-US" altLang="en-US" smtClean="0"/>
              <a:t> </a:t>
            </a:r>
            <a:r>
              <a:rPr lang="en-US" altLang="en-US" smtClean="0">
                <a:solidFill>
                  <a:srgbClr val="003399"/>
                </a:solidFill>
              </a:rPr>
              <a:t>the</a:t>
            </a:r>
            <a:r>
              <a:rPr lang="en-US" altLang="en-US" smtClean="0"/>
              <a:t> </a:t>
            </a:r>
            <a:r>
              <a:rPr lang="en-US" altLang="en-US" smtClean="0">
                <a:solidFill>
                  <a:srgbClr val="CCFF99"/>
                </a:solidFill>
              </a:rPr>
              <a:t>ta </a:t>
            </a:r>
            <a:r>
              <a:rPr lang="en-US" altLang="en-US" smtClean="0">
                <a:solidFill>
                  <a:srgbClr val="FFCC99"/>
                </a:solidFill>
              </a:rPr>
              <a:t>e</a:t>
            </a:r>
            <a:r>
              <a:rPr lang="en-US" altLang="en-US" smtClean="0"/>
              <a:t> 	</a:t>
            </a:r>
            <a:r>
              <a:rPr lang="en-US" altLang="en-US" smtClean="0">
                <a:solidFill>
                  <a:srgbClr val="009900"/>
                </a:solidFill>
              </a:rPr>
              <a:t>a</a:t>
            </a:r>
            <a:r>
              <a:rPr lang="en-US" altLang="en-US" smtClean="0"/>
              <a:t> </a:t>
            </a:r>
            <a:r>
              <a:rPr lang="en-US" altLang="en-US" smtClean="0">
                <a:solidFill>
                  <a:srgbClr val="CC3300"/>
                </a:solidFill>
              </a:rPr>
              <a:t>e</a:t>
            </a:r>
            <a:r>
              <a:rPr lang="en-US" altLang="en-US" smtClean="0"/>
              <a:t> </a:t>
            </a:r>
            <a:r>
              <a:rPr lang="en-US" altLang="en-US" smtClean="0">
                <a:solidFill>
                  <a:srgbClr val="FF33CC"/>
                </a:solidFill>
              </a:rPr>
              <a:t>a</a:t>
            </a:r>
            <a:r>
              <a:rPr lang="en-US" altLang="en-US" smtClean="0"/>
              <a:t> </a:t>
            </a:r>
            <a:r>
              <a:rPr lang="en-US" altLang="en-US" smtClean="0">
                <a:solidFill>
                  <a:srgbClr val="CCCC00"/>
                </a:solidFill>
              </a:rPr>
              <a:t>l </a:t>
            </a:r>
            <a:r>
              <a:rPr lang="en-US" altLang="en-US" smtClean="0">
                <a:solidFill>
                  <a:srgbClr val="666699"/>
                </a:solidFill>
              </a:rPr>
              <a:t>e</a:t>
            </a:r>
            <a:r>
              <a:rPr lang="en-US" altLang="en-US" smtClean="0">
                <a:solidFill>
                  <a:schemeClr val="hlink"/>
                </a:solidFill>
              </a:rPr>
              <a:t>t</a:t>
            </a:r>
            <a:r>
              <a:rPr lang="en-US" altLang="en-US" smtClean="0"/>
              <a:t> </a:t>
            </a:r>
            <a:r>
              <a:rPr lang="en-US" altLang="en-US" smtClean="0">
                <a:solidFill>
                  <a:schemeClr val="hlink"/>
                </a:solidFill>
              </a:rPr>
              <a:t>e</a:t>
            </a:r>
            <a:r>
              <a:rPr lang="en-US" altLang="en-US" smtClean="0"/>
              <a:t> </a:t>
            </a:r>
            <a:r>
              <a:rPr lang="en-US" altLang="en-US" smtClean="0">
                <a:solidFill>
                  <a:schemeClr val="bg2"/>
                </a:solidFill>
              </a:rPr>
              <a:t>the </a:t>
            </a:r>
          </a:p>
          <a:p>
            <a:pPr eaLnBrk="1" hangingPunct="1"/>
            <a:r>
              <a:rPr lang="en-US" altLang="en-US" smtClean="0">
                <a:solidFill>
                  <a:schemeClr val="accent1"/>
                </a:solidFill>
              </a:rPr>
              <a:t>Ftt</a:t>
            </a:r>
            <a:r>
              <a:rPr lang="en-US" altLang="en-US" smtClean="0"/>
              <a:t> </a:t>
            </a:r>
            <a:r>
              <a:rPr lang="en-US" altLang="en-US" smtClean="0">
                <a:solidFill>
                  <a:srgbClr val="003399"/>
                </a:solidFill>
              </a:rPr>
              <a:t>bdv</a:t>
            </a:r>
            <a:r>
              <a:rPr lang="en-US" altLang="en-US" smtClean="0"/>
              <a:t> </a:t>
            </a:r>
            <a:r>
              <a:rPr lang="en-US" altLang="en-US" smtClean="0">
                <a:solidFill>
                  <a:srgbClr val="CCFF99"/>
                </a:solidFill>
              </a:rPr>
              <a:t>bf</a:t>
            </a:r>
            <a:r>
              <a:rPr lang="en-US" altLang="en-US" smtClean="0"/>
              <a:t>h</a:t>
            </a:r>
            <a:r>
              <a:rPr lang="en-US" altLang="en-US" smtClean="0">
                <a:solidFill>
                  <a:srgbClr val="FFCC99"/>
                </a:solidFill>
              </a:rPr>
              <a:t>v</a:t>
            </a:r>
            <a:r>
              <a:rPr lang="en-US" altLang="en-US" smtClean="0"/>
              <a:t>q e</a:t>
            </a:r>
            <a:r>
              <a:rPr lang="en-US" altLang="en-US" smtClean="0">
                <a:solidFill>
                  <a:srgbClr val="009900"/>
                </a:solidFill>
              </a:rPr>
              <a:t>f</a:t>
            </a:r>
            <a:r>
              <a:rPr lang="en-US" altLang="en-US" smtClean="0"/>
              <a:t>no uk</a:t>
            </a:r>
            <a:r>
              <a:rPr lang="en-US" altLang="en-US" smtClean="0">
                <a:solidFill>
                  <a:srgbClr val="CC3300"/>
                </a:solidFill>
              </a:rPr>
              <a:t>v</a:t>
            </a:r>
            <a:r>
              <a:rPr lang="en-US" altLang="en-US" smtClean="0"/>
              <a:t>j </a:t>
            </a:r>
            <a:r>
              <a:rPr lang="en-US" altLang="en-US" smtClean="0">
                <a:solidFill>
                  <a:srgbClr val="FF33CC"/>
                </a:solidFill>
              </a:rPr>
              <a:t>f</a:t>
            </a:r>
            <a:r>
              <a:rPr lang="en-US" altLang="en-US" smtClean="0"/>
              <a:t> </a:t>
            </a:r>
            <a:r>
              <a:rPr lang="en-US" altLang="en-US" smtClean="0">
                <a:solidFill>
                  <a:srgbClr val="CCCC00"/>
                </a:solidFill>
              </a:rPr>
              <a:t>t</a:t>
            </a:r>
            <a:r>
              <a:rPr lang="en-US" altLang="en-US" smtClean="0"/>
              <a:t>nm</a:t>
            </a:r>
            <a:r>
              <a:rPr lang="en-US" altLang="en-US" smtClean="0">
                <a:solidFill>
                  <a:srgbClr val="666699"/>
                </a:solidFill>
              </a:rPr>
              <a:t>v</a:t>
            </a:r>
            <a:r>
              <a:rPr lang="en-US" altLang="en-US" smtClean="0">
                <a:solidFill>
                  <a:schemeClr val="hlink"/>
                </a:solidFill>
              </a:rPr>
              <a:t>b</a:t>
            </a:r>
            <a:r>
              <a:rPr lang="en-US" altLang="en-US" smtClean="0"/>
              <a:t>nx</a:t>
            </a:r>
            <a:r>
              <a:rPr lang="en-US" altLang="en-US" smtClean="0">
                <a:solidFill>
                  <a:schemeClr val="hlink"/>
                </a:solidFill>
              </a:rPr>
              <a:t>v</a:t>
            </a:r>
            <a:r>
              <a:rPr lang="en-US" altLang="en-US" smtClean="0"/>
              <a:t> ic </a:t>
            </a:r>
            <a:r>
              <a:rPr lang="en-US" altLang="en-US" smtClean="0">
                <a:solidFill>
                  <a:schemeClr val="bg2"/>
                </a:solidFill>
              </a:rPr>
              <a:t>bdv</a:t>
            </a:r>
            <a:r>
              <a:rPr lang="en-US" altLang="en-US" smtClean="0"/>
              <a:t> </a:t>
            </a:r>
          </a:p>
        </p:txBody>
      </p:sp>
    </p:spTree>
    <p:extLst>
      <p:ext uri="{BB962C8B-B14F-4D97-AF65-F5344CB8AC3E}">
        <p14:creationId xmlns:p14="http://schemas.microsoft.com/office/powerpoint/2010/main" val="339334637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fld id="{2788FBC1-E5BD-4FF4-ABB1-B280F2853E53}" type="slidenum">
              <a:rPr lang="en-US" altLang="en-US" sz="1400">
                <a:solidFill>
                  <a:srgbClr val="000000"/>
                </a:solidFill>
              </a:rPr>
              <a:pPr fontAlgn="base">
                <a:spcBef>
                  <a:spcPct val="0"/>
                </a:spcBef>
                <a:spcAft>
                  <a:spcPct val="0"/>
                </a:spcAft>
                <a:buNone/>
              </a:pPr>
              <a:t>9</a:t>
            </a:fld>
            <a:endParaRPr lang="en-US" altLang="en-US" sz="1400">
              <a:solidFill>
                <a:srgbClr val="000000"/>
              </a:solidFill>
            </a:endParaRPr>
          </a:p>
        </p:txBody>
      </p:sp>
      <p:sp>
        <p:nvSpPr>
          <p:cNvPr id="27651" name="Rectangle 2"/>
          <p:cNvSpPr>
            <a:spLocks noGrp="1" noChangeArrowheads="1"/>
          </p:cNvSpPr>
          <p:nvPr>
            <p:ph type="title"/>
          </p:nvPr>
        </p:nvSpPr>
        <p:spPr/>
        <p:txBody>
          <a:bodyPr/>
          <a:lstStyle/>
          <a:p>
            <a:pPr eaLnBrk="1" hangingPunct="1"/>
            <a:r>
              <a:rPr lang="en-US" altLang="en-US" smtClean="0"/>
              <a:t>Block Cipher</a:t>
            </a:r>
          </a:p>
        </p:txBody>
      </p:sp>
      <p:sp>
        <p:nvSpPr>
          <p:cNvPr id="27652" name="Rectangle 3"/>
          <p:cNvSpPr>
            <a:spLocks noGrp="1" noChangeArrowheads="1"/>
          </p:cNvSpPr>
          <p:nvPr>
            <p:ph type="body" idx="1"/>
          </p:nvPr>
        </p:nvSpPr>
        <p:spPr/>
        <p:txBody>
          <a:bodyPr/>
          <a:lstStyle/>
          <a:p>
            <a:pPr eaLnBrk="1" hangingPunct="1">
              <a:lnSpc>
                <a:spcPct val="80000"/>
              </a:lnSpc>
            </a:pPr>
            <a:r>
              <a:rPr lang="en-US" altLang="en-US" sz="2800"/>
              <a:t>First break the plain text into equal sized blocks.</a:t>
            </a:r>
          </a:p>
          <a:p>
            <a:pPr eaLnBrk="1" hangingPunct="1">
              <a:lnSpc>
                <a:spcPct val="80000"/>
              </a:lnSpc>
            </a:pPr>
            <a:r>
              <a:rPr lang="en-US" altLang="en-US" sz="2800"/>
              <a:t>Most popular block is 8 character, or 64 bits</a:t>
            </a:r>
          </a:p>
          <a:p>
            <a:pPr eaLnBrk="1" hangingPunct="1">
              <a:lnSpc>
                <a:spcPct val="80000"/>
              </a:lnSpc>
            </a:pPr>
            <a:r>
              <a:rPr lang="en-US" altLang="en-US" sz="2800"/>
              <a:t>Operates on a fixed size block </a:t>
            </a:r>
          </a:p>
          <a:p>
            <a:pPr eaLnBrk="1" hangingPunct="1">
              <a:lnSpc>
                <a:spcPct val="80000"/>
              </a:lnSpc>
            </a:pPr>
            <a:r>
              <a:rPr lang="en-US" altLang="en-US" sz="2800"/>
              <a:t>Add extra character if block is not complete</a:t>
            </a:r>
          </a:p>
          <a:p>
            <a:pPr eaLnBrk="1" hangingPunct="1">
              <a:lnSpc>
                <a:spcPct val="80000"/>
              </a:lnSpc>
              <a:buFontTx/>
              <a:buNone/>
            </a:pPr>
            <a:r>
              <a:rPr lang="en-US" altLang="en-US" sz="2800" i="1"/>
              <a:t> </a:t>
            </a:r>
            <a:r>
              <a:rPr lang="en-US" altLang="en-US" sz="2800" i="1">
                <a:solidFill>
                  <a:srgbClr val="0070C0"/>
                </a:solidFill>
              </a:rPr>
              <a:t>plaintext:</a:t>
            </a:r>
            <a:r>
              <a:rPr lang="en-US" altLang="en-US" sz="2800">
                <a:solidFill>
                  <a:srgbClr val="0070C0"/>
                </a:solidFill>
              </a:rPr>
              <a:t> The only thing we have to fear is fear itself</a:t>
            </a:r>
          </a:p>
          <a:p>
            <a:pPr eaLnBrk="1" hangingPunct="1">
              <a:lnSpc>
                <a:spcPct val="80000"/>
              </a:lnSpc>
              <a:buFontTx/>
              <a:buNone/>
            </a:pPr>
            <a:r>
              <a:rPr lang="en-US" altLang="en-US" sz="2800" i="1">
                <a:solidFill>
                  <a:srgbClr val="0070C0"/>
                </a:solidFill>
              </a:rPr>
              <a:t>modified plaintext:</a:t>
            </a:r>
            <a:r>
              <a:rPr lang="en-US" altLang="en-US" sz="2800">
                <a:solidFill>
                  <a:srgbClr val="0070C0"/>
                </a:solidFill>
              </a:rPr>
              <a:t> Theonlythingwehavetofearisfearitself</a:t>
            </a:r>
            <a:br>
              <a:rPr lang="en-US" altLang="en-US" sz="2800">
                <a:solidFill>
                  <a:srgbClr val="0070C0"/>
                </a:solidFill>
              </a:rPr>
            </a:br>
            <a:r>
              <a:rPr lang="en-US" altLang="en-US" sz="2800">
                <a:solidFill>
                  <a:srgbClr val="0070C0"/>
                </a:solidFill>
              </a:rPr>
              <a:t> </a:t>
            </a:r>
            <a:r>
              <a:rPr lang="en-US" altLang="en-US" sz="2800" i="1">
                <a:solidFill>
                  <a:srgbClr val="0070C0"/>
                </a:solidFill>
              </a:rPr>
              <a:t>  plaintext blocks:</a:t>
            </a:r>
            <a:r>
              <a:rPr lang="en-US" altLang="en-US" sz="2800">
                <a:solidFill>
                  <a:srgbClr val="0070C0"/>
                </a:solidFill>
              </a:rPr>
              <a:t> </a:t>
            </a:r>
          </a:p>
          <a:p>
            <a:pPr eaLnBrk="1" hangingPunct="1">
              <a:lnSpc>
                <a:spcPct val="80000"/>
              </a:lnSpc>
              <a:buFontTx/>
              <a:buNone/>
            </a:pPr>
            <a:r>
              <a:rPr lang="en-US" altLang="en-US" sz="2800">
                <a:solidFill>
                  <a:srgbClr val="0070C0"/>
                </a:solidFill>
              </a:rPr>
              <a:t>Theonlyt hingweha vetofear isfearit selfXend </a:t>
            </a:r>
          </a:p>
        </p:txBody>
      </p:sp>
    </p:spTree>
    <p:extLst>
      <p:ext uri="{BB962C8B-B14F-4D97-AF65-F5344CB8AC3E}">
        <p14:creationId xmlns:p14="http://schemas.microsoft.com/office/powerpoint/2010/main" val="27255852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UOS">
  <a:themeElements>
    <a:clrScheme name="UO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UO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UO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UO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UO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UO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UO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UO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UO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UO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UO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UO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UO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UO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2414</Words>
  <Application>Microsoft Office PowerPoint</Application>
  <PresentationFormat>Widescreen</PresentationFormat>
  <Paragraphs>347</Paragraphs>
  <Slides>42</Slides>
  <Notes>0</Notes>
  <HiddenSlides>8</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42</vt:i4>
      </vt:variant>
    </vt:vector>
  </HeadingPairs>
  <TitlesOfParts>
    <vt:vector size="49" baseType="lpstr">
      <vt:lpstr>Arial</vt:lpstr>
      <vt:lpstr>Calibri</vt:lpstr>
      <vt:lpstr>Calibri Light</vt:lpstr>
      <vt:lpstr>Comic Sans MS</vt:lpstr>
      <vt:lpstr>Times New Roman</vt:lpstr>
      <vt:lpstr>Office Theme</vt:lpstr>
      <vt:lpstr>UOS</vt:lpstr>
      <vt:lpstr>Classical Cryptography and Crypt-Analysis</vt:lpstr>
      <vt:lpstr> Monoalphabetic ciphers</vt:lpstr>
      <vt:lpstr> Cryptanalysis of monoalphabetic ciphers</vt:lpstr>
      <vt:lpstr>Language redundancy and cryptanalysis</vt:lpstr>
      <vt:lpstr> English Letter Frequencies</vt:lpstr>
      <vt:lpstr>Breaking contd</vt:lpstr>
      <vt:lpstr>Breaking contd</vt:lpstr>
      <vt:lpstr>Breaking contd</vt:lpstr>
      <vt:lpstr>Block Cipher</vt:lpstr>
      <vt:lpstr>Block Cipher</vt:lpstr>
      <vt:lpstr>The first character in each block becomes the last </vt:lpstr>
      <vt:lpstr>Block cipher</vt:lpstr>
      <vt:lpstr>Block Cipher</vt:lpstr>
      <vt:lpstr>Stream Cipher</vt:lpstr>
      <vt:lpstr> Determining the Difficulty of a Brute Force Attack </vt:lpstr>
      <vt:lpstr>Average time required for exhaustive key search </vt:lpstr>
      <vt:lpstr>Substitution techniques</vt:lpstr>
      <vt:lpstr> Play fair Cipher</vt:lpstr>
      <vt:lpstr>Playfair Matrix</vt:lpstr>
      <vt:lpstr> Encrypting and decrypting with Playfair</vt:lpstr>
      <vt:lpstr>PowerPoint Presentation</vt:lpstr>
      <vt:lpstr>PowerPoint Presentation</vt:lpstr>
      <vt:lpstr> Security of Playfair</vt:lpstr>
      <vt:lpstr> Measures to hide the structure of the plaintext</vt:lpstr>
      <vt:lpstr> Polyalphabetic substitution ciphers</vt:lpstr>
      <vt:lpstr>Vigenère</vt:lpstr>
      <vt:lpstr>PowerPoint Presentation</vt:lpstr>
      <vt:lpstr>Example Vigenère </vt:lpstr>
      <vt:lpstr> Security of Vigenère Ciphers</vt:lpstr>
      <vt:lpstr>One time pad</vt:lpstr>
      <vt:lpstr>One time pad example</vt:lpstr>
      <vt:lpstr>One time pad cont’d</vt:lpstr>
      <vt:lpstr>Pad cont’d</vt:lpstr>
      <vt:lpstr>Pad cont’d</vt:lpstr>
      <vt:lpstr> Security of the one-time pad</vt:lpstr>
      <vt:lpstr> Other technique of encryption: transpositions </vt:lpstr>
      <vt:lpstr>Rail Fence cipher</vt:lpstr>
      <vt:lpstr> Row transposition ciphers</vt:lpstr>
      <vt:lpstr> Row transposition ciphers</vt:lpstr>
      <vt:lpstr> Iterating the encryption makes it more secure</vt:lpstr>
      <vt:lpstr>Block cipher principles</vt:lpstr>
      <vt:lpstr>Product Ciphers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Classical Cryptography and Crypt-Analysis</dc:title>
  <dc:creator>Farooq</dc:creator>
  <cp:lastModifiedBy>Farooq</cp:lastModifiedBy>
  <cp:revision>1</cp:revision>
  <dcterms:created xsi:type="dcterms:W3CDTF">2020-11-26T16:06:18Z</dcterms:created>
  <dcterms:modified xsi:type="dcterms:W3CDTF">2020-11-26T16:06:25Z</dcterms:modified>
</cp:coreProperties>
</file>