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364" autoAdjust="0"/>
  </p:normalViewPr>
  <p:slideViewPr>
    <p:cSldViewPr snapToGrid="0" snapToObjects="1">
      <p:cViewPr>
        <p:scale>
          <a:sx n="100" d="100"/>
          <a:sy n="100" d="100"/>
        </p:scale>
        <p:origin x="-1816" y="-3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4BD57333-671B-F14A-BC49-9F2D4912BB1B}" type="datetimeFigureOut">
              <a:rPr lang="en-US" smtClean="0"/>
              <a:t>4/19/20</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0E2460FC-7901-7F44-B2A7-3BAF9DC662E3}"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GB"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4BD57333-671B-F14A-BC49-9F2D4912BB1B}" type="datetimeFigureOut">
              <a:rPr lang="en-US" smtClean="0"/>
              <a:t>4/19/20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2460FC-7901-7F44-B2A7-3BAF9DC662E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GB"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p>
            <a:fld id="{4BD57333-671B-F14A-BC49-9F2D4912BB1B}" type="datetimeFigureOut">
              <a:rPr lang="en-US" smtClean="0"/>
              <a:t>4/19/20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2460FC-7901-7F44-B2A7-3BAF9DC662E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4BD57333-671B-F14A-BC49-9F2D4912BB1B}" type="datetimeFigureOut">
              <a:rPr lang="en-US" smtClean="0"/>
              <a:t>4/19/20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2460FC-7901-7F44-B2A7-3BAF9DC662E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4BD57333-671B-F14A-BC49-9F2D4912BB1B}" type="datetimeFigureOut">
              <a:rPr lang="en-US" smtClean="0"/>
              <a:t>4/19/20</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2460FC-7901-7F44-B2A7-3BAF9DC662E3}"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GB"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GB"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Date Placeholder 4"/>
          <p:cNvSpPr>
            <a:spLocks noGrp="1"/>
          </p:cNvSpPr>
          <p:nvPr>
            <p:ph type="dt" sz="half" idx="10"/>
          </p:nvPr>
        </p:nvSpPr>
        <p:spPr/>
        <p:txBody>
          <a:bodyPr/>
          <a:lstStyle/>
          <a:p>
            <a:fld id="{4BD57333-671B-F14A-BC49-9F2D4912BB1B}" type="datetimeFigureOut">
              <a:rPr lang="en-US" smtClean="0"/>
              <a:t>4/19/20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2460FC-7901-7F44-B2A7-3BAF9DC662E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Date Placeholder 6"/>
          <p:cNvSpPr>
            <a:spLocks noGrp="1"/>
          </p:cNvSpPr>
          <p:nvPr>
            <p:ph type="dt" sz="half" idx="10"/>
          </p:nvPr>
        </p:nvSpPr>
        <p:spPr/>
        <p:txBody>
          <a:bodyPr/>
          <a:lstStyle/>
          <a:p>
            <a:fld id="{4BD57333-671B-F14A-BC49-9F2D4912BB1B}" type="datetimeFigureOut">
              <a:rPr lang="en-US" smtClean="0"/>
              <a:t>4/19/20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2460FC-7901-7F44-B2A7-3BAF9DC662E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4BD57333-671B-F14A-BC49-9F2D4912BB1B}" type="datetimeFigureOut">
              <a:rPr lang="en-US" smtClean="0"/>
              <a:t>4/19/20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2460FC-7901-7F44-B2A7-3BAF9DC662E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4BD57333-671B-F14A-BC49-9F2D4912BB1B}" type="datetimeFigureOut">
              <a:rPr lang="en-US" smtClean="0"/>
              <a:t>4/19/20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2460FC-7901-7F44-B2A7-3BAF9DC662E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Date Placeholder 4"/>
          <p:cNvSpPr>
            <a:spLocks noGrp="1"/>
          </p:cNvSpPr>
          <p:nvPr>
            <p:ph type="dt" sz="half" idx="10"/>
          </p:nvPr>
        </p:nvSpPr>
        <p:spPr/>
        <p:txBody>
          <a:bodyPr/>
          <a:lstStyle/>
          <a:p>
            <a:fld id="{4BD57333-671B-F14A-BC49-9F2D4912BB1B}" type="datetimeFigureOut">
              <a:rPr lang="en-US" smtClean="0"/>
              <a:t>4/19/20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2460FC-7901-7F44-B2A7-3BAF9DC662E3}"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GB"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dirty="0"/>
          </a:p>
        </p:txBody>
      </p:sp>
      <p:sp>
        <p:nvSpPr>
          <p:cNvPr id="5" name="Date Placeholder 4"/>
          <p:cNvSpPr>
            <a:spLocks noGrp="1"/>
          </p:cNvSpPr>
          <p:nvPr>
            <p:ph type="dt" sz="half" idx="10"/>
          </p:nvPr>
        </p:nvSpPr>
        <p:spPr/>
        <p:txBody>
          <a:bodyPr/>
          <a:lstStyle/>
          <a:p>
            <a:fld id="{4BD57333-671B-F14A-BC49-9F2D4912BB1B}" type="datetimeFigureOut">
              <a:rPr lang="en-US" smtClean="0"/>
              <a:t>4/19/20</a:t>
            </a:fld>
            <a:endParaRPr lang="en-US"/>
          </a:p>
        </p:txBody>
      </p:sp>
      <p:sp>
        <p:nvSpPr>
          <p:cNvPr id="7" name="Slide Number Placeholder 6"/>
          <p:cNvSpPr>
            <a:spLocks noGrp="1"/>
          </p:cNvSpPr>
          <p:nvPr>
            <p:ph type="sldNum" sz="quarter" idx="12"/>
          </p:nvPr>
        </p:nvSpPr>
        <p:spPr/>
        <p:txBody>
          <a:bodyPr/>
          <a:lstStyle/>
          <a:p>
            <a:fld id="{0E2460FC-7901-7F44-B2A7-3BAF9DC662E3}"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GB"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4BD57333-671B-F14A-BC49-9F2D4912BB1B}" type="datetimeFigureOut">
              <a:rPr lang="en-US" smtClean="0"/>
              <a:t>4/19/20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0E2460FC-7901-7F44-B2A7-3BAF9DC662E3}"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GB"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4500" y="3086101"/>
            <a:ext cx="6921500" cy="1498600"/>
          </a:xfrm>
        </p:spPr>
        <p:txBody>
          <a:bodyPr>
            <a:noAutofit/>
          </a:bodyPr>
          <a:lstStyle/>
          <a:p>
            <a:r>
              <a:rPr lang="en-US" sz="3200" dirty="0">
                <a:latin typeface="Arial Black"/>
                <a:cs typeface="Arial Black"/>
              </a:rPr>
              <a:t>Agricultural </a:t>
            </a:r>
            <a:r>
              <a:rPr lang="en-US" sz="3200" dirty="0" smtClean="0">
                <a:latin typeface="Arial Black"/>
                <a:cs typeface="Arial Black"/>
              </a:rPr>
              <a:t>Extension:</a:t>
            </a:r>
            <a:br>
              <a:rPr lang="en-US" sz="3200" dirty="0" smtClean="0">
                <a:latin typeface="Arial Black"/>
                <a:cs typeface="Arial Black"/>
              </a:rPr>
            </a:br>
            <a:r>
              <a:rPr lang="en-US" sz="3200" dirty="0" smtClean="0">
                <a:latin typeface="Avenir Black Oblique"/>
                <a:cs typeface="Avenir Black Oblique"/>
              </a:rPr>
              <a:t> </a:t>
            </a:r>
            <a:r>
              <a:rPr lang="en-US" sz="2400" b="1" dirty="0" smtClean="0">
                <a:latin typeface="Arial"/>
                <a:cs typeface="Arial"/>
              </a:rPr>
              <a:t>Definitions, </a:t>
            </a:r>
            <a:r>
              <a:rPr lang="en-US" sz="2400" b="1" dirty="0">
                <a:latin typeface="Arial"/>
                <a:cs typeface="Arial"/>
              </a:rPr>
              <a:t>Objectives </a:t>
            </a:r>
            <a:r>
              <a:rPr lang="en-US" sz="2400" b="1" dirty="0" smtClean="0">
                <a:latin typeface="Arial"/>
                <a:cs typeface="Arial"/>
              </a:rPr>
              <a:t>&amp; Importance</a:t>
            </a:r>
            <a:endParaRPr lang="en-US" sz="2400" b="1" dirty="0">
              <a:latin typeface="Arial"/>
              <a:cs typeface="Arial"/>
            </a:endParaRPr>
          </a:p>
        </p:txBody>
      </p:sp>
    </p:spTree>
    <p:extLst>
      <p:ext uri="{BB962C8B-B14F-4D97-AF65-F5344CB8AC3E}">
        <p14:creationId xmlns:p14="http://schemas.microsoft.com/office/powerpoint/2010/main" val="2654556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SMART objectives </a:t>
            </a:r>
            <a:br>
              <a:rPr lang="en-US" b="1" dirty="0"/>
            </a:br>
            <a:endParaRPr lang="en-US" b="1" dirty="0"/>
          </a:p>
        </p:txBody>
      </p:sp>
      <p:pic>
        <p:nvPicPr>
          <p:cNvPr id="4" name="Content Placeholder 3" descr="Screen Shot 2020-04-19 at 9.46.32 AM.png"/>
          <p:cNvPicPr>
            <a:picLocks noGrp="1" noChangeAspect="1"/>
          </p:cNvPicPr>
          <p:nvPr>
            <p:ph idx="1"/>
          </p:nvPr>
        </p:nvPicPr>
        <p:blipFill>
          <a:blip r:embed="rId2">
            <a:extLst>
              <a:ext uri="{28A0092B-C50C-407E-A947-70E740481C1C}">
                <a14:useLocalDpi xmlns:a14="http://schemas.microsoft.com/office/drawing/2010/main" val="0"/>
              </a:ext>
            </a:extLst>
          </a:blip>
          <a:srcRect t="-17464" b="-17464"/>
          <a:stretch>
            <a:fillRect/>
          </a:stretch>
        </p:blipFill>
        <p:spPr>
          <a:xfrm>
            <a:off x="260812" y="1292784"/>
            <a:ext cx="8708841" cy="5565215"/>
          </a:xfrm>
        </p:spPr>
      </p:pic>
    </p:spTree>
    <p:extLst>
      <p:ext uri="{BB962C8B-B14F-4D97-AF65-F5344CB8AC3E}">
        <p14:creationId xmlns:p14="http://schemas.microsoft.com/office/powerpoint/2010/main" val="3412983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b="1" dirty="0"/>
              <a:t>Importance of Agricultural Extension </a:t>
            </a:r>
            <a:endParaRPr lang="en-US" sz="2600" b="1" dirty="0"/>
          </a:p>
        </p:txBody>
      </p:sp>
      <p:sp>
        <p:nvSpPr>
          <p:cNvPr id="3" name="Content Placeholder 2"/>
          <p:cNvSpPr>
            <a:spLocks noGrp="1"/>
          </p:cNvSpPr>
          <p:nvPr>
            <p:ph idx="1"/>
          </p:nvPr>
        </p:nvSpPr>
        <p:spPr>
          <a:xfrm>
            <a:off x="457200" y="1752600"/>
            <a:ext cx="8489774" cy="4870090"/>
          </a:xfrm>
        </p:spPr>
        <p:txBody>
          <a:bodyPr>
            <a:normAutofit/>
          </a:bodyPr>
          <a:lstStyle/>
          <a:p>
            <a:pPr marL="114300" indent="0">
              <a:lnSpc>
                <a:spcPct val="110000"/>
              </a:lnSpc>
              <a:buNone/>
            </a:pPr>
            <a:r>
              <a:rPr lang="en-US" dirty="0">
                <a:solidFill>
                  <a:srgbClr val="000000"/>
                </a:solidFill>
              </a:rPr>
              <a:t>Some of the important points </a:t>
            </a:r>
            <a:r>
              <a:rPr lang="en-US" dirty="0" smtClean="0">
                <a:solidFill>
                  <a:srgbClr val="000000"/>
                </a:solidFill>
              </a:rPr>
              <a:t>relating </a:t>
            </a:r>
            <a:r>
              <a:rPr lang="en-US" dirty="0">
                <a:solidFill>
                  <a:srgbClr val="000000"/>
                </a:solidFill>
              </a:rPr>
              <a:t>to Agricultural Extension </a:t>
            </a:r>
            <a:r>
              <a:rPr lang="en-US" dirty="0" smtClean="0">
                <a:solidFill>
                  <a:srgbClr val="000000"/>
                </a:solidFill>
              </a:rPr>
              <a:t>are </a:t>
            </a:r>
            <a:r>
              <a:rPr lang="en-US" dirty="0">
                <a:solidFill>
                  <a:srgbClr val="000000"/>
                </a:solidFill>
              </a:rPr>
              <a:t>as </a:t>
            </a:r>
            <a:r>
              <a:rPr lang="en-US" dirty="0" smtClean="0">
                <a:solidFill>
                  <a:srgbClr val="000000"/>
                </a:solidFill>
              </a:rPr>
              <a:t>below:</a:t>
            </a:r>
          </a:p>
          <a:p>
            <a:pPr>
              <a:lnSpc>
                <a:spcPct val="110000"/>
              </a:lnSpc>
            </a:pPr>
            <a:r>
              <a:rPr lang="en-US" dirty="0" smtClean="0">
                <a:solidFill>
                  <a:srgbClr val="000000"/>
                </a:solidFill>
              </a:rPr>
              <a:t>To </a:t>
            </a:r>
            <a:r>
              <a:rPr lang="en-US" dirty="0">
                <a:solidFill>
                  <a:srgbClr val="000000"/>
                </a:solidFill>
              </a:rPr>
              <a:t>bridge up the agricultural technology gap at grass root level, Act as mediator for researchers by updating them with field problems of farmers and to help them in developing "Demand Driven Technology.” </a:t>
            </a:r>
            <a:endParaRPr lang="en-US" dirty="0">
              <a:solidFill>
                <a:srgbClr val="000000"/>
              </a:solidFill>
            </a:endParaRPr>
          </a:p>
          <a:p>
            <a:pPr>
              <a:lnSpc>
                <a:spcPct val="110000"/>
              </a:lnSpc>
            </a:pPr>
            <a:r>
              <a:rPr lang="en-US" dirty="0" smtClean="0">
                <a:solidFill>
                  <a:srgbClr val="000000"/>
                </a:solidFill>
              </a:rPr>
              <a:t> </a:t>
            </a:r>
            <a:r>
              <a:rPr lang="en-US" dirty="0">
                <a:solidFill>
                  <a:srgbClr val="000000"/>
                </a:solidFill>
              </a:rPr>
              <a:t>It provides information to farmers and passes to the farmers new ideas developed by </a:t>
            </a:r>
            <a:endParaRPr lang="en-US" dirty="0">
              <a:solidFill>
                <a:srgbClr val="000000"/>
              </a:solidFill>
            </a:endParaRPr>
          </a:p>
          <a:p>
            <a:pPr>
              <a:lnSpc>
                <a:spcPct val="110000"/>
              </a:lnSpc>
            </a:pPr>
            <a:r>
              <a:rPr lang="en-US" dirty="0">
                <a:solidFill>
                  <a:srgbClr val="000000"/>
                </a:solidFill>
              </a:rPr>
              <a:t>agricultural research stations, To develop a system of effective research and extension linkages </a:t>
            </a:r>
            <a:endParaRPr lang="en-US" dirty="0">
              <a:solidFill>
                <a:srgbClr val="000000"/>
              </a:solidFill>
            </a:endParaRPr>
          </a:p>
          <a:p>
            <a:endParaRPr lang="en-US" dirty="0"/>
          </a:p>
        </p:txBody>
      </p:sp>
    </p:spTree>
    <p:extLst>
      <p:ext uri="{BB962C8B-B14F-4D97-AF65-F5344CB8AC3E}">
        <p14:creationId xmlns:p14="http://schemas.microsoft.com/office/powerpoint/2010/main" val="13260908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2800" dirty="0" smtClean="0">
                <a:solidFill>
                  <a:srgbClr val="FF0000"/>
                </a:solidFill>
              </a:rPr>
              <a:t>Continued</a:t>
            </a:r>
            <a:r>
              <a:rPr lang="is-IS" sz="2800" dirty="0" smtClean="0">
                <a:solidFill>
                  <a:srgbClr val="FF0000"/>
                </a:solidFill>
              </a:rPr>
              <a:t>…...</a:t>
            </a:r>
            <a:endParaRPr lang="en-US" sz="2800" dirty="0">
              <a:solidFill>
                <a:srgbClr val="FF0000"/>
              </a:solidFill>
            </a:endParaRPr>
          </a:p>
        </p:txBody>
      </p:sp>
      <p:sp>
        <p:nvSpPr>
          <p:cNvPr id="3" name="Content Placeholder 2"/>
          <p:cNvSpPr>
            <a:spLocks noGrp="1"/>
          </p:cNvSpPr>
          <p:nvPr>
            <p:ph idx="1"/>
          </p:nvPr>
        </p:nvSpPr>
        <p:spPr>
          <a:xfrm>
            <a:off x="170095" y="1587632"/>
            <a:ext cx="8799557" cy="5080420"/>
          </a:xfrm>
        </p:spPr>
        <p:txBody>
          <a:bodyPr>
            <a:noAutofit/>
          </a:bodyPr>
          <a:lstStyle/>
          <a:p>
            <a:pPr>
              <a:lnSpc>
                <a:spcPct val="120000"/>
              </a:lnSpc>
            </a:pPr>
            <a:r>
              <a:rPr lang="en-US" sz="2200" dirty="0"/>
              <a:t>Agricultural extension, therefore, provides the indispensable elements that farmers need to improve their agricultural productivity. And to improve living conditions of small scale farmers. </a:t>
            </a:r>
            <a:endParaRPr lang="en-US" sz="2200" dirty="0"/>
          </a:p>
          <a:p>
            <a:pPr>
              <a:lnSpc>
                <a:spcPct val="120000"/>
              </a:lnSpc>
            </a:pPr>
            <a:r>
              <a:rPr lang="en-US" sz="2200" dirty="0"/>
              <a:t>Agricultural extension </a:t>
            </a:r>
            <a:r>
              <a:rPr lang="en-US" sz="2200" dirty="0" smtClean="0"/>
              <a:t>program </a:t>
            </a:r>
            <a:r>
              <a:rPr lang="en-US" sz="2200" dirty="0"/>
              <a:t>cover a broad area including improved crop varieties, better livestock control, improved water management, and the control of weeds, pests or plant diseases. </a:t>
            </a:r>
            <a:endParaRPr lang="en-US" sz="2200" dirty="0" smtClean="0"/>
          </a:p>
          <a:p>
            <a:pPr>
              <a:lnSpc>
                <a:spcPct val="120000"/>
              </a:lnSpc>
            </a:pPr>
            <a:r>
              <a:rPr lang="en-US" sz="2200" dirty="0"/>
              <a:t>Where appropriate, agricultural extension may also help to build up local farmers' </a:t>
            </a:r>
            <a:endParaRPr lang="en-US" sz="2200" dirty="0"/>
          </a:p>
          <a:p>
            <a:pPr>
              <a:lnSpc>
                <a:spcPct val="120000"/>
              </a:lnSpc>
            </a:pPr>
            <a:r>
              <a:rPr lang="en-US" sz="2200" dirty="0"/>
              <a:t>groups and organizations so that they can benefit from extension </a:t>
            </a:r>
            <a:r>
              <a:rPr lang="en-US" sz="2200" dirty="0" smtClean="0"/>
              <a:t>programs. </a:t>
            </a:r>
            <a:endParaRPr lang="en-US" sz="2200" dirty="0"/>
          </a:p>
        </p:txBody>
      </p:sp>
    </p:spTree>
    <p:extLst>
      <p:ext uri="{BB962C8B-B14F-4D97-AF65-F5344CB8AC3E}">
        <p14:creationId xmlns:p14="http://schemas.microsoft.com/office/powerpoint/2010/main" val="3843412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t>Introduction to Agricultural Extension </a:t>
            </a:r>
            <a:r>
              <a:rPr lang="en-US" sz="2400" b="1" dirty="0"/>
              <a:t/>
            </a:r>
            <a:br>
              <a:rPr lang="en-US" sz="2400" b="1" dirty="0"/>
            </a:br>
            <a:endParaRPr lang="en-US" sz="2400" b="1" dirty="0"/>
          </a:p>
        </p:txBody>
      </p:sp>
      <p:sp>
        <p:nvSpPr>
          <p:cNvPr id="3" name="Content Placeholder 2"/>
          <p:cNvSpPr>
            <a:spLocks noGrp="1"/>
          </p:cNvSpPr>
          <p:nvPr>
            <p:ph idx="1"/>
          </p:nvPr>
        </p:nvSpPr>
        <p:spPr>
          <a:xfrm>
            <a:off x="457200" y="1752600"/>
            <a:ext cx="8229600" cy="4826000"/>
          </a:xfrm>
        </p:spPr>
        <p:txBody>
          <a:bodyPr>
            <a:normAutofit/>
          </a:bodyPr>
          <a:lstStyle/>
          <a:p>
            <a:pPr>
              <a:lnSpc>
                <a:spcPct val="120000"/>
              </a:lnSpc>
              <a:buFont typeface="Wingdings" charset="2"/>
              <a:buChar char="²"/>
            </a:pPr>
            <a:r>
              <a:rPr lang="en-US" dirty="0"/>
              <a:t>The art and science of crop and livestock </a:t>
            </a:r>
            <a:r>
              <a:rPr lang="en-US" dirty="0" smtClean="0"/>
              <a:t>production is known as Agriculture.</a:t>
            </a:r>
          </a:p>
          <a:p>
            <a:pPr>
              <a:lnSpc>
                <a:spcPct val="120000"/>
              </a:lnSpc>
              <a:buFont typeface="Wingdings" charset="2"/>
              <a:buChar char="²"/>
            </a:pPr>
            <a:r>
              <a:rPr lang="en-US" dirty="0" smtClean="0"/>
              <a:t>In broader </a:t>
            </a:r>
            <a:r>
              <a:rPr lang="en-US" dirty="0"/>
              <a:t>sense, agriculture comprises the entire range of technologies associated with the production of useful products from plants and animals, including soil cultivation, crop and livestock management, and the activities of processing and </a:t>
            </a:r>
            <a:r>
              <a:rPr lang="en-US" dirty="0" smtClean="0"/>
              <a:t>marketing.</a:t>
            </a:r>
          </a:p>
          <a:p>
            <a:pPr>
              <a:lnSpc>
                <a:spcPct val="120000"/>
              </a:lnSpc>
              <a:buFont typeface="Wingdings" charset="2"/>
              <a:buChar char="²"/>
            </a:pPr>
            <a:r>
              <a:rPr lang="en-US" dirty="0" smtClean="0"/>
              <a:t>This whole process is associated to agricultural extension &amp; advisory services </a:t>
            </a:r>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1012383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main features of Agricultural extension</a:t>
            </a:r>
            <a:endParaRPr lang="en-US" sz="2400" b="1" dirty="0"/>
          </a:p>
        </p:txBody>
      </p:sp>
      <p:sp>
        <p:nvSpPr>
          <p:cNvPr id="3" name="Content Placeholder 2"/>
          <p:cNvSpPr>
            <a:spLocks noGrp="1"/>
          </p:cNvSpPr>
          <p:nvPr>
            <p:ph idx="1"/>
          </p:nvPr>
        </p:nvSpPr>
        <p:spPr>
          <a:xfrm>
            <a:off x="190500" y="1752600"/>
            <a:ext cx="8609059" cy="4858750"/>
          </a:xfrm>
        </p:spPr>
        <p:txBody>
          <a:bodyPr>
            <a:normAutofit fontScale="77500" lnSpcReduction="20000"/>
          </a:bodyPr>
          <a:lstStyle/>
          <a:p>
            <a:pPr marL="571500" indent="-457200">
              <a:lnSpc>
                <a:spcPct val="120000"/>
              </a:lnSpc>
              <a:buFont typeface="+mj-ea"/>
              <a:buAutoNum type="circleNumDbPlain"/>
            </a:pPr>
            <a:r>
              <a:rPr lang="en-US" sz="3100" dirty="0">
                <a:solidFill>
                  <a:srgbClr val="000000"/>
                </a:solidFill>
              </a:rPr>
              <a:t>As a </a:t>
            </a:r>
            <a:r>
              <a:rPr lang="en-US" sz="3100" b="1" u="sng" dirty="0">
                <a:solidFill>
                  <a:srgbClr val="3366FF"/>
                </a:solidFill>
              </a:rPr>
              <a:t>discipline</a:t>
            </a:r>
            <a:r>
              <a:rPr lang="en-US" sz="3100" dirty="0">
                <a:solidFill>
                  <a:srgbClr val="000000"/>
                </a:solidFill>
              </a:rPr>
              <a:t> it deals with the behavior of </a:t>
            </a:r>
            <a:r>
              <a:rPr lang="en-US" sz="3100" dirty="0" smtClean="0">
                <a:solidFill>
                  <a:srgbClr val="000000"/>
                </a:solidFill>
              </a:rPr>
              <a:t>people. It is multi disciplinary depending on anthropology, sociology, management, economics, &amp; communication etc.</a:t>
            </a:r>
          </a:p>
          <a:p>
            <a:pPr marL="571500" indent="-457200">
              <a:lnSpc>
                <a:spcPct val="120000"/>
              </a:lnSpc>
              <a:buFont typeface="+mj-ea"/>
              <a:buAutoNum type="circleNumDbPlain"/>
            </a:pPr>
            <a:r>
              <a:rPr lang="en-US" sz="3100" dirty="0" smtClean="0">
                <a:solidFill>
                  <a:srgbClr val="000000"/>
                </a:solidFill>
              </a:rPr>
              <a:t>As </a:t>
            </a:r>
            <a:r>
              <a:rPr lang="en-US" sz="3100" dirty="0">
                <a:solidFill>
                  <a:srgbClr val="000000"/>
                </a:solidFill>
              </a:rPr>
              <a:t>a </a:t>
            </a:r>
            <a:r>
              <a:rPr lang="en-US" sz="3100" b="1" u="sng" dirty="0">
                <a:solidFill>
                  <a:srgbClr val="3366FF"/>
                </a:solidFill>
              </a:rPr>
              <a:t>process</a:t>
            </a:r>
            <a:r>
              <a:rPr lang="en-US" sz="3100" dirty="0">
                <a:solidFill>
                  <a:srgbClr val="000000"/>
                </a:solidFill>
              </a:rPr>
              <a:t>, agricultural extension seeks to influence the behavior of rural people through </a:t>
            </a:r>
            <a:r>
              <a:rPr lang="en-US" sz="3100" dirty="0" smtClean="0">
                <a:solidFill>
                  <a:srgbClr val="000000"/>
                </a:solidFill>
              </a:rPr>
              <a:t>educational </a:t>
            </a:r>
            <a:r>
              <a:rPr lang="en-US" sz="3100" dirty="0">
                <a:solidFill>
                  <a:srgbClr val="000000"/>
                </a:solidFill>
              </a:rPr>
              <a:t>and information </a:t>
            </a:r>
            <a:r>
              <a:rPr lang="en-US" sz="3100" dirty="0" smtClean="0">
                <a:solidFill>
                  <a:srgbClr val="000000"/>
                </a:solidFill>
              </a:rPr>
              <a:t>interventions.</a:t>
            </a:r>
          </a:p>
          <a:p>
            <a:pPr marL="571500" indent="-457200">
              <a:lnSpc>
                <a:spcPct val="120000"/>
              </a:lnSpc>
              <a:buFont typeface="+mj-ea"/>
              <a:buAutoNum type="circleNumDbPlain"/>
            </a:pPr>
            <a:r>
              <a:rPr lang="en-US" sz="3100" dirty="0">
                <a:solidFill>
                  <a:srgbClr val="000000"/>
                </a:solidFill>
              </a:rPr>
              <a:t>As a </a:t>
            </a:r>
            <a:r>
              <a:rPr lang="en-US" sz="3100" b="1" u="sng" dirty="0">
                <a:solidFill>
                  <a:srgbClr val="3366FF"/>
                </a:solidFill>
              </a:rPr>
              <a:t>service</a:t>
            </a:r>
            <a:r>
              <a:rPr lang="en-US" sz="3100" dirty="0">
                <a:solidFill>
                  <a:srgbClr val="000000"/>
                </a:solidFill>
              </a:rPr>
              <a:t>, agricultural extension makes the government ministry and university as useful sources. Keep research scientists in contact with the practical problem being faced by the </a:t>
            </a:r>
            <a:r>
              <a:rPr lang="en-US" sz="3100" dirty="0" smtClean="0">
                <a:solidFill>
                  <a:srgbClr val="000000"/>
                </a:solidFill>
              </a:rPr>
              <a:t>farmers &amp; to provide extension services. </a:t>
            </a:r>
            <a:endParaRPr lang="en-US" sz="3100" dirty="0">
              <a:solidFill>
                <a:srgbClr val="000000"/>
              </a:solidFill>
            </a:endParaRPr>
          </a:p>
        </p:txBody>
      </p:sp>
    </p:spTree>
    <p:extLst>
      <p:ext uri="{BB962C8B-B14F-4D97-AF65-F5344CB8AC3E}">
        <p14:creationId xmlns:p14="http://schemas.microsoft.com/office/powerpoint/2010/main" val="151965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Definitions of agricultural extension</a:t>
            </a:r>
            <a:endParaRPr lang="en-US" sz="2400" b="1" dirty="0"/>
          </a:p>
        </p:txBody>
      </p:sp>
      <p:sp>
        <p:nvSpPr>
          <p:cNvPr id="3" name="Content Placeholder 2"/>
          <p:cNvSpPr>
            <a:spLocks noGrp="1"/>
          </p:cNvSpPr>
          <p:nvPr>
            <p:ph idx="1"/>
          </p:nvPr>
        </p:nvSpPr>
        <p:spPr>
          <a:xfrm>
            <a:off x="204113" y="1752600"/>
            <a:ext cx="8810899" cy="4960812"/>
          </a:xfrm>
        </p:spPr>
        <p:txBody>
          <a:bodyPr>
            <a:normAutofit fontScale="92500"/>
          </a:bodyPr>
          <a:lstStyle/>
          <a:p>
            <a:pPr>
              <a:lnSpc>
                <a:spcPct val="120000"/>
              </a:lnSpc>
            </a:pPr>
            <a:r>
              <a:rPr lang="en-US" dirty="0" smtClean="0">
                <a:solidFill>
                  <a:srgbClr val="000000"/>
                </a:solidFill>
              </a:rPr>
              <a:t>Agricultural Extension is a two</a:t>
            </a:r>
            <a:r>
              <a:rPr lang="en-US" dirty="0">
                <a:solidFill>
                  <a:srgbClr val="000000"/>
                </a:solidFill>
              </a:rPr>
              <a:t> </a:t>
            </a:r>
            <a:r>
              <a:rPr lang="en-US" dirty="0" smtClean="0">
                <a:solidFill>
                  <a:srgbClr val="000000"/>
                </a:solidFill>
              </a:rPr>
              <a:t>way channel: it brings scientific information to the village </a:t>
            </a:r>
            <a:r>
              <a:rPr lang="en-US" dirty="0">
                <a:solidFill>
                  <a:srgbClr val="000000"/>
                </a:solidFill>
              </a:rPr>
              <a:t>people, and also takes the problems of the village people to the scientific institution for solution. It is a continuous educational process, in which both learner and teacher contribute </a:t>
            </a:r>
            <a:r>
              <a:rPr lang="en-US" dirty="0" smtClean="0">
                <a:solidFill>
                  <a:srgbClr val="000000"/>
                </a:solidFill>
              </a:rPr>
              <a:t>and receive.</a:t>
            </a:r>
          </a:p>
          <a:p>
            <a:pPr>
              <a:lnSpc>
                <a:spcPct val="120000"/>
              </a:lnSpc>
            </a:pPr>
            <a:r>
              <a:rPr lang="en-US" dirty="0">
                <a:solidFill>
                  <a:srgbClr val="000000"/>
                </a:solidFill>
              </a:rPr>
              <a:t>Agricultural Extension work is an out of school system of education in which adult and young people learn by doing. It is partnership between the Govt. and the people, which provides service and education designed to meet the people. Its fundamental objective is the development of the people. </a:t>
            </a:r>
            <a:endParaRPr lang="en-US" dirty="0">
              <a:solidFill>
                <a:srgbClr val="000000"/>
              </a:solidFill>
            </a:endParaRPr>
          </a:p>
        </p:txBody>
      </p:sp>
    </p:spTree>
    <p:extLst>
      <p:ext uri="{BB962C8B-B14F-4D97-AF65-F5344CB8AC3E}">
        <p14:creationId xmlns:p14="http://schemas.microsoft.com/office/powerpoint/2010/main" val="1135201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2400" b="1" dirty="0" smtClean="0">
                <a:solidFill>
                  <a:srgbClr val="FF6600"/>
                </a:solidFill>
              </a:rPr>
              <a:t>continued</a:t>
            </a:r>
            <a:r>
              <a:rPr lang="is-IS" sz="2400" b="1" dirty="0" smtClean="0">
                <a:solidFill>
                  <a:srgbClr val="FF6600"/>
                </a:solidFill>
              </a:rPr>
              <a:t>…......</a:t>
            </a:r>
            <a:endParaRPr lang="en-US" sz="2400" b="1" dirty="0">
              <a:solidFill>
                <a:srgbClr val="FF6600"/>
              </a:solidFill>
            </a:endParaRPr>
          </a:p>
        </p:txBody>
      </p:sp>
      <p:sp>
        <p:nvSpPr>
          <p:cNvPr id="3" name="Content Placeholder 2"/>
          <p:cNvSpPr>
            <a:spLocks noGrp="1"/>
          </p:cNvSpPr>
          <p:nvPr>
            <p:ph idx="1"/>
          </p:nvPr>
        </p:nvSpPr>
        <p:spPr>
          <a:xfrm>
            <a:off x="158755" y="1752600"/>
            <a:ext cx="8754200" cy="4836070"/>
          </a:xfrm>
        </p:spPr>
        <p:txBody>
          <a:bodyPr>
            <a:normAutofit lnSpcReduction="10000"/>
          </a:bodyPr>
          <a:lstStyle/>
          <a:p>
            <a:pPr>
              <a:lnSpc>
                <a:spcPct val="120000"/>
              </a:lnSpc>
            </a:pPr>
            <a:r>
              <a:rPr lang="en-US" dirty="0">
                <a:solidFill>
                  <a:srgbClr val="000000"/>
                </a:solidFill>
              </a:rPr>
              <a:t>Agricultural extension is </a:t>
            </a:r>
            <a:r>
              <a:rPr lang="en-US" dirty="0" smtClean="0">
                <a:solidFill>
                  <a:srgbClr val="000000"/>
                </a:solidFill>
              </a:rPr>
              <a:t>a </a:t>
            </a:r>
            <a:r>
              <a:rPr lang="en-US" dirty="0">
                <a:solidFill>
                  <a:srgbClr val="000000"/>
                </a:solidFill>
              </a:rPr>
              <a:t>service or system which assists farm people, through educational procedures, in improving farming methods and techniques, increasing production efficiency and income, bettering their levels of living and lifting the social and educational standards of rural </a:t>
            </a:r>
            <a:r>
              <a:rPr lang="en-US" dirty="0" smtClean="0">
                <a:solidFill>
                  <a:srgbClr val="000000"/>
                </a:solidFill>
              </a:rPr>
              <a:t>life.</a:t>
            </a:r>
          </a:p>
          <a:p>
            <a:pPr>
              <a:lnSpc>
                <a:spcPct val="120000"/>
              </a:lnSpc>
            </a:pPr>
            <a:r>
              <a:rPr lang="en-US" dirty="0" smtClean="0">
                <a:solidFill>
                  <a:srgbClr val="000000"/>
                </a:solidFill>
              </a:rPr>
              <a:t> Agricultural Extension is </a:t>
            </a:r>
            <a:r>
              <a:rPr lang="en-US" dirty="0">
                <a:solidFill>
                  <a:srgbClr val="000000"/>
                </a:solidFill>
              </a:rPr>
              <a:t>a professional method of non-formal education to bring desirable Changes in knowledge, skills, attitudes and understanding of the rural people to improve their Social, economic and psychological </a:t>
            </a:r>
            <a:r>
              <a:rPr lang="en-US" dirty="0" smtClean="0">
                <a:solidFill>
                  <a:srgbClr val="000000"/>
                </a:solidFill>
              </a:rPr>
              <a:t>status</a:t>
            </a:r>
            <a:endParaRPr lang="en-US" dirty="0">
              <a:solidFill>
                <a:srgbClr val="000000"/>
              </a:solidFill>
            </a:endParaRPr>
          </a:p>
        </p:txBody>
      </p:sp>
    </p:spTree>
    <p:extLst>
      <p:ext uri="{BB962C8B-B14F-4D97-AF65-F5344CB8AC3E}">
        <p14:creationId xmlns:p14="http://schemas.microsoft.com/office/powerpoint/2010/main" val="2693961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Objectives in agricultural extension</a:t>
            </a:r>
            <a:endParaRPr lang="en-US" sz="2800" b="1" dirty="0"/>
          </a:p>
        </p:txBody>
      </p:sp>
      <p:sp>
        <p:nvSpPr>
          <p:cNvPr id="3" name="Content Placeholder 2"/>
          <p:cNvSpPr>
            <a:spLocks noGrp="1"/>
          </p:cNvSpPr>
          <p:nvPr>
            <p:ph idx="1"/>
          </p:nvPr>
        </p:nvSpPr>
        <p:spPr>
          <a:xfrm>
            <a:off x="457200" y="1752600"/>
            <a:ext cx="7741358" cy="4373563"/>
          </a:xfrm>
        </p:spPr>
        <p:txBody>
          <a:bodyPr/>
          <a:lstStyle/>
          <a:p>
            <a:pPr marL="114300" indent="0">
              <a:lnSpc>
                <a:spcPct val="120000"/>
              </a:lnSpc>
              <a:buNone/>
            </a:pPr>
            <a:endParaRPr lang="en-US" dirty="0" smtClean="0">
              <a:solidFill>
                <a:schemeClr val="tx1"/>
              </a:solidFill>
            </a:endParaRPr>
          </a:p>
          <a:p>
            <a:pPr marL="114300" indent="0">
              <a:lnSpc>
                <a:spcPct val="120000"/>
              </a:lnSpc>
              <a:buNone/>
            </a:pPr>
            <a:r>
              <a:rPr lang="en-US" dirty="0" smtClean="0">
                <a:solidFill>
                  <a:schemeClr val="tx1"/>
                </a:solidFill>
              </a:rPr>
              <a:t>Objectives are expressions </a:t>
            </a:r>
            <a:r>
              <a:rPr lang="en-US" dirty="0">
                <a:solidFill>
                  <a:schemeClr val="tx1"/>
                </a:solidFill>
              </a:rPr>
              <a:t>of ends towards which our efforts are </a:t>
            </a:r>
            <a:r>
              <a:rPr lang="en-US" dirty="0" smtClean="0">
                <a:solidFill>
                  <a:schemeClr val="tx1"/>
                </a:solidFill>
              </a:rPr>
              <a:t>directed or direction </a:t>
            </a:r>
            <a:r>
              <a:rPr lang="en-US" dirty="0">
                <a:solidFill>
                  <a:schemeClr val="tx1"/>
                </a:solidFill>
              </a:rPr>
              <a:t>of </a:t>
            </a:r>
            <a:r>
              <a:rPr lang="en-US" dirty="0" smtClean="0">
                <a:solidFill>
                  <a:schemeClr val="tx1"/>
                </a:solidFill>
              </a:rPr>
              <a:t>movement. </a:t>
            </a:r>
          </a:p>
          <a:p>
            <a:pPr marL="114300" indent="0">
              <a:lnSpc>
                <a:spcPct val="120000"/>
              </a:lnSpc>
              <a:buNone/>
            </a:pPr>
            <a:endParaRPr lang="en-US" dirty="0" smtClean="0">
              <a:solidFill>
                <a:schemeClr val="tx1"/>
              </a:solidFill>
            </a:endParaRPr>
          </a:p>
          <a:p>
            <a:pPr marL="114300" indent="0">
              <a:lnSpc>
                <a:spcPct val="120000"/>
              </a:lnSpc>
              <a:buNone/>
            </a:pPr>
            <a:r>
              <a:rPr lang="en-US" dirty="0" smtClean="0">
                <a:solidFill>
                  <a:schemeClr val="tx1"/>
                </a:solidFill>
              </a:rPr>
              <a:t>Three types of objectives are:</a:t>
            </a:r>
          </a:p>
          <a:p>
            <a:pPr marL="571500" indent="-457200">
              <a:lnSpc>
                <a:spcPct val="120000"/>
              </a:lnSpc>
              <a:buFont typeface="+mj-ea"/>
              <a:buAutoNum type="circleNumDbPlain"/>
            </a:pPr>
            <a:r>
              <a:rPr lang="en-US" dirty="0" smtClean="0">
                <a:solidFill>
                  <a:srgbClr val="3366FF"/>
                </a:solidFill>
              </a:rPr>
              <a:t>Fundamental Objectives</a:t>
            </a:r>
          </a:p>
          <a:p>
            <a:pPr marL="571500" indent="-457200">
              <a:lnSpc>
                <a:spcPct val="120000"/>
              </a:lnSpc>
              <a:buFont typeface="+mj-ea"/>
              <a:buAutoNum type="circleNumDbPlain"/>
            </a:pPr>
            <a:r>
              <a:rPr lang="en-US" dirty="0" smtClean="0">
                <a:solidFill>
                  <a:srgbClr val="3366FF"/>
                </a:solidFill>
              </a:rPr>
              <a:t>General Objectives</a:t>
            </a:r>
          </a:p>
          <a:p>
            <a:pPr marL="571500" indent="-457200">
              <a:lnSpc>
                <a:spcPct val="120000"/>
              </a:lnSpc>
              <a:buFont typeface="+mj-ea"/>
              <a:buAutoNum type="circleNumDbPlain"/>
            </a:pPr>
            <a:r>
              <a:rPr lang="en-US" dirty="0" smtClean="0">
                <a:solidFill>
                  <a:srgbClr val="3366FF"/>
                </a:solidFill>
              </a:rPr>
              <a:t>Specific Objectives</a:t>
            </a:r>
          </a:p>
          <a:p>
            <a:endParaRPr lang="en-US" dirty="0"/>
          </a:p>
          <a:p>
            <a:endParaRPr lang="en-US" dirty="0"/>
          </a:p>
          <a:p>
            <a:endParaRPr lang="en-US" dirty="0"/>
          </a:p>
        </p:txBody>
      </p:sp>
    </p:spTree>
    <p:extLst>
      <p:ext uri="{BB962C8B-B14F-4D97-AF65-F5344CB8AC3E}">
        <p14:creationId xmlns:p14="http://schemas.microsoft.com/office/powerpoint/2010/main" val="643803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Fundamental Objectives </a:t>
            </a:r>
            <a:endParaRPr lang="en-US" sz="3200" b="1" dirty="0"/>
          </a:p>
        </p:txBody>
      </p:sp>
      <p:sp>
        <p:nvSpPr>
          <p:cNvPr id="3" name="Content Placeholder 2"/>
          <p:cNvSpPr>
            <a:spLocks noGrp="1"/>
          </p:cNvSpPr>
          <p:nvPr>
            <p:ph idx="1"/>
          </p:nvPr>
        </p:nvSpPr>
        <p:spPr>
          <a:xfrm>
            <a:off x="457200" y="1752600"/>
            <a:ext cx="8229600" cy="4881431"/>
          </a:xfrm>
        </p:spPr>
        <p:txBody>
          <a:bodyPr>
            <a:normAutofit fontScale="92500"/>
          </a:bodyPr>
          <a:lstStyle/>
          <a:p>
            <a:pPr>
              <a:lnSpc>
                <a:spcPct val="120000"/>
              </a:lnSpc>
            </a:pPr>
            <a:r>
              <a:rPr lang="en-US" dirty="0">
                <a:solidFill>
                  <a:schemeClr val="tx1"/>
                </a:solidFill>
              </a:rPr>
              <a:t>These are the all-inclusive objectives of a society. </a:t>
            </a:r>
            <a:endParaRPr lang="en-US" dirty="0" smtClean="0">
              <a:solidFill>
                <a:schemeClr val="tx1"/>
              </a:solidFill>
            </a:endParaRPr>
          </a:p>
          <a:p>
            <a:pPr>
              <a:lnSpc>
                <a:spcPct val="120000"/>
              </a:lnSpc>
            </a:pPr>
            <a:r>
              <a:rPr lang="en-US" dirty="0" smtClean="0">
                <a:solidFill>
                  <a:schemeClr val="tx1"/>
                </a:solidFill>
              </a:rPr>
              <a:t>They </a:t>
            </a:r>
            <a:r>
              <a:rPr lang="en-US" dirty="0">
                <a:solidFill>
                  <a:schemeClr val="tx1"/>
                </a:solidFill>
              </a:rPr>
              <a:t>are also known as remote, basic, or overall objectives. </a:t>
            </a:r>
            <a:endParaRPr lang="en-US" dirty="0" smtClean="0">
              <a:solidFill>
                <a:schemeClr val="tx1"/>
              </a:solidFill>
            </a:endParaRPr>
          </a:p>
          <a:p>
            <a:pPr>
              <a:lnSpc>
                <a:spcPct val="120000"/>
              </a:lnSpc>
            </a:pPr>
            <a:r>
              <a:rPr lang="en-US" dirty="0" smtClean="0">
                <a:solidFill>
                  <a:schemeClr val="tx1"/>
                </a:solidFill>
              </a:rPr>
              <a:t>A </a:t>
            </a:r>
            <a:r>
              <a:rPr lang="en-US" dirty="0">
                <a:solidFill>
                  <a:schemeClr val="tx1"/>
                </a:solidFill>
              </a:rPr>
              <a:t>fundamental objective is to teach people how to determine their own problems, help them acquire knowledge about the problem, and motivate them to the extent that they will want to do something about the problems. </a:t>
            </a:r>
            <a:endParaRPr lang="en-US" dirty="0" smtClean="0">
              <a:solidFill>
                <a:schemeClr val="tx1"/>
              </a:solidFill>
            </a:endParaRPr>
          </a:p>
          <a:p>
            <a:pPr>
              <a:lnSpc>
                <a:spcPct val="120000"/>
              </a:lnSpc>
            </a:pPr>
            <a:r>
              <a:rPr lang="en-US" dirty="0" smtClean="0">
                <a:solidFill>
                  <a:schemeClr val="tx1"/>
                </a:solidFill>
              </a:rPr>
              <a:t>Examples </a:t>
            </a:r>
            <a:r>
              <a:rPr lang="en-US" dirty="0">
                <a:solidFill>
                  <a:schemeClr val="tx1"/>
                </a:solidFill>
              </a:rPr>
              <a:t>of such objectives are development of the individuals, of communities, of the society itself, and of a county; good life, better citizenship, and democracy. </a:t>
            </a:r>
            <a:endParaRPr lang="en-US" dirty="0" smtClean="0">
              <a:solidFill>
                <a:schemeClr val="tx1"/>
              </a:solidFill>
            </a:endParaRPr>
          </a:p>
        </p:txBody>
      </p:sp>
    </p:spTree>
    <p:extLst>
      <p:ext uri="{BB962C8B-B14F-4D97-AF65-F5344CB8AC3E}">
        <p14:creationId xmlns:p14="http://schemas.microsoft.com/office/powerpoint/2010/main" val="2531547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General Objectives </a:t>
            </a:r>
            <a:r>
              <a:rPr lang="en-US" b="1" dirty="0"/>
              <a:t/>
            </a:r>
            <a:br>
              <a:rPr lang="en-US" b="1" dirty="0"/>
            </a:br>
            <a:endParaRPr lang="en-US" b="1" dirty="0"/>
          </a:p>
        </p:txBody>
      </p:sp>
      <p:sp>
        <p:nvSpPr>
          <p:cNvPr id="3" name="Content Placeholder 2"/>
          <p:cNvSpPr>
            <a:spLocks noGrp="1"/>
          </p:cNvSpPr>
          <p:nvPr>
            <p:ph idx="1"/>
          </p:nvPr>
        </p:nvSpPr>
        <p:spPr/>
        <p:txBody>
          <a:bodyPr>
            <a:normAutofit/>
          </a:bodyPr>
          <a:lstStyle/>
          <a:p>
            <a:r>
              <a:rPr lang="en-US" dirty="0" smtClean="0"/>
              <a:t>These are more specific than fundamental </a:t>
            </a:r>
            <a:r>
              <a:rPr lang="en-US" dirty="0"/>
              <a:t>Objectives. </a:t>
            </a:r>
            <a:endParaRPr lang="en-US" dirty="0" smtClean="0"/>
          </a:p>
          <a:p>
            <a:r>
              <a:rPr lang="en-US" dirty="0" smtClean="0"/>
              <a:t>These </a:t>
            </a:r>
            <a:r>
              <a:rPr lang="en-US" dirty="0"/>
              <a:t>objectives are the bases for the long term </a:t>
            </a:r>
            <a:r>
              <a:rPr lang="en-US" dirty="0" smtClean="0"/>
              <a:t>program </a:t>
            </a:r>
            <a:r>
              <a:rPr lang="en-US" dirty="0"/>
              <a:t>which aims at better crops, home, and income. </a:t>
            </a:r>
            <a:endParaRPr lang="en-US" dirty="0" smtClean="0"/>
          </a:p>
          <a:p>
            <a:r>
              <a:rPr lang="en-US" dirty="0" smtClean="0"/>
              <a:t>General </a:t>
            </a:r>
            <a:r>
              <a:rPr lang="en-US" dirty="0"/>
              <a:t>objective of agricultural extension is to improve the quality of </a:t>
            </a:r>
            <a:r>
              <a:rPr lang="en-US" dirty="0" smtClean="0"/>
              <a:t>our </a:t>
            </a:r>
            <a:r>
              <a:rPr lang="en-US" dirty="0"/>
              <a:t>farmer’s life through sustainable agriculture. </a:t>
            </a:r>
            <a:endParaRPr lang="en-US" dirty="0" smtClean="0"/>
          </a:p>
          <a:p>
            <a:r>
              <a:rPr lang="en-US" dirty="0" smtClean="0"/>
              <a:t>To </a:t>
            </a:r>
            <a:r>
              <a:rPr lang="en-US" dirty="0"/>
              <a:t>bring about desirable changes in the human behavior, which includes change in knowledge, skill and </a:t>
            </a:r>
            <a:r>
              <a:rPr lang="en-US" dirty="0" smtClean="0"/>
              <a:t>attitude</a:t>
            </a:r>
            <a:r>
              <a:rPr lang="en-US" dirty="0"/>
              <a:t>.</a:t>
            </a:r>
          </a:p>
          <a:p>
            <a:endParaRPr lang="en-US" dirty="0"/>
          </a:p>
        </p:txBody>
      </p:sp>
    </p:spTree>
    <p:extLst>
      <p:ext uri="{BB962C8B-B14F-4D97-AF65-F5344CB8AC3E}">
        <p14:creationId xmlns:p14="http://schemas.microsoft.com/office/powerpoint/2010/main" val="622518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Specific Objectives </a:t>
            </a:r>
            <a:endParaRPr lang="en-US" b="1" dirty="0"/>
          </a:p>
        </p:txBody>
      </p:sp>
      <p:sp>
        <p:nvSpPr>
          <p:cNvPr id="3" name="Content Placeholder 2"/>
          <p:cNvSpPr>
            <a:spLocks noGrp="1"/>
          </p:cNvSpPr>
          <p:nvPr>
            <p:ph idx="1"/>
          </p:nvPr>
        </p:nvSpPr>
        <p:spPr>
          <a:xfrm>
            <a:off x="457200" y="1752600"/>
            <a:ext cx="8496300" cy="4787900"/>
          </a:xfrm>
        </p:spPr>
        <p:txBody>
          <a:bodyPr/>
          <a:lstStyle/>
          <a:p>
            <a:pPr>
              <a:lnSpc>
                <a:spcPct val="120000"/>
              </a:lnSpc>
            </a:pPr>
            <a:r>
              <a:rPr lang="en-US" dirty="0" smtClean="0">
                <a:solidFill>
                  <a:schemeClr val="tx1"/>
                </a:solidFill>
              </a:rPr>
              <a:t>These objectives are designed to achieve general objectives. </a:t>
            </a:r>
          </a:p>
          <a:p>
            <a:pPr>
              <a:lnSpc>
                <a:spcPct val="120000"/>
              </a:lnSpc>
            </a:pPr>
            <a:r>
              <a:rPr lang="en-US" dirty="0" smtClean="0">
                <a:solidFill>
                  <a:schemeClr val="tx1"/>
                </a:solidFill>
              </a:rPr>
              <a:t>Specific objectives are basically smaller segments of general objectives.</a:t>
            </a:r>
          </a:p>
          <a:p>
            <a:pPr>
              <a:lnSpc>
                <a:spcPct val="120000"/>
              </a:lnSpc>
            </a:pPr>
            <a:r>
              <a:rPr lang="en-US" dirty="0" smtClean="0">
                <a:solidFill>
                  <a:schemeClr val="tx1"/>
                </a:solidFill>
              </a:rPr>
              <a:t>Specific objectives are short term &amp; narrow in focus</a:t>
            </a:r>
          </a:p>
          <a:p>
            <a:pPr>
              <a:lnSpc>
                <a:spcPct val="120000"/>
              </a:lnSpc>
            </a:pPr>
            <a:r>
              <a:rPr lang="en-US" dirty="0" smtClean="0">
                <a:solidFill>
                  <a:schemeClr val="tx1"/>
                </a:solidFill>
              </a:rPr>
              <a:t>Specific objectives are more in number &amp; systematically address various aspects of problems as defined under “statement of problem” &amp; key factor that is assumed to influence or cause the problem.</a:t>
            </a:r>
          </a:p>
        </p:txBody>
      </p:sp>
    </p:spTree>
    <p:extLst>
      <p:ext uri="{BB962C8B-B14F-4D97-AF65-F5344CB8AC3E}">
        <p14:creationId xmlns:p14="http://schemas.microsoft.com/office/powerpoint/2010/main" val="5304886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73</TotalTime>
  <Words>796</Words>
  <Application>Microsoft Macintosh PowerPoint</Application>
  <PresentationFormat>On-screen Show (4:3)</PresentationFormat>
  <Paragraphs>51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Apothecary</vt:lpstr>
      <vt:lpstr>Agricultural Extension:  Definitions, Objectives &amp; Importance</vt:lpstr>
      <vt:lpstr>Introduction to Agricultural Extension  </vt:lpstr>
      <vt:lpstr>main features of Agricultural extension</vt:lpstr>
      <vt:lpstr>Definitions of agricultural extension</vt:lpstr>
      <vt:lpstr>continued…......</vt:lpstr>
      <vt:lpstr>Objectives in agricultural extension</vt:lpstr>
      <vt:lpstr>Fundamental Objectives </vt:lpstr>
      <vt:lpstr>General Objectives  </vt:lpstr>
      <vt:lpstr>Specific Objectives </vt:lpstr>
      <vt:lpstr>SMART objectives  </vt:lpstr>
      <vt:lpstr>Importance of Agricultural Extension </vt:lpstr>
      <vt:lpstr>Continued…...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Agricultural Extension:  Definitions, Objectives &amp; Importance</dc:title>
  <dc:creator>Mohammed Yaseen</dc:creator>
  <cp:lastModifiedBy>Mohammed Yaseen</cp:lastModifiedBy>
  <cp:revision>33</cp:revision>
  <dcterms:created xsi:type="dcterms:W3CDTF">2020-04-19T04:12:15Z</dcterms:created>
  <dcterms:modified xsi:type="dcterms:W3CDTF">2020-04-19T05:26:09Z</dcterms:modified>
</cp:coreProperties>
</file>