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16" r:id="rId2"/>
    <p:sldId id="317" r:id="rId3"/>
    <p:sldId id="257" r:id="rId4"/>
    <p:sldId id="258" r:id="rId5"/>
    <p:sldId id="259" r:id="rId6"/>
    <p:sldId id="260" r:id="rId7"/>
    <p:sldId id="261" r:id="rId8"/>
    <p:sldId id="262" r:id="rId9"/>
    <p:sldId id="263" r:id="rId10"/>
    <p:sldId id="264" r:id="rId11"/>
    <p:sldId id="265" r:id="rId12"/>
    <p:sldId id="266" r:id="rId13"/>
    <p:sldId id="267" r:id="rId14"/>
    <p:sldId id="284" r:id="rId15"/>
    <p:sldId id="285" r:id="rId16"/>
    <p:sldId id="286" r:id="rId17"/>
    <p:sldId id="28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31DB5E-4C1E-486E-A961-79F00A0317CB}" type="datetimeFigureOut">
              <a:rPr lang="en-US" smtClean="0"/>
              <a:pPr/>
              <a:t>5/3/2020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092840-5698-4D8E-87BE-F405DC9194FA}" type="slidenum">
              <a:rPr lang="en-US" smtClean="0"/>
              <a:pPr/>
              <a:t>‹#›</a:t>
            </a:fld>
            <a:endParaRPr lang="en-US"/>
          </a:p>
        </p:txBody>
      </p:sp>
    </p:spTree>
    <p:extLst>
      <p:ext uri="{BB962C8B-B14F-4D97-AF65-F5344CB8AC3E}">
        <p14:creationId xmlns:p14="http://schemas.microsoft.com/office/powerpoint/2010/main" val="2964843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F8B152-5CDE-4E5A-BB1E-02B812BEF861}"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BE60DA-DADA-4AAD-8DEF-4421639286AD}" type="slidenum">
              <a:rPr lang="en-US" smtClean="0"/>
              <a:pPr/>
              <a:t>‹#›</a:t>
            </a:fld>
            <a:endParaRPr lang="en-US"/>
          </a:p>
        </p:txBody>
      </p:sp>
    </p:spTree>
    <p:extLst>
      <p:ext uri="{BB962C8B-B14F-4D97-AF65-F5344CB8AC3E}">
        <p14:creationId xmlns:p14="http://schemas.microsoft.com/office/powerpoint/2010/main" val="1685378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F850FFE-C7A2-45A3-A78D-4839953EA2C2}" type="slidenum">
              <a:rPr lang="en-US" smtClean="0"/>
              <a:pPr/>
              <a:t>15</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PP13040.jpg</a:t>
            </a:r>
          </a:p>
        </p:txBody>
      </p:sp>
    </p:spTree>
    <p:extLst>
      <p:ext uri="{BB962C8B-B14F-4D97-AF65-F5344CB8AC3E}">
        <p14:creationId xmlns:p14="http://schemas.microsoft.com/office/powerpoint/2010/main" val="165481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C6040AC-4BF5-499D-9779-4109E8CE4F58}" type="slidenum">
              <a:rPr lang="en-US" smtClean="0"/>
              <a:pPr/>
              <a:t>16</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45716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FADA92DB-0A87-4530-AB32-95139021D177}" type="slidenum">
              <a:rPr lang="en-US" smtClean="0"/>
              <a:pPr/>
              <a:t>17</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3414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A3EE23-6053-4199-A257-4BF821A3994E}"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A3EE23-6053-4199-A257-4BF821A3994E}"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A3EE23-6053-4199-A257-4BF821A3994E}"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A3EE23-6053-4199-A257-4BF821A3994E}"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A3EE23-6053-4199-A257-4BF821A3994E}"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A3EE23-6053-4199-A257-4BF821A3994E}"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A3EE23-6053-4199-A257-4BF821A3994E}"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A3EE23-6053-4199-A257-4BF821A3994E}"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3EE23-6053-4199-A257-4BF821A3994E}"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3EE23-6053-4199-A257-4BF821A3994E}"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3EE23-6053-4199-A257-4BF821A3994E}"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1A843-A8A4-46A7-923B-D50337B48A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3EE23-6053-4199-A257-4BF821A3994E}"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1A843-A8A4-46A7-923B-D50337B48A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ntechopen.com/books/oxidative-stress-and-chronic-degenerative-diseases-a-role-for-antioxidants/food-phenolic-compounds-main-classes-sources-and-their-antioxidant-powe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3428999"/>
          </a:xfrm>
        </p:spPr>
        <p:txBody>
          <a:bodyPr>
            <a:normAutofit/>
          </a:bodyPr>
          <a:lstStyle/>
          <a:p>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4400" b="1" dirty="0" smtClean="0"/>
              <a:t>Functional Food &amp; </a:t>
            </a:r>
            <a:r>
              <a:rPr lang="en-US" sz="4400" b="1" dirty="0" err="1" smtClean="0"/>
              <a:t>Nutracuticals</a:t>
            </a:r>
            <a:r>
              <a:rPr lang="en-US" sz="4400" b="1" dirty="0" smtClean="0"/>
              <a:t> </a:t>
            </a:r>
            <a:endParaRPr lang="en-US"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fzal\Desktop\image2.png"/>
          <p:cNvPicPr>
            <a:picLocks noGrp="1" noChangeAspect="1" noChangeArrowheads="1"/>
          </p:cNvPicPr>
          <p:nvPr>
            <p:ph idx="1"/>
          </p:nvPr>
        </p:nvPicPr>
        <p:blipFill>
          <a:blip r:embed="rId2" cstate="print"/>
          <a:srcRect/>
          <a:stretch>
            <a:fillRect/>
          </a:stretch>
        </p:blipFill>
        <p:spPr bwMode="auto">
          <a:xfrm>
            <a:off x="228601" y="0"/>
            <a:ext cx="86868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Main Classes</a:t>
            </a:r>
            <a:br>
              <a:rPr lang="en-US" b="1" dirty="0" smtClean="0"/>
            </a:br>
            <a:endParaRPr lang="en-US" dirty="0"/>
          </a:p>
        </p:txBody>
      </p:sp>
      <p:sp>
        <p:nvSpPr>
          <p:cNvPr id="3" name="Content Placeholder 2"/>
          <p:cNvSpPr>
            <a:spLocks noGrp="1"/>
          </p:cNvSpPr>
          <p:nvPr>
            <p:ph idx="1"/>
          </p:nvPr>
        </p:nvSpPr>
        <p:spPr>
          <a:xfrm>
            <a:off x="457200" y="990600"/>
            <a:ext cx="8229600" cy="5562600"/>
          </a:xfrm>
        </p:spPr>
        <p:txBody>
          <a:bodyPr>
            <a:normAutofit fontScale="77500" lnSpcReduction="20000"/>
          </a:bodyPr>
          <a:lstStyle/>
          <a:p>
            <a:pPr>
              <a:buNone/>
            </a:pPr>
            <a:r>
              <a:rPr lang="en-US" b="1" dirty="0"/>
              <a:t>	</a:t>
            </a:r>
            <a:r>
              <a:rPr lang="en-US" b="1" dirty="0" err="1" smtClean="0"/>
              <a:t>Flavonoids</a:t>
            </a:r>
            <a:endParaRPr lang="en-US" b="1" dirty="0" smtClean="0"/>
          </a:p>
          <a:p>
            <a:r>
              <a:rPr lang="en-US" dirty="0" smtClean="0"/>
              <a:t>According to the degree of hydroxylation and the presence of a C</a:t>
            </a:r>
            <a:r>
              <a:rPr lang="en-US" baseline="-25000" dirty="0" smtClean="0"/>
              <a:t>2</a:t>
            </a:r>
            <a:r>
              <a:rPr lang="en-US" dirty="0" smtClean="0"/>
              <a:t>-C</a:t>
            </a:r>
            <a:r>
              <a:rPr lang="en-US" baseline="-25000" dirty="0" smtClean="0"/>
              <a:t>3</a:t>
            </a:r>
            <a:r>
              <a:rPr lang="en-US" dirty="0" smtClean="0"/>
              <a:t> double bond in the </a:t>
            </a:r>
            <a:r>
              <a:rPr lang="en-US" dirty="0" err="1" smtClean="0"/>
              <a:t>heterocycling</a:t>
            </a:r>
            <a:r>
              <a:rPr lang="en-US" dirty="0" smtClean="0"/>
              <a:t> </a:t>
            </a:r>
            <a:r>
              <a:rPr lang="en-US" dirty="0" err="1" smtClean="0"/>
              <a:t>pyrone</a:t>
            </a:r>
            <a:r>
              <a:rPr lang="en-US" dirty="0" smtClean="0"/>
              <a:t> ring, </a:t>
            </a:r>
            <a:r>
              <a:rPr lang="en-US" dirty="0" err="1" smtClean="0"/>
              <a:t>flavonoids</a:t>
            </a:r>
            <a:r>
              <a:rPr lang="en-US" dirty="0" smtClean="0"/>
              <a:t> can be divided into 13 classes, the most important being represented by the </a:t>
            </a:r>
            <a:r>
              <a:rPr lang="en-US" dirty="0" err="1" smtClean="0"/>
              <a:t>flavonols</a:t>
            </a:r>
            <a:r>
              <a:rPr lang="en-US" dirty="0" smtClean="0"/>
              <a:t>, </a:t>
            </a:r>
            <a:r>
              <a:rPr lang="en-US" dirty="0" err="1" smtClean="0"/>
              <a:t>flavanols</a:t>
            </a:r>
            <a:r>
              <a:rPr lang="en-US" dirty="0" smtClean="0"/>
              <a:t>, flavones, </a:t>
            </a:r>
            <a:r>
              <a:rPr lang="en-US" dirty="0" err="1" smtClean="0"/>
              <a:t>isoflavones</a:t>
            </a:r>
            <a:r>
              <a:rPr lang="en-US" dirty="0" smtClean="0"/>
              <a:t>, </a:t>
            </a:r>
            <a:r>
              <a:rPr lang="en-US" dirty="0" err="1" smtClean="0"/>
              <a:t>anthocyanidins</a:t>
            </a:r>
            <a:r>
              <a:rPr lang="en-US" dirty="0" smtClean="0"/>
              <a:t> or </a:t>
            </a:r>
            <a:r>
              <a:rPr lang="en-US" dirty="0" err="1" smtClean="0"/>
              <a:t>anthocyanins</a:t>
            </a:r>
            <a:r>
              <a:rPr lang="en-US" dirty="0" smtClean="0"/>
              <a:t> and </a:t>
            </a:r>
            <a:r>
              <a:rPr lang="en-US" dirty="0" err="1" smtClean="0"/>
              <a:t>flavanones</a:t>
            </a:r>
            <a:r>
              <a:rPr lang="en-US" dirty="0" smtClean="0"/>
              <a:t>. Within these classes there are many structural variations according to the degree of hydrogenation and hydroxylation of the three ring systems of these compounds. </a:t>
            </a:r>
            <a:r>
              <a:rPr lang="en-US" dirty="0" err="1" smtClean="0"/>
              <a:t>Flavonoids</a:t>
            </a:r>
            <a:r>
              <a:rPr lang="en-US" dirty="0" smtClean="0"/>
              <a:t> also occur as sulfated and </a:t>
            </a:r>
            <a:r>
              <a:rPr lang="en-US" dirty="0" err="1" smtClean="0"/>
              <a:t>methylated</a:t>
            </a:r>
            <a:r>
              <a:rPr lang="en-US" dirty="0" smtClean="0"/>
              <a:t> derivatives, conjugated with </a:t>
            </a:r>
            <a:r>
              <a:rPr lang="en-US" dirty="0" err="1" smtClean="0"/>
              <a:t>monosaccharides</a:t>
            </a:r>
            <a:r>
              <a:rPr lang="en-US" dirty="0" smtClean="0"/>
              <a:t> and disaccharides and forming complexes with oligosaccharides, lipids, amines, carboxylic acids and organic acids, being known approximately 8000 compounds. </a:t>
            </a:r>
          </a:p>
          <a:p>
            <a:r>
              <a:rPr lang="en-US" dirty="0" smtClean="0"/>
              <a:t>The basic chemical structures of the main classes of </a:t>
            </a:r>
            <a:r>
              <a:rPr lang="en-US" dirty="0" err="1" smtClean="0"/>
              <a:t>flavonoids</a:t>
            </a:r>
            <a:r>
              <a:rPr lang="en-US" dirty="0" smtClean="0"/>
              <a:t> are presented in </a:t>
            </a:r>
            <a:r>
              <a:rPr lang="en-US" dirty="0" smtClean="0">
                <a:hlinkClick r:id="rId2"/>
              </a:rPr>
              <a:t>Figure 3</a:t>
            </a:r>
            <a:r>
              <a:rPr lang="en-US" dirty="0" smtClean="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fzal\Desktop\image3.png"/>
          <p:cNvPicPr>
            <a:picLocks noGrp="1" noChangeAspect="1" noChangeArrowheads="1"/>
          </p:cNvPicPr>
          <p:nvPr>
            <p:ph idx="1"/>
          </p:nvPr>
        </p:nvPicPr>
        <p:blipFill>
          <a:blip r:embed="rId2" cstate="print"/>
          <a:srcRect/>
          <a:stretch>
            <a:fillRect/>
          </a:stretch>
        </p:blipFill>
        <p:spPr bwMode="auto">
          <a:xfrm>
            <a:off x="381000" y="0"/>
            <a:ext cx="8382000" cy="6858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70000" lnSpcReduction="20000"/>
          </a:bodyPr>
          <a:lstStyle/>
          <a:p>
            <a:pPr algn="just"/>
            <a:r>
              <a:rPr lang="en-US" dirty="0" smtClean="0"/>
              <a:t>While members of certain classes of </a:t>
            </a:r>
            <a:r>
              <a:rPr lang="en-US" dirty="0" err="1" smtClean="0"/>
              <a:t>flavonoids</a:t>
            </a:r>
            <a:r>
              <a:rPr lang="en-US" dirty="0" smtClean="0"/>
              <a:t> (</a:t>
            </a:r>
            <a:r>
              <a:rPr lang="en-US" dirty="0" err="1" smtClean="0"/>
              <a:t>eg</a:t>
            </a:r>
            <a:r>
              <a:rPr lang="en-US" dirty="0" smtClean="0"/>
              <a:t>., </a:t>
            </a:r>
            <a:r>
              <a:rPr lang="en-US" dirty="0" err="1" smtClean="0"/>
              <a:t>flavonones</a:t>
            </a:r>
            <a:r>
              <a:rPr lang="en-US" dirty="0" smtClean="0"/>
              <a:t>) are colorless, the other (</a:t>
            </a:r>
            <a:r>
              <a:rPr lang="en-US" dirty="0" err="1" smtClean="0"/>
              <a:t>eg</a:t>
            </a:r>
            <a:r>
              <a:rPr lang="en-US" dirty="0" smtClean="0"/>
              <a:t>, </a:t>
            </a:r>
            <a:r>
              <a:rPr lang="en-US" dirty="0" err="1" smtClean="0"/>
              <a:t>anthocyanins</a:t>
            </a:r>
            <a:r>
              <a:rPr lang="en-US" dirty="0" smtClean="0"/>
              <a:t>) are always colored, such as flowers pigments and other plant parts.</a:t>
            </a:r>
          </a:p>
          <a:p>
            <a:pPr algn="just"/>
            <a:r>
              <a:rPr lang="en-US" dirty="0" err="1" smtClean="0"/>
              <a:t>Flavonoids</a:t>
            </a:r>
            <a:r>
              <a:rPr lang="en-US" dirty="0" smtClean="0"/>
              <a:t> are important constituents of the human diet and are the most widely distributed </a:t>
            </a:r>
            <a:r>
              <a:rPr lang="en-US" dirty="0" err="1" smtClean="0"/>
              <a:t>phenolic</a:t>
            </a:r>
            <a:r>
              <a:rPr lang="en-US" dirty="0" smtClean="0"/>
              <a:t> compounds in plant foods and also the most studied ones.</a:t>
            </a:r>
          </a:p>
          <a:p>
            <a:pPr algn="just"/>
            <a:r>
              <a:rPr lang="en-US" dirty="0" smtClean="0"/>
              <a:t>It is known that </a:t>
            </a:r>
            <a:r>
              <a:rPr lang="en-US" dirty="0" err="1" smtClean="0"/>
              <a:t>flavonoids</a:t>
            </a:r>
            <a:r>
              <a:rPr lang="en-US" dirty="0" smtClean="0"/>
              <a:t> are among the most potent antioxidants from plants. The excellent antioxidant activity of these substances is related to the presence of hydroxyl groups in positions 3' and 4' of the B ring, which confer high stability to the formed radical by participating in the displacement of the electron, and a double bond between carbons C</a:t>
            </a:r>
            <a:r>
              <a:rPr lang="en-US" baseline="-25000" dirty="0" smtClean="0"/>
              <a:t>2</a:t>
            </a:r>
            <a:r>
              <a:rPr lang="en-US" dirty="0" smtClean="0"/>
              <a:t> and C</a:t>
            </a:r>
            <a:r>
              <a:rPr lang="en-US" baseline="-25000" dirty="0" smtClean="0"/>
              <a:t>3</a:t>
            </a:r>
            <a:r>
              <a:rPr lang="en-US" dirty="0" smtClean="0"/>
              <a:t> of the ring C together with the carbonyl group at the C</a:t>
            </a:r>
            <a:r>
              <a:rPr lang="en-US" baseline="-25000" dirty="0" smtClean="0"/>
              <a:t>4</a:t>
            </a:r>
            <a:r>
              <a:rPr lang="en-US" dirty="0" smtClean="0"/>
              <a:t> position, which makes the displacement of an electron possible from the ring B. Additionally, free hydroxyl groups in position 3 of ring C and in position 5 of ring A, together with the carbonyl group in position 4, are also important for the antioxidant activity of these compounds. However, the effectiveness of the </a:t>
            </a:r>
            <a:r>
              <a:rPr lang="en-US" dirty="0" err="1" smtClean="0"/>
              <a:t>flavonoids</a:t>
            </a:r>
            <a:r>
              <a:rPr lang="en-US" dirty="0" smtClean="0"/>
              <a:t> decreases with the substitution of hydroxyl groups for sugars, being the glycosides less antioxidants than their corresponding </a:t>
            </a:r>
            <a:r>
              <a:rPr lang="en-US" dirty="0" err="1" smtClean="0"/>
              <a:t>aglycons</a:t>
            </a:r>
            <a:r>
              <a:rPr lang="en-US" dirty="0" smtClean="0"/>
              <a: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4906963"/>
          </a:xfrm>
        </p:spPr>
        <p:txBody>
          <a:bodyPr>
            <a:normAutofit fontScale="85000" lnSpcReduction="20000"/>
          </a:bodyPr>
          <a:lstStyle/>
          <a:p>
            <a:pPr algn="just"/>
            <a:r>
              <a:rPr lang="en-US" dirty="0" err="1" smtClean="0"/>
              <a:t>Phenolic</a:t>
            </a:r>
            <a:r>
              <a:rPr lang="en-US" dirty="0" smtClean="0"/>
              <a:t> </a:t>
            </a:r>
            <a:r>
              <a:rPr lang="en-US" dirty="0"/>
              <a:t>compounds are widely distributed in plant foods (cereals, vegetables, fruits and others), stressing among them the </a:t>
            </a:r>
            <a:r>
              <a:rPr lang="en-US" dirty="0" err="1"/>
              <a:t>flavonoids</a:t>
            </a:r>
            <a:r>
              <a:rPr lang="en-US" dirty="0"/>
              <a:t>, tannins, </a:t>
            </a:r>
            <a:r>
              <a:rPr lang="en-US" dirty="0" err="1"/>
              <a:t>chalcones</a:t>
            </a:r>
            <a:r>
              <a:rPr lang="en-US" dirty="0"/>
              <a:t>, </a:t>
            </a:r>
            <a:r>
              <a:rPr lang="en-US" dirty="0" err="1"/>
              <a:t>coumarins</a:t>
            </a:r>
            <a:r>
              <a:rPr lang="en-US" dirty="0"/>
              <a:t> and </a:t>
            </a:r>
            <a:r>
              <a:rPr lang="en-US" dirty="0" err="1"/>
              <a:t>phenolic</a:t>
            </a:r>
            <a:r>
              <a:rPr lang="en-US" dirty="0"/>
              <a:t> acids. Although some studies have shown few statistically significant correlations between the levels of total </a:t>
            </a:r>
            <a:r>
              <a:rPr lang="en-US" dirty="0" err="1"/>
              <a:t>phenolics</a:t>
            </a:r>
            <a:r>
              <a:rPr lang="en-US" dirty="0"/>
              <a:t> and antioxidant capacity in foods, in others the content of total </a:t>
            </a:r>
            <a:r>
              <a:rPr lang="en-US" dirty="0" err="1"/>
              <a:t>phenolic</a:t>
            </a:r>
            <a:r>
              <a:rPr lang="en-US" dirty="0"/>
              <a:t> compounds was highly correlated with the antioxidant power of samples. Among the plant foods with a high content of </a:t>
            </a:r>
            <a:r>
              <a:rPr lang="en-US" dirty="0" err="1"/>
              <a:t>phenolic</a:t>
            </a:r>
            <a:r>
              <a:rPr lang="en-US" dirty="0"/>
              <a:t> compounds and antioxidant capacity, we can stand out the dark green leafy and brightly-colored vegetables, in addition to cocoa, </a:t>
            </a:r>
            <a:r>
              <a:rPr lang="en-US" dirty="0" err="1"/>
              <a:t>soyabean</a:t>
            </a:r>
            <a:r>
              <a:rPr lang="en-US" dirty="0"/>
              <a:t>, spices and fruits such as cherries and citrus.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endParaRPr lang="en-US" smtClean="0"/>
          </a:p>
        </p:txBody>
      </p:sp>
      <p:pic>
        <p:nvPicPr>
          <p:cNvPr id="3075" name="Picture 3" descr="PP13040"/>
          <p:cNvPicPr>
            <a:picLocks noChangeAspect="1" noChangeArrowheads="1"/>
          </p:cNvPicPr>
          <p:nvPr/>
        </p:nvPicPr>
        <p:blipFill>
          <a:blip r:embed="rId3" cstate="print"/>
          <a:srcRect/>
          <a:stretch>
            <a:fillRect/>
          </a:stretch>
        </p:blipFill>
        <p:spPr bwMode="auto">
          <a:xfrm>
            <a:off x="261938" y="9525"/>
            <a:ext cx="8620125" cy="6840538"/>
          </a:xfrm>
          <a:prstGeom prst="rect">
            <a:avLst/>
          </a:prstGeom>
          <a:noFill/>
          <a:ln w="9525">
            <a:noFill/>
            <a:miter lim="800000"/>
            <a:headEnd/>
            <a:tailEnd/>
          </a:ln>
        </p:spPr>
      </p:pic>
      <p:sp>
        <p:nvSpPr>
          <p:cNvPr id="3076" name="Rectangle 4"/>
          <p:cNvSpPr>
            <a:spLocks noChangeArrowheads="1"/>
          </p:cNvSpPr>
          <p:nvPr/>
        </p:nvSpPr>
        <p:spPr bwMode="auto">
          <a:xfrm>
            <a:off x="3946525" y="5381625"/>
            <a:ext cx="1905000" cy="1143000"/>
          </a:xfrm>
          <a:prstGeom prst="rect">
            <a:avLst/>
          </a:prstGeom>
          <a:noFill/>
          <a:ln w="57150">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P13040"/>
          <p:cNvPicPr>
            <a:picLocks noChangeAspect="1" noChangeArrowheads="1"/>
          </p:cNvPicPr>
          <p:nvPr/>
        </p:nvPicPr>
        <p:blipFill>
          <a:blip r:embed="rId3" cstate="print"/>
          <a:srcRect/>
          <a:stretch>
            <a:fillRect/>
          </a:stretch>
        </p:blipFill>
        <p:spPr bwMode="auto">
          <a:xfrm>
            <a:off x="414338" y="76200"/>
            <a:ext cx="8620125" cy="6840537"/>
          </a:xfrm>
          <a:prstGeom prst="rect">
            <a:avLst/>
          </a:prstGeom>
          <a:noFill/>
          <a:ln w="9525">
            <a:noFill/>
            <a:miter lim="800000"/>
            <a:headEnd/>
            <a:tailEnd/>
          </a:ln>
        </p:spPr>
      </p:pic>
      <p:sp>
        <p:nvSpPr>
          <p:cNvPr id="4099" name="Rectangle 3"/>
          <p:cNvSpPr>
            <a:spLocks noChangeArrowheads="1"/>
          </p:cNvSpPr>
          <p:nvPr/>
        </p:nvSpPr>
        <p:spPr bwMode="auto">
          <a:xfrm>
            <a:off x="4038600" y="5334000"/>
            <a:ext cx="1905000" cy="1143000"/>
          </a:xfrm>
          <a:prstGeom prst="rect">
            <a:avLst/>
          </a:prstGeom>
          <a:noFill/>
          <a:ln w="28575">
            <a:solidFill>
              <a:srgbClr val="FF0000"/>
            </a:solidFill>
            <a:miter lim="800000"/>
            <a:headEnd/>
            <a:tailEnd/>
          </a:ln>
        </p:spPr>
        <p:txBody>
          <a:bodyPr wrap="none" anchor="ct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71475" y="236538"/>
            <a:ext cx="8015288" cy="5568950"/>
          </a:xfrm>
          <a:prstGeom prst="rect">
            <a:avLst/>
          </a:prstGeom>
          <a:noFill/>
          <a:ln w="9525">
            <a:noFill/>
            <a:miter lim="800000"/>
            <a:headEnd/>
            <a:tailEnd/>
          </a:ln>
        </p:spPr>
        <p:txBody>
          <a:bodyPr wrap="none">
            <a:spAutoFit/>
          </a:bodyPr>
          <a:lstStyle/>
          <a:p>
            <a:r>
              <a:rPr lang="en-US">
                <a:solidFill>
                  <a:schemeClr val="tx1"/>
                </a:solidFill>
              </a:rPr>
              <a:t>		</a:t>
            </a:r>
            <a:r>
              <a:rPr lang="en-US">
                <a:solidFill>
                  <a:srgbClr val="FF0000"/>
                </a:solidFill>
              </a:rPr>
              <a:t>Major types of phenolics</a:t>
            </a:r>
            <a:endParaRPr lang="en-US">
              <a:solidFill>
                <a:schemeClr val="tx1"/>
              </a:solidFill>
            </a:endParaRPr>
          </a:p>
          <a:p>
            <a:r>
              <a:rPr lang="en-US">
                <a:solidFill>
                  <a:schemeClr val="tx1"/>
                </a:solidFill>
              </a:rPr>
              <a:t>	1. </a:t>
            </a:r>
            <a:r>
              <a:rPr lang="en-US" u="sng">
                <a:solidFill>
                  <a:schemeClr val="tx1"/>
                </a:solidFill>
              </a:rPr>
              <a:t>Simple phenolics</a:t>
            </a:r>
            <a:r>
              <a:rPr lang="en-US">
                <a:solidFill>
                  <a:schemeClr val="tx1"/>
                </a:solidFill>
              </a:rPr>
              <a:t> - e.g. coumarins</a:t>
            </a:r>
          </a:p>
          <a:p>
            <a:endParaRPr lang="en-US">
              <a:solidFill>
                <a:schemeClr val="tx1"/>
              </a:solidFill>
            </a:endParaRPr>
          </a:p>
          <a:p>
            <a:r>
              <a:rPr lang="en-US">
                <a:solidFill>
                  <a:schemeClr val="tx1"/>
                </a:solidFill>
              </a:rPr>
              <a:t>	2. </a:t>
            </a:r>
            <a:r>
              <a:rPr lang="en-US" u="sng">
                <a:solidFill>
                  <a:schemeClr val="tx1"/>
                </a:solidFill>
              </a:rPr>
              <a:t>Lignin</a:t>
            </a:r>
            <a:r>
              <a:rPr lang="en-US">
                <a:solidFill>
                  <a:schemeClr val="tx1"/>
                </a:solidFill>
              </a:rPr>
              <a:t> - 2nd most abundant compound in plants</a:t>
            </a:r>
          </a:p>
          <a:p>
            <a:endParaRPr lang="en-US">
              <a:solidFill>
                <a:schemeClr val="tx1"/>
              </a:solidFill>
            </a:endParaRPr>
          </a:p>
          <a:p>
            <a:r>
              <a:rPr lang="en-US">
                <a:solidFill>
                  <a:schemeClr val="tx1"/>
                </a:solidFill>
              </a:rPr>
              <a:t>	3. </a:t>
            </a:r>
            <a:r>
              <a:rPr lang="en-US" u="sng">
                <a:solidFill>
                  <a:schemeClr val="tx1"/>
                </a:solidFill>
              </a:rPr>
              <a:t>Flavonoids</a:t>
            </a:r>
            <a:r>
              <a:rPr lang="en-US">
                <a:solidFill>
                  <a:schemeClr val="tx1"/>
                </a:solidFill>
              </a:rPr>
              <a:t> - two aromatic rings, 2 pathways</a:t>
            </a:r>
          </a:p>
          <a:p>
            <a:r>
              <a:rPr lang="en-US">
                <a:solidFill>
                  <a:schemeClr val="tx1"/>
                </a:solidFill>
              </a:rPr>
              <a:t>			anthocyanins, flavones/flavonols</a:t>
            </a:r>
          </a:p>
          <a:p>
            <a:endParaRPr lang="en-US">
              <a:solidFill>
                <a:schemeClr val="tx1"/>
              </a:solidFill>
            </a:endParaRPr>
          </a:p>
          <a:p>
            <a:r>
              <a:rPr lang="en-US">
                <a:solidFill>
                  <a:schemeClr val="tx1"/>
                </a:solidFill>
              </a:rPr>
              <a:t>	4. </a:t>
            </a:r>
            <a:r>
              <a:rPr lang="en-US" u="sng">
                <a:solidFill>
                  <a:schemeClr val="tx1"/>
                </a:solidFill>
              </a:rPr>
              <a:t>Condensed tannins</a:t>
            </a:r>
            <a:r>
              <a:rPr lang="en-US">
                <a:solidFill>
                  <a:schemeClr val="tx1"/>
                </a:solidFill>
              </a:rPr>
              <a:t> </a:t>
            </a:r>
          </a:p>
          <a:p>
            <a:r>
              <a:rPr lang="en-US">
                <a:solidFill>
                  <a:schemeClr val="tx1"/>
                </a:solidFill>
              </a:rPr>
              <a:t>		polymerized flavonoids</a:t>
            </a:r>
          </a:p>
          <a:p>
            <a:endParaRPr lang="en-US">
              <a:solidFill>
                <a:schemeClr val="tx1"/>
              </a:solidFill>
            </a:endParaRPr>
          </a:p>
          <a:p>
            <a:r>
              <a:rPr lang="en-US">
                <a:solidFill>
                  <a:schemeClr val="tx1"/>
                </a:solidFill>
              </a:rPr>
              <a:t>	5. </a:t>
            </a:r>
            <a:r>
              <a:rPr lang="en-US" u="sng">
                <a:solidFill>
                  <a:schemeClr val="tx1"/>
                </a:solidFill>
              </a:rPr>
              <a:t>Hydrolyzable tannins</a:t>
            </a:r>
            <a:r>
              <a:rPr lang="en-US">
                <a:solidFill>
                  <a:schemeClr val="tx1"/>
                </a:solidFill>
              </a:rPr>
              <a:t> </a:t>
            </a:r>
          </a:p>
          <a:p>
            <a:r>
              <a:rPr lang="en-US">
                <a:solidFill>
                  <a:schemeClr val="tx1"/>
                </a:solidFill>
              </a:rPr>
              <a:t>		made of phenolic acids and sugars</a:t>
            </a:r>
          </a:p>
          <a:p>
            <a:r>
              <a:rPr lang="en-US">
                <a:solidFill>
                  <a:schemeClr val="tx1"/>
                </a:solidFill>
              </a:rPr>
              <a:t>		smaller molecules than condensed tannins</a:t>
            </a:r>
          </a:p>
          <a:p>
            <a:r>
              <a:rPr lang="en-US">
                <a:solidFill>
                  <a:schemeClr val="tx1"/>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rmAutofit fontScale="90000"/>
          </a:bodyPr>
          <a:lstStyle/>
          <a:p>
            <a:r>
              <a:rPr lang="en-US" sz="15300" b="1" dirty="0" err="1" smtClean="0"/>
              <a:t>Phenolic</a:t>
            </a:r>
            <a:r>
              <a:rPr lang="en-US" sz="15300" b="1" dirty="0" smtClean="0"/>
              <a:t/>
            </a:r>
            <a:br>
              <a:rPr lang="en-US" sz="15300" b="1"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p:txBody>
          <a:bodyPr/>
          <a:lstStyle/>
          <a:p>
            <a:pPr algn="just"/>
            <a:r>
              <a:rPr lang="en-US" dirty="0"/>
              <a:t>The natural </a:t>
            </a:r>
            <a:r>
              <a:rPr lang="en-US" dirty="0" err="1"/>
              <a:t>phenolic</a:t>
            </a:r>
            <a:r>
              <a:rPr lang="en-US" dirty="0"/>
              <a:t> compounds have received increasing interest in the last years, since a great amount of them can be found in plants and consumption of vegetables and beverages with a high level of such compounds may reduce the risk of development of several diseases due to their antioxidant power, among other factors.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dirty="0"/>
              <a:t>It is known that the metabolism of plants is divided in primary and secondary. The substances that are common to living things and essential to cells maintenance (lipids, proteins, carbohydrates, and nucleic acids) are originated from the primary metabolism. On the other hand, substances originated from several biosynthetic pathways and that are restricted to determined groups of organisms are results of the secondary </a:t>
            </a:r>
            <a:r>
              <a:rPr lang="en-US" dirty="0" smtClean="0"/>
              <a:t>metabolism. </a:t>
            </a:r>
            <a:r>
              <a:rPr lang="en-US" dirty="0" err="1"/>
              <a:t>Phenolic</a:t>
            </a:r>
            <a:r>
              <a:rPr lang="en-US" dirty="0"/>
              <a:t> compounds are constituted in one of the biggest and widely distributed groups of secondary metabolites in </a:t>
            </a:r>
            <a:r>
              <a:rPr lang="en-US" dirty="0" smtClean="0"/>
              <a:t>plants.</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a:t>Biogenetically, </a:t>
            </a:r>
            <a:r>
              <a:rPr lang="en-US" dirty="0" err="1"/>
              <a:t>phenolic</a:t>
            </a:r>
            <a:r>
              <a:rPr lang="en-US" dirty="0"/>
              <a:t> compounds proceed of two metabolic pathways: the </a:t>
            </a:r>
            <a:r>
              <a:rPr lang="en-US" dirty="0" err="1"/>
              <a:t>shikimic</a:t>
            </a:r>
            <a:r>
              <a:rPr lang="en-US" dirty="0"/>
              <a:t> acid pathway where, mainly, </a:t>
            </a:r>
            <a:r>
              <a:rPr lang="en-US" dirty="0" err="1"/>
              <a:t>phenylpropanoids</a:t>
            </a:r>
            <a:r>
              <a:rPr lang="en-US" dirty="0"/>
              <a:t> are formed and the acetic acid pathway, in which the main products are the simple </a:t>
            </a:r>
            <a:r>
              <a:rPr lang="en-US" dirty="0" smtClean="0"/>
              <a:t>phenol. </a:t>
            </a:r>
            <a:r>
              <a:rPr lang="en-US" dirty="0"/>
              <a:t>Most plants </a:t>
            </a:r>
            <a:r>
              <a:rPr lang="en-US" dirty="0" err="1"/>
              <a:t>phenolic</a:t>
            </a:r>
            <a:r>
              <a:rPr lang="en-US" dirty="0"/>
              <a:t> compounds are synthesized through the </a:t>
            </a:r>
            <a:r>
              <a:rPr lang="en-US" dirty="0" err="1"/>
              <a:t>phenylpropanoid</a:t>
            </a:r>
            <a:r>
              <a:rPr lang="en-US" dirty="0"/>
              <a:t> pathway </a:t>
            </a:r>
            <a:r>
              <a:rPr lang="en-US" dirty="0" smtClean="0"/>
              <a:t>.The </a:t>
            </a:r>
            <a:r>
              <a:rPr lang="en-US" dirty="0"/>
              <a:t>combination of both pathways leads to the formation of </a:t>
            </a:r>
            <a:r>
              <a:rPr lang="en-US" dirty="0" err="1"/>
              <a:t>flavonoids</a:t>
            </a:r>
            <a:r>
              <a:rPr lang="en-US" dirty="0"/>
              <a:t>, the most plentiful group of </a:t>
            </a:r>
            <a:r>
              <a:rPr lang="en-US" dirty="0" err="1"/>
              <a:t>phenolic</a:t>
            </a:r>
            <a:r>
              <a:rPr lang="en-US" dirty="0"/>
              <a:t> compounds in </a:t>
            </a:r>
            <a:r>
              <a:rPr lang="en-US" dirty="0" smtClean="0"/>
              <a:t>nature.</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smtClean="0"/>
              <a:t>Additionally, through the biosynthetic pathways to the </a:t>
            </a:r>
            <a:r>
              <a:rPr lang="en-US" dirty="0" err="1" smtClean="0"/>
              <a:t>flavonoids</a:t>
            </a:r>
            <a:r>
              <a:rPr lang="en-US" dirty="0" smtClean="0"/>
              <a:t> synthesis, among the not well elucidated condensation and polymerization phases, the condensed tannins or non-hydrolysable tannins are formed. Hydrolysable tannins are derivatives of </a:t>
            </a:r>
            <a:r>
              <a:rPr lang="en-US" dirty="0" err="1" smtClean="0"/>
              <a:t>gallic</a:t>
            </a:r>
            <a:r>
              <a:rPr lang="en-US" dirty="0" smtClean="0"/>
              <a:t> acid or </a:t>
            </a:r>
            <a:r>
              <a:rPr lang="en-US" dirty="0" err="1" smtClean="0"/>
              <a:t>hexahydroxydiphenic</a:t>
            </a:r>
            <a:r>
              <a:rPr lang="en-US" dirty="0" smtClean="0"/>
              <a:t> acid.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fzal\Desktop\image1.png"/>
          <p:cNvPicPr>
            <a:picLocks noGrp="1" noChangeAspect="1" noChangeArrowheads="1"/>
          </p:cNvPicPr>
          <p:nvPr>
            <p:ph idx="1"/>
          </p:nvPr>
        </p:nvPicPr>
        <p:blipFill>
          <a:blip r:embed="rId2" cstate="print"/>
          <a:srcRect/>
          <a:stretch>
            <a:fillRect/>
          </a:stretch>
        </p:blipFill>
        <p:spPr bwMode="auto">
          <a:xfrm>
            <a:off x="304800" y="304800"/>
            <a:ext cx="8610600" cy="6324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r>
              <a:rPr lang="en-US" dirty="0" smtClean="0"/>
              <a:t>Therefore, </a:t>
            </a:r>
            <a:r>
              <a:rPr lang="en-US" dirty="0" err="1" smtClean="0"/>
              <a:t>phenolic</a:t>
            </a:r>
            <a:r>
              <a:rPr lang="en-US" dirty="0" smtClean="0"/>
              <a:t> compounds have, as a common characteristic, the presence of at least one aromatic ring hydroxyl-substituted. Another characteristic of these substances is that they are presented commonly bound to other molecules, frequently to sugars (</a:t>
            </a:r>
            <a:r>
              <a:rPr lang="en-US" dirty="0" err="1" smtClean="0"/>
              <a:t>glycosyl</a:t>
            </a:r>
            <a:r>
              <a:rPr lang="en-US" dirty="0" smtClean="0"/>
              <a:t> residue) and proteins. The existence of </a:t>
            </a:r>
            <a:r>
              <a:rPr lang="en-US" dirty="0" err="1" smtClean="0"/>
              <a:t>phenolic</a:t>
            </a:r>
            <a:r>
              <a:rPr lang="en-US" dirty="0" smtClean="0"/>
              <a:t> compounds in free form also occurs in plant tissues. However, it is less common, possibly because they are toxic when present in the free state and detoxified, at least in part, when bound. </a:t>
            </a:r>
          </a:p>
          <a:p>
            <a:r>
              <a:rPr lang="en-US" dirty="0" smtClean="0"/>
              <a:t>As a result, </a:t>
            </a:r>
            <a:r>
              <a:rPr lang="en-US" dirty="0" err="1" smtClean="0"/>
              <a:t>phenolic</a:t>
            </a:r>
            <a:r>
              <a:rPr lang="en-US" dirty="0" smtClean="0"/>
              <a:t> compounds play a role of protection against insects and other animals to the plants. The different types of bond between the </a:t>
            </a:r>
            <a:r>
              <a:rPr lang="en-US" dirty="0" err="1" smtClean="0"/>
              <a:t>glycosyl</a:t>
            </a:r>
            <a:r>
              <a:rPr lang="en-US" dirty="0" smtClean="0"/>
              <a:t> residue and the </a:t>
            </a:r>
            <a:r>
              <a:rPr lang="en-US" dirty="0" err="1" smtClean="0"/>
              <a:t>flavonoids</a:t>
            </a:r>
            <a:r>
              <a:rPr lang="en-US" dirty="0" smtClean="0"/>
              <a:t>, such as </a:t>
            </a:r>
            <a:r>
              <a:rPr lang="en-US" dirty="0" err="1" smtClean="0"/>
              <a:t>anthocyanin</a:t>
            </a:r>
            <a:r>
              <a:rPr lang="en-US" dirty="0" smtClean="0"/>
              <a:t>, also lead to the different derivatives that add colors and color gradation to flowers.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smtClean="0"/>
              <a:t>This way, </a:t>
            </a:r>
            <a:r>
              <a:rPr lang="en-US" dirty="0" err="1" smtClean="0"/>
              <a:t>phenolic</a:t>
            </a:r>
            <a:r>
              <a:rPr lang="en-US" dirty="0" smtClean="0"/>
              <a:t> compounds are essential to the physiology and cellular metabolism. They are involved in many functions in plants, such as sensorial properties (color, aroma, taste and astringency), structure, pollination, resistance to pests and predators, </a:t>
            </a:r>
            <a:r>
              <a:rPr lang="en-US" dirty="0" err="1" smtClean="0"/>
              <a:t>germinative</a:t>
            </a:r>
            <a:r>
              <a:rPr lang="en-US" dirty="0" smtClean="0"/>
              <a:t> processes of seed after harvesting and growth as well as development and reproduction, among others.</a:t>
            </a:r>
          </a:p>
          <a:p>
            <a:r>
              <a:rPr lang="en-US" dirty="0" err="1" smtClean="0"/>
              <a:t>Phenolic</a:t>
            </a:r>
            <a:r>
              <a:rPr lang="en-US" dirty="0" smtClean="0"/>
              <a:t> compounds can be classified in different ways because they are constituted in a large number of heterogeneous structures that range from simple molecules to highly polymerized compounds.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842</Words>
  <Application>Microsoft Office PowerPoint</Application>
  <PresentationFormat>On-screen Show (4:3)</PresentationFormat>
  <Paragraphs>40</Paragraphs>
  <Slides>17</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  </vt:lpstr>
      <vt:lpstr>Phenolic </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Main Classes </vt:lpstr>
      <vt:lpstr>PowerPoint Presentation</vt:lpstr>
      <vt:lpstr>PowerPoint Presentation</vt:lpstr>
      <vt:lpstr>Conclusion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afzal</dc:creator>
  <cp:lastModifiedBy>Farah Naz Akbar</cp:lastModifiedBy>
  <cp:revision>80</cp:revision>
  <dcterms:created xsi:type="dcterms:W3CDTF">2018-01-22T08:12:30Z</dcterms:created>
  <dcterms:modified xsi:type="dcterms:W3CDTF">2020-05-03T07:44:32Z</dcterms:modified>
</cp:coreProperties>
</file>