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8" autoAdjust="0"/>
    <p:restoredTop sz="94660"/>
  </p:normalViewPr>
  <p:slideViewPr>
    <p:cSldViewPr>
      <p:cViewPr varScale="1">
        <p:scale>
          <a:sx n="87" d="100"/>
          <a:sy n="87" d="100"/>
        </p:scale>
        <p:origin x="-147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n.wikipedia.org/wiki/Self-enhancement" TargetMode="External"/><Relationship Id="rId2" Type="http://schemas.openxmlformats.org/officeDocument/2006/relationships/hyperlink" Target="https://en.wikipedia.org/wiki/Self-deception" TargetMode="External"/><Relationship Id="rId1" Type="http://schemas.openxmlformats.org/officeDocument/2006/relationships/slideLayout" Target="../slideLayouts/slideLayout2.xml"/><Relationship Id="rId4" Type="http://schemas.openxmlformats.org/officeDocument/2006/relationships/hyperlink" Target="https://en.wikipedia.org/wiki/Self-estee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en.wikipedia.org/wiki/Loonie#Lucky_looni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Positive_illusions#cite_note-41" TargetMode="External"/><Relationship Id="rId2" Type="http://schemas.openxmlformats.org/officeDocument/2006/relationships/hyperlink" Target="https://en.wikipedia.org/wiki/Narcissis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Rationalization_(psychology)" TargetMode="External"/><Relationship Id="rId2" Type="http://schemas.openxmlformats.org/officeDocument/2006/relationships/hyperlink" Target="https://en.wikipedia.org/wiki/Denial" TargetMode="External"/><Relationship Id="rId1" Type="http://schemas.openxmlformats.org/officeDocument/2006/relationships/slideLayout" Target="../slideLayouts/slideLayout2.xml"/><Relationship Id="rId6" Type="http://schemas.openxmlformats.org/officeDocument/2006/relationships/hyperlink" Target="https://en.wikipedia.org/wiki/Motivation" TargetMode="External"/><Relationship Id="rId5" Type="http://schemas.openxmlformats.org/officeDocument/2006/relationships/hyperlink" Target="https://en.wikipedia.org/wiki/Logical_argument" TargetMode="External"/><Relationship Id="rId4" Type="http://schemas.openxmlformats.org/officeDocument/2006/relationships/hyperlink" Target="https://en.wikipedia.org/wiki/Evidence"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Optimism_bias" TargetMode="External"/><Relationship Id="rId2" Type="http://schemas.openxmlformats.org/officeDocument/2006/relationships/hyperlink" Target="https://en.wikipedia.org/wiki/Illusory_superiority" TargetMode="External"/><Relationship Id="rId1" Type="http://schemas.openxmlformats.org/officeDocument/2006/relationships/slideLayout" Target="../slideLayouts/slideLayout2.xml"/><Relationship Id="rId6" Type="http://schemas.openxmlformats.org/officeDocument/2006/relationships/hyperlink" Target="https://en.wikipedia.org/wiki/Positive_illusions#CITEREFTaylorBrown1988" TargetMode="External"/><Relationship Id="rId5" Type="http://schemas.openxmlformats.org/officeDocument/2006/relationships/hyperlink" Target="https://en.wikipedia.org/wiki/Shelley_Elizabeth_Taylor" TargetMode="External"/><Relationship Id="rId4" Type="http://schemas.openxmlformats.org/officeDocument/2006/relationships/hyperlink" Target="https://en.wikipedia.org/wiki/Illusion_of_contro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Cognitive_bias" TargetMode="External"/><Relationship Id="rId2" Type="http://schemas.openxmlformats.org/officeDocument/2006/relationships/hyperlink" Target="https://en.wikipedia.org/wiki/Illusory_superiority" TargetMode="External"/><Relationship Id="rId1" Type="http://schemas.openxmlformats.org/officeDocument/2006/relationships/slideLayout" Target="../slideLayouts/slideLayout2.xml"/><Relationship Id="rId6" Type="http://schemas.openxmlformats.org/officeDocument/2006/relationships/hyperlink" Target="https://en.wikipedia.org/wiki/Intelligence" TargetMode="External"/><Relationship Id="rId5" Type="http://schemas.openxmlformats.org/officeDocument/2006/relationships/hyperlink" Target="https://en.wikipedia.org/wiki/Self" TargetMode="External"/><Relationship Id="rId4" Type="http://schemas.openxmlformats.org/officeDocument/2006/relationships/hyperlink" Target="https://en.wikipedia.org/wiki/Positive_illusion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en.wikipedia.org/wiki/Cognitive_bia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illusion </a:t>
            </a:r>
            <a:endParaRPr lang="en-US" dirty="0"/>
          </a:p>
        </p:txBody>
      </p:sp>
      <p:sp>
        <p:nvSpPr>
          <p:cNvPr id="3" name="Content Placeholder 2"/>
          <p:cNvSpPr>
            <a:spLocks noGrp="1"/>
          </p:cNvSpPr>
          <p:nvPr>
            <p:ph idx="1"/>
          </p:nvPr>
        </p:nvSpPr>
        <p:spPr/>
        <p:txBody>
          <a:bodyPr/>
          <a:lstStyle/>
          <a:p>
            <a:r>
              <a:rPr lang="en-US" b="1" dirty="0"/>
              <a:t>Positive illusions</a:t>
            </a:r>
            <a:r>
              <a:rPr lang="en-US" dirty="0"/>
              <a:t> are unrealistically favorable attitudes that people have towards themselves or to people that are close to them. Positive illusions are a form of </a:t>
            </a:r>
            <a:r>
              <a:rPr lang="en-US" dirty="0">
                <a:hlinkClick r:id="rId2" tooltip="Self-deception"/>
              </a:rPr>
              <a:t>self-deception</a:t>
            </a:r>
            <a:r>
              <a:rPr lang="en-US" dirty="0"/>
              <a:t> or </a:t>
            </a:r>
            <a:r>
              <a:rPr lang="en-US" dirty="0">
                <a:hlinkClick r:id="rId3" tooltip="Self-enhancement"/>
              </a:rPr>
              <a:t>self-enhancement</a:t>
            </a:r>
            <a:r>
              <a:rPr lang="en-US" dirty="0"/>
              <a:t> </a:t>
            </a:r>
            <a:r>
              <a:rPr lang="en-US" dirty="0" smtClean="0"/>
              <a:t>that </a:t>
            </a:r>
            <a:r>
              <a:rPr lang="en-US" dirty="0"/>
              <a:t>feel good, maintain </a:t>
            </a:r>
            <a:r>
              <a:rPr lang="en-US" dirty="0">
                <a:hlinkClick r:id="rId4" tooltip="Self-esteem"/>
              </a:rPr>
              <a:t>self-esteem</a:t>
            </a:r>
            <a:r>
              <a:rPr lang="en-US" dirty="0"/>
              <a:t> or avoid discomfort, at least in the short term. </a:t>
            </a:r>
          </a:p>
        </p:txBody>
      </p:sp>
    </p:spTree>
    <p:extLst>
      <p:ext uri="{BB962C8B-B14F-4D97-AF65-F5344CB8AC3E}">
        <p14:creationId xmlns:p14="http://schemas.microsoft.com/office/powerpoint/2010/main" val="978109284"/>
      </p:ext>
    </p:extLst>
  </p:cSld>
  <p:clrMapOvr>
    <a:masterClrMapping/>
  </p:clrMapOvr>
  <mc:AlternateContent xmlns:mc="http://schemas.openxmlformats.org/markup-compatibility/2006" xmlns:p14="http://schemas.microsoft.com/office/powerpoint/2010/main">
    <mc:Choice Requires="p14">
      <p:transition spd="slow" p14:dur="2000" advTm="58618"/>
    </mc:Choice>
    <mc:Fallback xmlns="">
      <p:transition spd="slow" advTm="58618"/>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lstStyle/>
          <a:p>
            <a:r>
              <a:rPr lang="en-US" dirty="0"/>
              <a:t>At times, people attempt to gain control by transferring responsibility to more capable or “luckier” others to act for them</a:t>
            </a:r>
          </a:p>
        </p:txBody>
      </p:sp>
    </p:spTree>
    <p:extLst>
      <p:ext uri="{BB962C8B-B14F-4D97-AF65-F5344CB8AC3E}">
        <p14:creationId xmlns:p14="http://schemas.microsoft.com/office/powerpoint/2010/main" val="2493303706"/>
      </p:ext>
    </p:extLst>
  </p:cSld>
  <p:clrMapOvr>
    <a:masterClrMapping/>
  </p:clrMapOvr>
  <mc:AlternateContent xmlns:mc="http://schemas.openxmlformats.org/markup-compatibility/2006" xmlns:p14="http://schemas.microsoft.com/office/powerpoint/2010/main">
    <mc:Choice Requires="p14">
      <p:transition spd="slow" p14:dur="2000" advTm="35679"/>
    </mc:Choice>
    <mc:Fallback xmlns="">
      <p:transition spd="slow" advTm="35679"/>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Interesting story</a:t>
            </a:r>
            <a:endParaRPr lang="en-US" dirty="0"/>
          </a:p>
        </p:txBody>
      </p:sp>
      <p:sp>
        <p:nvSpPr>
          <p:cNvPr id="3" name="Content Placeholder 2"/>
          <p:cNvSpPr>
            <a:spLocks noGrp="1"/>
          </p:cNvSpPr>
          <p:nvPr>
            <p:ph idx="1"/>
          </p:nvPr>
        </p:nvSpPr>
        <p:spPr/>
        <p:txBody>
          <a:bodyPr>
            <a:normAutofit fontScale="85000" lnSpcReduction="10000"/>
          </a:bodyPr>
          <a:lstStyle/>
          <a:p>
            <a:r>
              <a:rPr lang="en-US" dirty="0"/>
              <a:t>In another real-world example, in the 2002 Olympics men's and women's hockey finals, Team Canada beat Team USA but it was later believed that the win was the result of the luck of a </a:t>
            </a:r>
            <a:r>
              <a:rPr lang="en-US" dirty="0">
                <a:hlinkClick r:id="rId2" tooltip="Loonie"/>
              </a:rPr>
              <a:t>Canadian coin</a:t>
            </a:r>
            <a:r>
              <a:rPr lang="en-US" dirty="0"/>
              <a:t> that was secretly placed under the ice before the game. The members of Team Canada were the only people who knew the coin had been placed there. The coin was later put in the Hockey Hall of Fame where there was an opening so people could touch it. People believed they could transfer luck from the coin to themselves by touching it, and thereby change their own luck.</a:t>
            </a:r>
          </a:p>
        </p:txBody>
      </p:sp>
    </p:spTree>
    <p:extLst>
      <p:ext uri="{BB962C8B-B14F-4D97-AF65-F5344CB8AC3E}">
        <p14:creationId xmlns:p14="http://schemas.microsoft.com/office/powerpoint/2010/main" val="1026808264"/>
      </p:ext>
    </p:extLst>
  </p:cSld>
  <p:clrMapOvr>
    <a:masterClrMapping/>
  </p:clrMapOvr>
  <mc:AlternateContent xmlns:mc="http://schemas.openxmlformats.org/markup-compatibility/2006" xmlns:p14="http://schemas.microsoft.com/office/powerpoint/2010/main">
    <mc:Choice Requires="p14">
      <p:transition spd="slow" p14:dur="2000" advTm="21026"/>
    </mc:Choice>
    <mc:Fallback xmlns="">
      <p:transition spd="slow" advTm="21026"/>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outcomes</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illusions may have direct health benefits by helping the person cope with stress, or by promoting work towards </a:t>
            </a:r>
            <a:r>
              <a:rPr lang="en-US" dirty="0" err="1" smtClean="0"/>
              <a:t>success.On</a:t>
            </a:r>
            <a:r>
              <a:rPr lang="en-US" dirty="0" smtClean="0"/>
              <a:t> </a:t>
            </a:r>
            <a:r>
              <a:rPr lang="en-US" dirty="0"/>
              <a:t>the other hand, unrealistically positive expectations may prevent people from taking sensible preventive action for medical </a:t>
            </a:r>
            <a:r>
              <a:rPr lang="en-US" dirty="0" smtClean="0"/>
              <a:t>risks.</a:t>
            </a:r>
            <a:r>
              <a:rPr lang="en-US" baseline="30000" dirty="0"/>
              <a:t> </a:t>
            </a:r>
            <a:r>
              <a:rPr lang="en-US" dirty="0" smtClean="0"/>
              <a:t>Research </a:t>
            </a:r>
            <a:r>
              <a:rPr lang="en-US" dirty="0"/>
              <a:t>in 2001 provided evidence that people who have positive illusions may have both short term benefits and long term costs. Specifically, self-enhancement is not correlated with academic success or graduation rates in college.</a:t>
            </a:r>
          </a:p>
        </p:txBody>
      </p:sp>
    </p:spTree>
    <p:extLst>
      <p:ext uri="{BB962C8B-B14F-4D97-AF65-F5344CB8AC3E}">
        <p14:creationId xmlns:p14="http://schemas.microsoft.com/office/powerpoint/2010/main" val="154782561"/>
      </p:ext>
    </p:extLst>
  </p:cSld>
  <p:clrMapOvr>
    <a:masterClrMapping/>
  </p:clrMapOvr>
  <mc:AlternateContent xmlns:mc="http://schemas.openxmlformats.org/markup-compatibility/2006" xmlns:p14="http://schemas.microsoft.com/office/powerpoint/2010/main">
    <mc:Choice Requires="p14">
      <p:transition spd="slow" p14:dur="2000" advTm="88961"/>
    </mc:Choice>
    <mc:Fallback xmlns="">
      <p:transition spd="slow" advTm="88961"/>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Positive illusions have been linked with decreasing levels of self-esteem and well-being, as well as </a:t>
            </a:r>
            <a:r>
              <a:rPr lang="en-US" dirty="0">
                <a:hlinkClick r:id="rId2" tooltip="Narcissism"/>
              </a:rPr>
              <a:t>narcissism</a:t>
            </a:r>
            <a:r>
              <a:rPr lang="en-US" dirty="0"/>
              <a:t> and lower academic achievement among students.</a:t>
            </a:r>
            <a:r>
              <a:rPr lang="en-US" baseline="30000" dirty="0">
                <a:hlinkClick r:id="rId3"/>
              </a:rPr>
              <a:t>[41]</a:t>
            </a:r>
            <a:endParaRPr lang="en-US" dirty="0"/>
          </a:p>
        </p:txBody>
      </p:sp>
    </p:spTree>
    <p:extLst>
      <p:ext uri="{BB962C8B-B14F-4D97-AF65-F5344CB8AC3E}">
        <p14:creationId xmlns:p14="http://schemas.microsoft.com/office/powerpoint/2010/main" val="160684189"/>
      </p:ext>
    </p:extLst>
  </p:cSld>
  <p:clrMapOvr>
    <a:masterClrMapping/>
  </p:clrMapOvr>
  <mc:AlternateContent xmlns:mc="http://schemas.openxmlformats.org/markup-compatibility/2006" xmlns:p14="http://schemas.microsoft.com/office/powerpoint/2010/main">
    <mc:Choice Requires="p14">
      <p:transition spd="slow" p14:dur="2000" advTm="20922"/>
    </mc:Choice>
    <mc:Fallback xmlns="">
      <p:transition spd="slow" advTm="20922"/>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playfulness</a:t>
            </a:r>
            <a:endParaRPr lang="en-US" dirty="0"/>
          </a:p>
        </p:txBody>
      </p:sp>
      <p:sp>
        <p:nvSpPr>
          <p:cNvPr id="3" name="Content Placeholder 2"/>
          <p:cNvSpPr>
            <a:spLocks noGrp="1"/>
          </p:cNvSpPr>
          <p:nvPr>
            <p:ph idx="1"/>
          </p:nvPr>
        </p:nvSpPr>
        <p:spPr/>
        <p:txBody>
          <a:bodyPr/>
          <a:lstStyle/>
          <a:p>
            <a:r>
              <a:rPr lang="en-US" dirty="0" smtClean="0"/>
              <a:t> Playfulness is defined as “the predisposition (</a:t>
            </a:r>
            <a:r>
              <a:rPr lang="en-US" dirty="0"/>
              <a:t>tendency to suffer from a particular condition, hold a particular attitude, or act in a particular </a:t>
            </a:r>
            <a:r>
              <a:rPr lang="en-US" dirty="0" err="1" smtClean="0"/>
              <a:t>way.e.g.she</a:t>
            </a:r>
            <a:r>
              <a:rPr lang="en-US" dirty="0" smtClean="0"/>
              <a:t> has inherited a predisposition to depression)to frame (or reframe) a situation in such a way as to provide oneself (and possibly others) with amusement, humor, and/or entertainment”</a:t>
            </a:r>
            <a:endParaRPr lang="en-US" dirty="0"/>
          </a:p>
        </p:txBody>
      </p:sp>
    </p:spTree>
    <p:extLst>
      <p:ext uri="{BB962C8B-B14F-4D97-AF65-F5344CB8AC3E}">
        <p14:creationId xmlns:p14="http://schemas.microsoft.com/office/powerpoint/2010/main" val="2888928461"/>
      </p:ext>
    </p:extLst>
  </p:cSld>
  <p:clrMapOvr>
    <a:masterClrMapping/>
  </p:clrMapOvr>
  <mc:AlternateContent xmlns:mc="http://schemas.openxmlformats.org/markup-compatibility/2006" xmlns:p14="http://schemas.microsoft.com/office/powerpoint/2010/main">
    <mc:Choice Requires="p14">
      <p:transition spd="slow" p14:dur="2000" advTm="67911"/>
    </mc:Choice>
    <mc:Fallback xmlns="">
      <p:transition spd="slow" advTm="67911"/>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playfulness</a:t>
            </a:r>
            <a:endParaRPr lang="en-US" dirty="0"/>
          </a:p>
        </p:txBody>
      </p:sp>
      <p:sp>
        <p:nvSpPr>
          <p:cNvPr id="3" name="Content Placeholder 2"/>
          <p:cNvSpPr>
            <a:spLocks noGrp="1"/>
          </p:cNvSpPr>
          <p:nvPr>
            <p:ph idx="1"/>
          </p:nvPr>
        </p:nvSpPr>
        <p:spPr/>
        <p:txBody>
          <a:bodyPr/>
          <a:lstStyle/>
          <a:p>
            <a:r>
              <a:rPr lang="en-US" dirty="0" smtClean="0"/>
              <a:t>it is argued that playfulness can contribute to healthy aging, e.g., via its relations to positive emotions, well-being, intrinsic life goals, or coping with stress</a:t>
            </a:r>
            <a:endParaRPr lang="en-US" dirty="0"/>
          </a:p>
        </p:txBody>
      </p:sp>
    </p:spTree>
    <p:extLst>
      <p:ext uri="{BB962C8B-B14F-4D97-AF65-F5344CB8AC3E}">
        <p14:creationId xmlns:p14="http://schemas.microsoft.com/office/powerpoint/2010/main" val="2838385240"/>
      </p:ext>
    </p:extLst>
  </p:cSld>
  <p:clrMapOvr>
    <a:masterClrMapping/>
  </p:clrMapOvr>
  <mc:AlternateContent xmlns:mc="http://schemas.openxmlformats.org/markup-compatibility/2006" xmlns:p14="http://schemas.microsoft.com/office/powerpoint/2010/main">
    <mc:Choice Requires="p14">
      <p:transition spd="slow" p14:dur="2000" advTm="37929"/>
    </mc:Choice>
    <mc:Fallback xmlns="">
      <p:transition spd="slow" advTm="37929"/>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a:t>
            </a:r>
            <a:r>
              <a:rPr lang="en-US" dirty="0" err="1" smtClean="0"/>
              <a:t>decption</a:t>
            </a:r>
            <a:r>
              <a:rPr lang="en-US" dirty="0" smtClean="0"/>
              <a:t> and enhancement</a:t>
            </a:r>
            <a:endParaRPr lang="en-US" dirty="0"/>
          </a:p>
        </p:txBody>
      </p:sp>
      <p:sp>
        <p:nvSpPr>
          <p:cNvPr id="3" name="Content Placeholder 2"/>
          <p:cNvSpPr>
            <a:spLocks noGrp="1"/>
          </p:cNvSpPr>
          <p:nvPr>
            <p:ph idx="1"/>
          </p:nvPr>
        </p:nvSpPr>
        <p:spPr/>
        <p:txBody>
          <a:bodyPr>
            <a:normAutofit fontScale="85000" lnSpcReduction="10000"/>
          </a:bodyPr>
          <a:lstStyle/>
          <a:p>
            <a:r>
              <a:rPr lang="en-US" dirty="0"/>
              <a:t> </a:t>
            </a:r>
            <a:r>
              <a:rPr lang="en-US" dirty="0">
                <a:hlinkClick r:id="rId2" tooltip="Denial"/>
              </a:rPr>
              <a:t>denying</a:t>
            </a:r>
            <a:r>
              <a:rPr lang="en-US" dirty="0"/>
              <a:t> or </a:t>
            </a:r>
            <a:r>
              <a:rPr lang="en-US" dirty="0">
                <a:hlinkClick r:id="rId3" tooltip="Rationalization (psychology)"/>
              </a:rPr>
              <a:t>rationalizing</a:t>
            </a:r>
            <a:r>
              <a:rPr lang="en-US" dirty="0"/>
              <a:t> away the relevance, significance, or importance of opposing </a:t>
            </a:r>
            <a:r>
              <a:rPr lang="en-US" dirty="0">
                <a:hlinkClick r:id="rId4" tooltip="Evidence"/>
              </a:rPr>
              <a:t>evidence</a:t>
            </a:r>
            <a:r>
              <a:rPr lang="en-US" dirty="0"/>
              <a:t> and </a:t>
            </a:r>
            <a:r>
              <a:rPr lang="en-US" dirty="0">
                <a:hlinkClick r:id="rId5" tooltip="Logical argument"/>
              </a:rPr>
              <a:t>logical argument</a:t>
            </a:r>
            <a:r>
              <a:rPr lang="en-US" dirty="0" smtClean="0"/>
              <a:t>.</a:t>
            </a:r>
          </a:p>
          <a:p>
            <a:endParaRPr lang="en-US" dirty="0"/>
          </a:p>
          <a:p>
            <a:r>
              <a:rPr lang="en-US" dirty="0" smtClean="0"/>
              <a:t>is a type of </a:t>
            </a:r>
            <a:r>
              <a:rPr lang="en-US" dirty="0" smtClean="0">
                <a:hlinkClick r:id="rId6" tooltip="Motivation"/>
              </a:rPr>
              <a:t>motivation</a:t>
            </a:r>
            <a:r>
              <a:rPr lang="en-US" dirty="0" smtClean="0"/>
              <a:t> that works to make people feel good about themselves.</a:t>
            </a:r>
            <a:r>
              <a:rPr lang="en-US" dirty="0"/>
              <a:t> A few </a:t>
            </a:r>
            <a:r>
              <a:rPr lang="en-US" b="1" dirty="0"/>
              <a:t>examples</a:t>
            </a:r>
            <a:r>
              <a:rPr lang="en-US" dirty="0"/>
              <a:t> include exaggerating one's virtues, claiming that one's successes are a reflection of ability whereas failures are due to external circumstances, or preferentially remembering positive rather than negative information about </a:t>
            </a:r>
            <a:r>
              <a:rPr lang="en-US" b="1" dirty="0"/>
              <a:t>oneself</a:t>
            </a:r>
            <a:endParaRPr lang="en-US" dirty="0"/>
          </a:p>
        </p:txBody>
      </p:sp>
    </p:spTree>
    <p:extLst>
      <p:ext uri="{BB962C8B-B14F-4D97-AF65-F5344CB8AC3E}">
        <p14:creationId xmlns:p14="http://schemas.microsoft.com/office/powerpoint/2010/main" val="3043030107"/>
      </p:ext>
    </p:extLst>
  </p:cSld>
  <p:clrMapOvr>
    <a:masterClrMapping/>
  </p:clrMapOvr>
  <mc:AlternateContent xmlns:mc="http://schemas.openxmlformats.org/markup-compatibility/2006" xmlns:p14="http://schemas.microsoft.com/office/powerpoint/2010/main">
    <mc:Choice Requires="p14">
      <p:transition spd="slow" p14:dur="2000" advTm="54501"/>
    </mc:Choice>
    <mc:Fallback xmlns="">
      <p:transition spd="slow" advTm="54501"/>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positive illusion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there </a:t>
            </a:r>
            <a:r>
              <a:rPr lang="en-US" dirty="0"/>
              <a:t>are three general forms: </a:t>
            </a:r>
            <a:r>
              <a:rPr lang="en-US" dirty="0">
                <a:hlinkClick r:id="rId2" tooltip="Illusory superiority"/>
              </a:rPr>
              <a:t>inflated assessment of one's own abilities</a:t>
            </a:r>
            <a:r>
              <a:rPr lang="en-US" dirty="0"/>
              <a:t>, </a:t>
            </a:r>
            <a:r>
              <a:rPr lang="en-US" dirty="0">
                <a:hlinkClick r:id="rId3" tooltip="Optimism bias"/>
              </a:rPr>
              <a:t>unrealistic optimism</a:t>
            </a:r>
            <a:r>
              <a:rPr lang="en-US" dirty="0"/>
              <a:t> about the future, and an </a:t>
            </a:r>
            <a:r>
              <a:rPr lang="en-US" dirty="0">
                <a:hlinkClick r:id="rId4" tooltip="Illusion of control"/>
              </a:rPr>
              <a:t>illusion of </a:t>
            </a:r>
            <a:r>
              <a:rPr lang="en-US" dirty="0" smtClean="0">
                <a:hlinkClick r:id="rId4" tooltip="Illusion of control"/>
              </a:rPr>
              <a:t>control</a:t>
            </a:r>
            <a:r>
              <a:rPr lang="en-US" dirty="0" smtClean="0"/>
              <a:t>.</a:t>
            </a:r>
          </a:p>
          <a:p>
            <a:r>
              <a:rPr lang="en-US" dirty="0" smtClean="0"/>
              <a:t>the </a:t>
            </a:r>
            <a:r>
              <a:rPr lang="en-US" dirty="0"/>
              <a:t>term "positive illusions" originates in a 1988 paper by </a:t>
            </a:r>
            <a:r>
              <a:rPr lang="en-US" dirty="0">
                <a:hlinkClick r:id="rId5" tooltip="Shelley Elizabeth Taylor"/>
              </a:rPr>
              <a:t>Taylor</a:t>
            </a:r>
            <a:r>
              <a:rPr lang="en-US" dirty="0"/>
              <a:t> and Brown</a:t>
            </a:r>
            <a:r>
              <a:rPr lang="en-US" dirty="0" smtClean="0"/>
              <a:t>.</a:t>
            </a:r>
            <a:r>
              <a:rPr lang="en-US" baseline="30000" dirty="0" smtClean="0"/>
              <a:t> </a:t>
            </a:r>
            <a:r>
              <a:rPr lang="en-US" dirty="0" smtClean="0">
                <a:hlinkClick r:id="rId6"/>
              </a:rPr>
              <a:t>Taylor </a:t>
            </a:r>
            <a:r>
              <a:rPr lang="en-US" dirty="0">
                <a:hlinkClick r:id="rId6"/>
              </a:rPr>
              <a:t>and Brown's (1988)</a:t>
            </a:r>
            <a:r>
              <a:rPr lang="en-US" dirty="0"/>
              <a:t> model of mental health maintains that certain positive illusions are highly prevalent in normal thought and predictive of criteria traditionally associated with mental </a:t>
            </a:r>
            <a:r>
              <a:rPr lang="en-US" dirty="0" smtClean="0"/>
              <a:t>health.</a:t>
            </a:r>
            <a:endParaRPr lang="en-US" dirty="0"/>
          </a:p>
        </p:txBody>
      </p:sp>
    </p:spTree>
    <p:extLst>
      <p:ext uri="{BB962C8B-B14F-4D97-AF65-F5344CB8AC3E}">
        <p14:creationId xmlns:p14="http://schemas.microsoft.com/office/powerpoint/2010/main" val="37327300"/>
      </p:ext>
    </p:extLst>
  </p:cSld>
  <p:clrMapOvr>
    <a:masterClrMapping/>
  </p:clrMapOvr>
  <mc:AlternateContent xmlns:mc="http://schemas.openxmlformats.org/markup-compatibility/2006" xmlns:p14="http://schemas.microsoft.com/office/powerpoint/2010/main">
    <mc:Choice Requires="p14">
      <p:transition spd="slow" p14:dur="2000" advTm="29724"/>
    </mc:Choice>
    <mc:Fallback xmlns="">
      <p:transition spd="slow" advTm="29724"/>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hlinkClick r:id="rId2" tooltip="Illusory superiority"/>
              </a:rPr>
              <a:t>inflated assessment of one's own abilities</a:t>
            </a:r>
            <a:endParaRPr lang="en-US" dirty="0"/>
          </a:p>
        </p:txBody>
      </p:sp>
      <p:sp>
        <p:nvSpPr>
          <p:cNvPr id="3" name="Content Placeholder 2"/>
          <p:cNvSpPr>
            <a:spLocks noGrp="1"/>
          </p:cNvSpPr>
          <p:nvPr>
            <p:ph idx="1"/>
          </p:nvPr>
        </p:nvSpPr>
        <p:spPr/>
        <p:txBody>
          <a:bodyPr>
            <a:normAutofit lnSpcReduction="10000"/>
          </a:bodyPr>
          <a:lstStyle/>
          <a:p>
            <a:r>
              <a:rPr lang="en-US" dirty="0"/>
              <a:t>is a condition of </a:t>
            </a:r>
            <a:r>
              <a:rPr lang="en-US" dirty="0">
                <a:hlinkClick r:id="rId3" tooltip="Cognitive bias"/>
              </a:rPr>
              <a:t>cognitive bias</a:t>
            </a:r>
            <a:r>
              <a:rPr lang="en-US" dirty="0"/>
              <a:t> wherein a person overestimates their own qualities and abilities, in relation to the same qualities and abilities of other people. Illusory superiority is one of many </a:t>
            </a:r>
            <a:r>
              <a:rPr lang="en-US" dirty="0">
                <a:hlinkClick r:id="rId4" tooltip="Positive illusions"/>
              </a:rPr>
              <a:t>positive illusions</a:t>
            </a:r>
            <a:r>
              <a:rPr lang="en-US" dirty="0"/>
              <a:t>, relating to the </a:t>
            </a:r>
            <a:r>
              <a:rPr lang="en-US" dirty="0">
                <a:hlinkClick r:id="rId5" tooltip="Self"/>
              </a:rPr>
              <a:t>self</a:t>
            </a:r>
            <a:r>
              <a:rPr lang="en-US" dirty="0"/>
              <a:t>, that are evident in the study of </a:t>
            </a:r>
            <a:r>
              <a:rPr lang="en-US" dirty="0">
                <a:hlinkClick r:id="rId6" tooltip="Intelligence"/>
              </a:rPr>
              <a:t>intelligence</a:t>
            </a:r>
            <a:r>
              <a:rPr lang="en-US" dirty="0"/>
              <a:t>, the effective performance of tasks and tests, and the possession of desirable personal characteristics and personality traits.</a:t>
            </a:r>
          </a:p>
        </p:txBody>
      </p:sp>
    </p:spTree>
    <p:extLst>
      <p:ext uri="{BB962C8B-B14F-4D97-AF65-F5344CB8AC3E}">
        <p14:creationId xmlns:p14="http://schemas.microsoft.com/office/powerpoint/2010/main" val="2058990151"/>
      </p:ext>
    </p:extLst>
  </p:cSld>
  <p:clrMapOvr>
    <a:masterClrMapping/>
  </p:clrMapOvr>
  <mc:AlternateContent xmlns:mc="http://schemas.openxmlformats.org/markup-compatibility/2006" xmlns:p14="http://schemas.microsoft.com/office/powerpoint/2010/main">
    <mc:Choice Requires="p14">
      <p:transition spd="slow" p14:dur="2000" advTm="58272"/>
    </mc:Choice>
    <mc:Fallback xmlns="">
      <p:transition spd="slow" advTm="58272"/>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Cognitive bias</a:t>
            </a:r>
            <a:endParaRPr lang="en-US" dirty="0"/>
          </a:p>
        </p:txBody>
      </p:sp>
      <p:sp>
        <p:nvSpPr>
          <p:cNvPr id="3" name="Content Placeholder 2"/>
          <p:cNvSpPr>
            <a:spLocks noGrp="1"/>
          </p:cNvSpPr>
          <p:nvPr>
            <p:ph idx="1"/>
          </p:nvPr>
        </p:nvSpPr>
        <p:spPr/>
        <p:txBody>
          <a:bodyPr>
            <a:normAutofit lnSpcReduction="10000"/>
          </a:bodyPr>
          <a:lstStyle/>
          <a:p>
            <a:r>
              <a:rPr lang="en-US" dirty="0"/>
              <a:t>A </a:t>
            </a:r>
            <a:r>
              <a:rPr lang="en-US" b="1" dirty="0"/>
              <a:t>cognitive bias</a:t>
            </a:r>
            <a:r>
              <a:rPr lang="en-US" dirty="0"/>
              <a:t> is a systematic error in thinking that affects the decisions and judgments that people make. Some of these </a:t>
            </a:r>
            <a:r>
              <a:rPr lang="en-US" b="1" dirty="0"/>
              <a:t>biases</a:t>
            </a:r>
            <a:r>
              <a:rPr lang="en-US" dirty="0"/>
              <a:t> are related to memory. The way you remember an event may be </a:t>
            </a:r>
            <a:r>
              <a:rPr lang="en-US" b="1" dirty="0"/>
              <a:t>biased</a:t>
            </a:r>
            <a:r>
              <a:rPr lang="en-US" dirty="0"/>
              <a:t> for a number of reasons and that in turn can lead to </a:t>
            </a:r>
            <a:r>
              <a:rPr lang="en-US" b="1" dirty="0"/>
              <a:t>biased</a:t>
            </a:r>
            <a:r>
              <a:rPr lang="en-US" dirty="0"/>
              <a:t> thinking and decision-making</a:t>
            </a:r>
            <a:r>
              <a:rPr lang="en-US" dirty="0" smtClean="0"/>
              <a:t>.</a:t>
            </a:r>
          </a:p>
          <a:p>
            <a:r>
              <a:rPr lang="en-US" dirty="0" smtClean="0"/>
              <a:t>E.g. </a:t>
            </a:r>
            <a:r>
              <a:rPr lang="en-US" dirty="0"/>
              <a:t>choosing to </a:t>
            </a:r>
            <a:r>
              <a:rPr lang="en-US" dirty="0" smtClean="0"/>
              <a:t>bunk class because your </a:t>
            </a:r>
            <a:r>
              <a:rPr lang="en-US" dirty="0"/>
              <a:t>friends were </a:t>
            </a:r>
            <a:r>
              <a:rPr lang="en-US" dirty="0" smtClean="0"/>
              <a:t>also bunking class.</a:t>
            </a:r>
            <a:endParaRPr lang="en-US" dirty="0"/>
          </a:p>
        </p:txBody>
      </p:sp>
    </p:spTree>
    <p:extLst>
      <p:ext uri="{BB962C8B-B14F-4D97-AF65-F5344CB8AC3E}">
        <p14:creationId xmlns:p14="http://schemas.microsoft.com/office/powerpoint/2010/main" val="2367884981"/>
      </p:ext>
    </p:extLst>
  </p:cSld>
  <p:clrMapOvr>
    <a:masterClrMapping/>
  </p:clrMapOvr>
  <mc:AlternateContent xmlns:mc="http://schemas.openxmlformats.org/markup-compatibility/2006" xmlns:p14="http://schemas.microsoft.com/office/powerpoint/2010/main">
    <mc:Choice Requires="p14">
      <p:transition spd="slow" p14:dur="2000" advTm="51404"/>
    </mc:Choice>
    <mc:Fallback xmlns="">
      <p:transition spd="slow" advTm="51404"/>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Optimism bias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Optimism bias</a:t>
            </a:r>
            <a:r>
              <a:rPr lang="en-US" dirty="0"/>
              <a:t> is a </a:t>
            </a:r>
            <a:r>
              <a:rPr lang="en-US" dirty="0">
                <a:hlinkClick r:id="rId2" tooltip="Cognitive bias"/>
              </a:rPr>
              <a:t>cognitive bias</a:t>
            </a:r>
            <a:r>
              <a:rPr lang="en-US" dirty="0"/>
              <a:t> that causes someone to believe that they themselves are less likely to experience a negative event. It is also known as </a:t>
            </a:r>
            <a:r>
              <a:rPr lang="en-US" b="1" dirty="0"/>
              <a:t>unrealistic </a:t>
            </a:r>
            <a:r>
              <a:rPr lang="en-US" b="1" dirty="0" smtClean="0"/>
              <a:t>optimism. </a:t>
            </a:r>
            <a:r>
              <a:rPr lang="en-US" dirty="0" smtClean="0"/>
              <a:t>Optimistic </a:t>
            </a:r>
            <a:r>
              <a:rPr lang="en-US" dirty="0"/>
              <a:t>biases are even reported in non-human animals such as rats and </a:t>
            </a:r>
            <a:r>
              <a:rPr lang="en-US" dirty="0" smtClean="0"/>
              <a:t>birds</a:t>
            </a:r>
          </a:p>
          <a:p>
            <a:r>
              <a:rPr lang="en-US" dirty="0" smtClean="0"/>
              <a:t>E.g.</a:t>
            </a:r>
            <a:r>
              <a:rPr lang="en-US" dirty="0"/>
              <a:t> smokers believing that they are less likely to contract lung cancer or disease than other </a:t>
            </a:r>
            <a:r>
              <a:rPr lang="en-US" dirty="0" smtClean="0"/>
              <a:t>smokers</a:t>
            </a:r>
          </a:p>
          <a:p>
            <a:r>
              <a:rPr lang="en-US" dirty="0" smtClean="0">
                <a:solidFill>
                  <a:srgbClr val="00B050"/>
                </a:solidFill>
              </a:rPr>
              <a:t>Like corona virus </a:t>
            </a:r>
            <a:endParaRPr lang="en-US" dirty="0">
              <a:solidFill>
                <a:srgbClr val="00B050"/>
              </a:solidFill>
            </a:endParaRPr>
          </a:p>
        </p:txBody>
      </p:sp>
    </p:spTree>
    <p:extLst>
      <p:ext uri="{BB962C8B-B14F-4D97-AF65-F5344CB8AC3E}">
        <p14:creationId xmlns:p14="http://schemas.microsoft.com/office/powerpoint/2010/main" val="3006424046"/>
      </p:ext>
    </p:extLst>
  </p:cSld>
  <p:clrMapOvr>
    <a:masterClrMapping/>
  </p:clrMapOvr>
  <mc:AlternateContent xmlns:mc="http://schemas.openxmlformats.org/markup-compatibility/2006" xmlns:p14="http://schemas.microsoft.com/office/powerpoint/2010/main">
    <mc:Choice Requires="p14">
      <p:transition spd="slow" p14:dur="2000" advTm="44168"/>
    </mc:Choice>
    <mc:Fallback xmlns="">
      <p:transition spd="slow" advTm="44168"/>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lstStyle/>
          <a:p>
            <a:r>
              <a:rPr lang="en-US" dirty="0"/>
              <a:t>people believing that they are less at risk of being a crime </a:t>
            </a:r>
            <a:r>
              <a:rPr lang="en-US" dirty="0" smtClean="0"/>
              <a:t>victim</a:t>
            </a:r>
          </a:p>
          <a:p>
            <a:endParaRPr lang="en-US" dirty="0"/>
          </a:p>
          <a:p>
            <a:r>
              <a:rPr lang="en-US" dirty="0" smtClean="0"/>
              <a:t>Share your own optimistic biases</a:t>
            </a:r>
            <a:endParaRPr lang="en-US" dirty="0"/>
          </a:p>
        </p:txBody>
      </p:sp>
    </p:spTree>
    <p:extLst>
      <p:ext uri="{BB962C8B-B14F-4D97-AF65-F5344CB8AC3E}">
        <p14:creationId xmlns:p14="http://schemas.microsoft.com/office/powerpoint/2010/main" val="1539612227"/>
      </p:ext>
    </p:extLst>
  </p:cSld>
  <p:clrMapOvr>
    <a:masterClrMapping/>
  </p:clrMapOvr>
  <mc:AlternateContent xmlns:mc="http://schemas.openxmlformats.org/markup-compatibility/2006" xmlns:p14="http://schemas.microsoft.com/office/powerpoint/2010/main">
    <mc:Choice Requires="p14">
      <p:transition spd="slow" p14:dur="2000" advTm="33647"/>
    </mc:Choice>
    <mc:Fallback xmlns="">
      <p:transition spd="slow" advTm="33647"/>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Illusion </a:t>
            </a:r>
            <a:endParaRPr lang="en-US" dirty="0"/>
          </a:p>
        </p:txBody>
      </p:sp>
      <p:sp>
        <p:nvSpPr>
          <p:cNvPr id="3" name="Content Placeholder 2"/>
          <p:cNvSpPr>
            <a:spLocks noGrp="1"/>
          </p:cNvSpPr>
          <p:nvPr>
            <p:ph idx="1"/>
          </p:nvPr>
        </p:nvSpPr>
        <p:spPr/>
        <p:txBody>
          <a:bodyPr/>
          <a:lstStyle/>
          <a:p>
            <a:r>
              <a:rPr lang="en-US" dirty="0" smtClean="0"/>
              <a:t>Misperception of real external stimulus </a:t>
            </a:r>
          </a:p>
          <a:p>
            <a:r>
              <a:rPr lang="en-US" dirty="0" smtClean="0"/>
              <a:t>Most likely to occur when general law of sensory stimulation (consciousness) is reduces </a:t>
            </a:r>
          </a:p>
          <a:p>
            <a:endParaRPr lang="en-US" dirty="0"/>
          </a:p>
          <a:p>
            <a:r>
              <a:rPr lang="en-US" dirty="0" smtClean="0"/>
              <a:t>E.g. </a:t>
            </a:r>
            <a:r>
              <a:rPr lang="en-US" dirty="0" err="1" smtClean="0"/>
              <a:t>muller</a:t>
            </a:r>
            <a:r>
              <a:rPr lang="en-US" dirty="0" smtClean="0"/>
              <a:t> </a:t>
            </a:r>
            <a:r>
              <a:rPr lang="en-US" dirty="0" err="1" smtClean="0"/>
              <a:t>lyer</a:t>
            </a:r>
            <a:r>
              <a:rPr lang="en-US" dirty="0" smtClean="0"/>
              <a:t> illusion </a:t>
            </a:r>
          </a:p>
          <a:p>
            <a:r>
              <a:rPr lang="en-US" dirty="0" smtClean="0"/>
              <a:t>Basically illusion is caused by outside influenced and </a:t>
            </a:r>
            <a:r>
              <a:rPr lang="en-US" dirty="0" err="1" smtClean="0"/>
              <a:t>dellusion</a:t>
            </a:r>
            <a:r>
              <a:rPr lang="en-US" dirty="0" smtClean="0"/>
              <a:t> by inside feelings</a:t>
            </a:r>
            <a:endParaRPr lang="en-US" dirty="0"/>
          </a:p>
        </p:txBody>
      </p:sp>
    </p:spTree>
    <p:extLst>
      <p:ext uri="{BB962C8B-B14F-4D97-AF65-F5344CB8AC3E}">
        <p14:creationId xmlns:p14="http://schemas.microsoft.com/office/powerpoint/2010/main" val="3621430496"/>
      </p:ext>
    </p:extLst>
  </p:cSld>
  <p:clrMapOvr>
    <a:masterClrMapping/>
  </p:clrMapOvr>
  <mc:AlternateContent xmlns:mc="http://schemas.openxmlformats.org/markup-compatibility/2006" xmlns:p14="http://schemas.microsoft.com/office/powerpoint/2010/main">
    <mc:Choice Requires="p14">
      <p:transition spd="slow" p14:dur="2000" advTm="28687"/>
    </mc:Choice>
    <mc:Fallback xmlns="">
      <p:transition spd="slow" advTm="28687"/>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Illusion of control</a:t>
            </a:r>
            <a:endParaRPr lang="en-US" dirty="0"/>
          </a:p>
        </p:txBody>
      </p:sp>
      <p:sp>
        <p:nvSpPr>
          <p:cNvPr id="3" name="Content Placeholder 2"/>
          <p:cNvSpPr>
            <a:spLocks noGrp="1"/>
          </p:cNvSpPr>
          <p:nvPr>
            <p:ph idx="1"/>
          </p:nvPr>
        </p:nvSpPr>
        <p:spPr/>
        <p:txBody>
          <a:bodyPr/>
          <a:lstStyle/>
          <a:p>
            <a:r>
              <a:rPr lang="en-US" dirty="0"/>
              <a:t>is the tendency for people to overestimate their ability to control events; for example, it occurs when someone feels a sense of control over </a:t>
            </a:r>
            <a:r>
              <a:rPr lang="en-US" dirty="0" smtClean="0"/>
              <a:t>outcomes. </a:t>
            </a:r>
          </a:p>
          <a:p>
            <a:r>
              <a:rPr lang="en-US" dirty="0" smtClean="0"/>
              <a:t>E.g.</a:t>
            </a:r>
            <a:r>
              <a:rPr lang="en-US" dirty="0"/>
              <a:t> The illusion is more common in familiar situations, and in situations where the person knows the desired </a:t>
            </a:r>
            <a:r>
              <a:rPr lang="en-US" dirty="0" smtClean="0"/>
              <a:t>outcome</a:t>
            </a:r>
          </a:p>
          <a:p>
            <a:endParaRPr lang="en-US" dirty="0"/>
          </a:p>
        </p:txBody>
      </p:sp>
    </p:spTree>
    <p:extLst>
      <p:ext uri="{BB962C8B-B14F-4D97-AF65-F5344CB8AC3E}">
        <p14:creationId xmlns:p14="http://schemas.microsoft.com/office/powerpoint/2010/main" val="889509280"/>
      </p:ext>
    </p:extLst>
  </p:cSld>
  <p:clrMapOvr>
    <a:masterClrMapping/>
  </p:clrMapOvr>
  <mc:AlternateContent xmlns:mc="http://schemas.openxmlformats.org/markup-compatibility/2006" xmlns:p14="http://schemas.microsoft.com/office/powerpoint/2010/main">
    <mc:Choice Requires="p14">
      <p:transition spd="slow" p14:dur="2000" advTm="29163"/>
    </mc:Choice>
    <mc:Fallback xmlns="">
      <p:transition spd="slow" advTm="29163"/>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394</Words>
  <Application>Microsoft Office PowerPoint</Application>
  <PresentationFormat>On-screen Show (4:3)</PresentationFormat>
  <Paragraphs>42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Positive illusion </vt:lpstr>
      <vt:lpstr>Self decption and enhancement</vt:lpstr>
      <vt:lpstr>Types of positive illusion</vt:lpstr>
      <vt:lpstr>inflated assessment of one's own abilities</vt:lpstr>
      <vt:lpstr>Cognitive bias</vt:lpstr>
      <vt:lpstr>Optimism bias</vt:lpstr>
      <vt:lpstr>continue</vt:lpstr>
      <vt:lpstr>Illusion </vt:lpstr>
      <vt:lpstr>Illusion of control</vt:lpstr>
      <vt:lpstr>continue</vt:lpstr>
      <vt:lpstr>Interesting story</vt:lpstr>
      <vt:lpstr>outcomes</vt:lpstr>
      <vt:lpstr>PowerPoint Presentation</vt:lpstr>
      <vt:lpstr>playfulness</vt:lpstr>
      <vt:lpstr>playfulness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Positive illusion </dc:title>
  <dc:creator>ANUM YOUSAF</dc:creator>
  <cp:lastModifiedBy>ANUM YOUSAF</cp:lastModifiedBy>
  <cp:revision>1</cp:revision>
  <dcterms:created xsi:type="dcterms:W3CDTF">2006-08-16T00:00:00Z</dcterms:created>
  <dcterms:modified xsi:type="dcterms:W3CDTF">2020-05-03T10:16:25Z</dcterms:modified>
</cp:coreProperties>
</file>