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0"/>
  </p:notesMasterIdLst>
  <p:handoutMasterIdLst>
    <p:handoutMasterId r:id="rId21"/>
  </p:handoutMasterIdLst>
  <p:sldIdLst>
    <p:sldId id="256" r:id="rId2"/>
    <p:sldId id="286" r:id="rId3"/>
    <p:sldId id="288" r:id="rId4"/>
    <p:sldId id="301" r:id="rId5"/>
    <p:sldId id="289" r:id="rId6"/>
    <p:sldId id="295" r:id="rId7"/>
    <p:sldId id="290" r:id="rId8"/>
    <p:sldId id="291" r:id="rId9"/>
    <p:sldId id="292" r:id="rId10"/>
    <p:sldId id="293" r:id="rId11"/>
    <p:sldId id="294" r:id="rId12"/>
    <p:sldId id="296" r:id="rId13"/>
    <p:sldId id="302" r:id="rId14"/>
    <p:sldId id="297" r:id="rId15"/>
    <p:sldId id="298" r:id="rId16"/>
    <p:sldId id="299" r:id="rId17"/>
    <p:sldId id="300" r:id="rId18"/>
    <p:sldId id="28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9" autoAdjust="0"/>
    <p:restoredTop sz="94624" autoAdjust="0"/>
  </p:normalViewPr>
  <p:slideViewPr>
    <p:cSldViewPr>
      <p:cViewPr varScale="1">
        <p:scale>
          <a:sx n="65" d="100"/>
          <a:sy n="65" d="100"/>
        </p:scale>
        <p:origin x="-95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70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F41C032-197B-4DF2-8D0D-DFF9BD772091}" type="datetimeFigureOut">
              <a:rPr lang="en-US" smtClean="0"/>
              <a:pPr/>
              <a:t>3/4/2020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B49769-760A-4436-AAB1-65D29A00B49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D03229-5000-4A95-847E-20D744F6F3CA}" type="datetimeFigureOut">
              <a:rPr lang="en-US" smtClean="0"/>
              <a:pPr/>
              <a:t>3/4/2020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FAEDE-F17B-46EB-ADD1-EB177718FF8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3/4/2020</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3/4/2020</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3/4/2020</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3/4/2020</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3/4/2020</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3/4/2020</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3/4/2020</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asq.org/quality-resources/auditin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sq.org/quality-resources/quality-assurance-vs-control" TargetMode="External"/><Relationship Id="rId2" Type="http://schemas.openxmlformats.org/officeDocument/2006/relationships/hyperlink" Target="https://asq.org/quality-resources/quality-plan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09800"/>
            <a:ext cx="8001000" cy="2286001"/>
          </a:xfrm>
        </p:spPr>
        <p:txBody>
          <a:bodyPr>
            <a:normAutofit fontScale="90000"/>
          </a:bodyPr>
          <a:lstStyle/>
          <a:p>
            <a:r>
              <a:rPr lang="en-GB" sz="5400" b="1" dirty="0" smtClean="0"/>
              <a:t>Quality Related Costs: </a:t>
            </a:r>
            <a:r>
              <a:rPr lang="en-US" dirty="0"/>
              <a:t/>
            </a:r>
            <a:br>
              <a:rPr lang="en-US" dirty="0"/>
            </a:br>
            <a:r>
              <a:rPr lang="en-GB" dirty="0" smtClean="0"/>
              <a:t>Prevention, </a:t>
            </a:r>
            <a:br>
              <a:rPr lang="en-GB" dirty="0" smtClean="0"/>
            </a:br>
            <a:r>
              <a:rPr lang="en-GB" dirty="0" smtClean="0"/>
              <a:t>Appraisal and Failure Costs, Models for Quality Costing.</a:t>
            </a:r>
            <a:r>
              <a:rPr lang="en-US" dirty="0" smtClean="0"/>
              <a:t/>
            </a:r>
            <a:br>
              <a:rPr lang="en-US" dirty="0" smtClean="0"/>
            </a:br>
            <a:endParaRPr lang="en-US" dirty="0"/>
          </a:p>
        </p:txBody>
      </p:sp>
      <p:sp>
        <p:nvSpPr>
          <p:cNvPr id="3" name="Subtitle 2"/>
          <p:cNvSpPr>
            <a:spLocks noGrp="1"/>
          </p:cNvSpPr>
          <p:nvPr>
            <p:ph type="subTitle" idx="1"/>
          </p:nvPr>
        </p:nvSpPr>
        <p:spPr>
          <a:xfrm>
            <a:off x="2362200" y="6019800"/>
            <a:ext cx="2286000" cy="685800"/>
          </a:xfrm>
        </p:spPr>
        <p:txBody>
          <a:bodyPr/>
          <a:lstStyle/>
          <a:p>
            <a:r>
              <a:rPr lang="en-US" dirty="0" smtClean="0"/>
              <a:t>Lecture 4</a:t>
            </a:r>
            <a:endParaRPr lang="en-US" dirty="0"/>
          </a:p>
        </p:txBody>
      </p:sp>
      <p:sp>
        <p:nvSpPr>
          <p:cNvPr id="4" name="Subtitle 2"/>
          <p:cNvSpPr txBox="1">
            <a:spLocks/>
          </p:cNvSpPr>
          <p:nvPr/>
        </p:nvSpPr>
        <p:spPr>
          <a:xfrm>
            <a:off x="381000" y="6019800"/>
            <a:ext cx="1905000" cy="685800"/>
          </a:xfrm>
          <a:prstGeom prst="rect">
            <a:avLst/>
          </a:prstGeom>
        </p:spPr>
        <p:txBody>
          <a:bodyPr vert="horz" anchor="ctr">
            <a:normAutofit/>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600" b="0" i="0" u="none" strike="noStrike" kern="1200" cap="none" spc="0" normalizeH="0" baseline="0" noProof="0" dirty="0" smtClean="0">
                <a:ln>
                  <a:noFill/>
                </a:ln>
                <a:solidFill>
                  <a:srgbClr val="FFFFFF"/>
                </a:solidFill>
                <a:effectLst/>
                <a:uLnTx/>
                <a:uFillTx/>
                <a:latin typeface="+mn-lt"/>
                <a:ea typeface="+mn-ea"/>
                <a:cs typeface="+mn-cs"/>
              </a:rPr>
              <a:t>  TQM </a:t>
            </a:r>
            <a:endParaRPr kumimoji="0" lang="en-US" sz="26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a:t>
            </a:r>
            <a:r>
              <a:rPr lang="en-GB" dirty="0" smtClean="0"/>
              <a:t>Appraisal</a:t>
            </a:r>
            <a:endParaRPr lang="en-US" dirty="0"/>
          </a:p>
        </p:txBody>
      </p:sp>
      <p:sp>
        <p:nvSpPr>
          <p:cNvPr id="3" name="Content Placeholder 2"/>
          <p:cNvSpPr>
            <a:spLocks noGrp="1"/>
          </p:cNvSpPr>
          <p:nvPr>
            <p:ph sz="quarter" idx="1"/>
          </p:nvPr>
        </p:nvSpPr>
        <p:spPr>
          <a:xfrm>
            <a:off x="304800" y="1600200"/>
            <a:ext cx="8461248" cy="4876800"/>
          </a:xfrm>
        </p:spPr>
        <p:txBody>
          <a:bodyPr>
            <a:normAutofit fontScale="92500" lnSpcReduction="20000"/>
          </a:bodyPr>
          <a:lstStyle/>
          <a:p>
            <a:pPr algn="just"/>
            <a:r>
              <a:rPr lang="en-US" dirty="0" smtClean="0">
                <a:latin typeface="Times New Roman" pitchFamily="18" charset="0"/>
                <a:cs typeface="Times New Roman" pitchFamily="18" charset="0"/>
              </a:rPr>
              <a:t>Appraisal costs are associated with measuring and monitoring activities related to quality</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These costs are associated with the suppliers’ and customers’ evaluation of purchased materials, processes, products, and services to ensure that they conform to specifications. They could include:</a:t>
            </a:r>
          </a:p>
          <a:p>
            <a:pPr algn="just">
              <a:buNone/>
            </a:pPr>
            <a:r>
              <a:rPr lang="en-US" dirty="0" smtClean="0">
                <a:solidFill>
                  <a:srgbClr val="C00000"/>
                </a:solidFill>
                <a:latin typeface="Times New Roman" pitchFamily="18" charset="0"/>
                <a:cs typeface="Times New Roman" pitchFamily="18" charset="0"/>
              </a:rPr>
              <a:t>1. Verification</a:t>
            </a:r>
            <a:r>
              <a:rPr lang="en-US" dirty="0" smtClean="0">
                <a:latin typeface="Times New Roman" pitchFamily="18" charset="0"/>
                <a:cs typeface="Times New Roman" pitchFamily="18" charset="0"/>
              </a:rPr>
              <a:t>: Checking of incoming material, process setup, and products against agreed </a:t>
            </a:r>
            <a:r>
              <a:rPr lang="en-US" dirty="0" smtClean="0">
                <a:latin typeface="Times New Roman" pitchFamily="18" charset="0"/>
                <a:cs typeface="Times New Roman" pitchFamily="18" charset="0"/>
              </a:rPr>
              <a:t>specifications. </a:t>
            </a:r>
          </a:p>
          <a:p>
            <a:pPr algn="just">
              <a:buNone/>
            </a:pPr>
            <a:r>
              <a:rPr lang="en-US" dirty="0" smtClean="0">
                <a:solidFill>
                  <a:srgbClr val="C00000"/>
                </a:solidFill>
                <a:latin typeface="Times New Roman" pitchFamily="18" charset="0"/>
                <a:cs typeface="Times New Roman" pitchFamily="18" charset="0"/>
                <a:hlinkClick r:id="rId2"/>
              </a:rPr>
              <a:t>2</a:t>
            </a:r>
            <a:r>
              <a:rPr lang="en-US" dirty="0" smtClean="0">
                <a:solidFill>
                  <a:srgbClr val="C00000"/>
                </a:solidFill>
                <a:latin typeface="Times New Roman" pitchFamily="18" charset="0"/>
                <a:cs typeface="Times New Roman" pitchFamily="18" charset="0"/>
                <a:hlinkClick r:id="rId2"/>
              </a:rPr>
              <a:t>. </a:t>
            </a:r>
            <a:r>
              <a:rPr lang="en-US" dirty="0" smtClean="0">
                <a:solidFill>
                  <a:srgbClr val="C00000"/>
                </a:solidFill>
                <a:latin typeface="Times New Roman" pitchFamily="18" charset="0"/>
                <a:cs typeface="Times New Roman" pitchFamily="18" charset="0"/>
                <a:hlinkClick r:id="rId2"/>
              </a:rPr>
              <a:t>Quality audits</a:t>
            </a:r>
            <a:r>
              <a:rPr lang="en-US" dirty="0" smtClean="0">
                <a:latin typeface="Times New Roman" pitchFamily="18" charset="0"/>
                <a:cs typeface="Times New Roman" pitchFamily="18" charset="0"/>
              </a:rPr>
              <a:t>: Confirmation that the quality system is functioning correctly</a:t>
            </a:r>
          </a:p>
          <a:p>
            <a:pPr algn="just">
              <a:buNone/>
            </a:pPr>
            <a:r>
              <a:rPr lang="en-US" dirty="0" smtClean="0">
                <a:solidFill>
                  <a:srgbClr val="C00000"/>
                </a:solidFill>
                <a:latin typeface="Times New Roman" pitchFamily="18" charset="0"/>
                <a:cs typeface="Times New Roman" pitchFamily="18" charset="0"/>
              </a:rPr>
              <a:t>3. Supplier </a:t>
            </a:r>
            <a:r>
              <a:rPr lang="en-US" dirty="0" smtClean="0">
                <a:solidFill>
                  <a:srgbClr val="C00000"/>
                </a:solidFill>
                <a:latin typeface="Times New Roman" pitchFamily="18" charset="0"/>
                <a:cs typeface="Times New Roman" pitchFamily="18" charset="0"/>
              </a:rPr>
              <a:t>rating</a:t>
            </a:r>
            <a:r>
              <a:rPr lang="en-US" dirty="0" smtClean="0">
                <a:latin typeface="Times New Roman" pitchFamily="18" charset="0"/>
                <a:cs typeface="Times New Roman" pitchFamily="18" charset="0"/>
              </a:rPr>
              <a:t>: Assessment and approval of suppliers of products and services</a:t>
            </a:r>
          </a:p>
          <a:p>
            <a:pPr algn="just"/>
            <a:endParaRPr lang="en-US"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Appraisal Cost</a:t>
            </a:r>
            <a:endParaRPr lang="en-US" dirty="0"/>
          </a:p>
        </p:txBody>
      </p:sp>
      <p:pic>
        <p:nvPicPr>
          <p:cNvPr id="23554" name="Picture 2"/>
          <p:cNvPicPr>
            <a:picLocks noGrp="1" noChangeAspect="1" noChangeArrowheads="1"/>
          </p:cNvPicPr>
          <p:nvPr>
            <p:ph sz="quarter" idx="1"/>
          </p:nvPr>
        </p:nvPicPr>
        <p:blipFill>
          <a:blip r:embed="rId2" cstate="print"/>
          <a:srcRect/>
          <a:stretch>
            <a:fillRect/>
          </a:stretch>
        </p:blipFill>
        <p:spPr bwMode="auto">
          <a:xfrm>
            <a:off x="381000" y="1534513"/>
            <a:ext cx="8305800" cy="509488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sz="quarter" idx="1"/>
          </p:nvPr>
        </p:nvPicPr>
        <p:blipFill>
          <a:blip r:embed="rId2" cstate="print"/>
          <a:srcRect/>
          <a:stretch>
            <a:fillRect/>
          </a:stretch>
        </p:blipFill>
        <p:spPr bwMode="auto">
          <a:xfrm>
            <a:off x="406210" y="1600200"/>
            <a:ext cx="8204390" cy="4591050"/>
          </a:xfrm>
          <a:prstGeom prst="rect">
            <a:avLst/>
          </a:prstGeom>
          <a:noFill/>
          <a:ln w="9525">
            <a:noFill/>
            <a:miter lim="800000"/>
            <a:headEnd/>
            <a:tailEnd/>
          </a:ln>
        </p:spPr>
      </p:pic>
      <p:sp>
        <p:nvSpPr>
          <p:cNvPr id="5" name="Title 1"/>
          <p:cNvSpPr>
            <a:spLocks noGrp="1"/>
          </p:cNvSpPr>
          <p:nvPr>
            <p:ph type="title"/>
          </p:nvPr>
        </p:nvSpPr>
        <p:spPr/>
        <p:txBody>
          <a:bodyPr/>
          <a:lstStyle/>
          <a:p>
            <a:r>
              <a:rPr lang="en-US" dirty="0" smtClean="0"/>
              <a:t>Types of Appraisal Cost</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lnSpcReduction="10000"/>
          </a:bodyPr>
          <a:lstStyle/>
          <a:p>
            <a:r>
              <a:rPr lang="en-US" b="1" dirty="0" smtClean="0"/>
              <a:t>Failure costs</a:t>
            </a:r>
            <a:r>
              <a:rPr lang="en-US" dirty="0" smtClean="0"/>
              <a:t> are those incurred by a manufacturer when it produces defective goods. </a:t>
            </a:r>
            <a:endParaRPr lang="en-US" dirty="0" smtClean="0"/>
          </a:p>
          <a:p>
            <a:endParaRPr lang="en-US" dirty="0" smtClean="0"/>
          </a:p>
          <a:p>
            <a:r>
              <a:rPr lang="en-US" dirty="0" smtClean="0"/>
              <a:t>There </a:t>
            </a:r>
            <a:r>
              <a:rPr lang="en-US" dirty="0" smtClean="0"/>
              <a:t>are two types of </a:t>
            </a:r>
            <a:r>
              <a:rPr lang="en-US" b="1" dirty="0" smtClean="0"/>
              <a:t>failure costs</a:t>
            </a:r>
            <a:r>
              <a:rPr lang="en-US" dirty="0" smtClean="0"/>
              <a:t>, which are internal and external. </a:t>
            </a:r>
            <a:endParaRPr lang="en-US" dirty="0" smtClean="0"/>
          </a:p>
          <a:p>
            <a:endParaRPr lang="en-US" dirty="0" smtClean="0"/>
          </a:p>
          <a:p>
            <a:r>
              <a:rPr lang="en-US" dirty="0" smtClean="0"/>
              <a:t>Internal</a:t>
            </a:r>
            <a:r>
              <a:rPr lang="en-US" dirty="0" smtClean="0"/>
              <a:t> </a:t>
            </a:r>
            <a:r>
              <a:rPr lang="en-US" b="1" dirty="0" smtClean="0"/>
              <a:t>failure costs</a:t>
            </a:r>
            <a:r>
              <a:rPr lang="en-US" dirty="0" smtClean="0"/>
              <a:t> occur before goods are shipped to customers, while </a:t>
            </a:r>
            <a:endParaRPr lang="en-US" dirty="0" smtClean="0"/>
          </a:p>
          <a:p>
            <a:endParaRPr lang="en-US" dirty="0" smtClean="0"/>
          </a:p>
          <a:p>
            <a:r>
              <a:rPr lang="en-US" dirty="0" smtClean="0"/>
              <a:t>external</a:t>
            </a:r>
            <a:r>
              <a:rPr lang="en-US" dirty="0" smtClean="0"/>
              <a:t> </a:t>
            </a:r>
            <a:r>
              <a:rPr lang="en-US" b="1" dirty="0" smtClean="0"/>
              <a:t>failure costs</a:t>
            </a:r>
            <a:r>
              <a:rPr lang="en-US" dirty="0" smtClean="0"/>
              <a:t> arise subsequent to shipment</a:t>
            </a:r>
            <a:endParaRPr lang="en-US" dirty="0"/>
          </a:p>
        </p:txBody>
      </p:sp>
      <p:sp>
        <p:nvSpPr>
          <p:cNvPr id="4" name="Title 1"/>
          <p:cNvSpPr>
            <a:spLocks noGrp="1"/>
          </p:cNvSpPr>
          <p:nvPr>
            <p:ph type="title"/>
          </p:nvPr>
        </p:nvSpPr>
        <p:spPr/>
        <p:txBody>
          <a:bodyPr/>
          <a:lstStyle/>
          <a:p>
            <a:pPr algn="ctr"/>
            <a:r>
              <a:rPr lang="en-US" dirty="0" smtClean="0">
                <a:solidFill>
                  <a:srgbClr val="FF0000"/>
                </a:solidFill>
              </a:rPr>
              <a:t>Failure Cost </a:t>
            </a:r>
            <a:endParaRPr lang="en-US"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t>Internal Failure Costs</a:t>
            </a:r>
            <a:endParaRPr lang="en-US" sz="5400" dirty="0"/>
          </a:p>
        </p:txBody>
      </p:sp>
      <p:sp>
        <p:nvSpPr>
          <p:cNvPr id="3" name="Content Placeholder 2"/>
          <p:cNvSpPr>
            <a:spLocks noGrp="1"/>
          </p:cNvSpPr>
          <p:nvPr>
            <p:ph sz="quarter" idx="1"/>
          </p:nvPr>
        </p:nvSpPr>
        <p:spPr>
          <a:xfrm>
            <a:off x="457200" y="1600200"/>
            <a:ext cx="8382000" cy="4876800"/>
          </a:xfrm>
        </p:spPr>
        <p:txBody>
          <a:bodyPr>
            <a:noAutofit/>
          </a:bodyPr>
          <a:lstStyle/>
          <a:p>
            <a:pPr algn="just"/>
            <a:r>
              <a:rPr lang="en-US" sz="2300" dirty="0" smtClean="0">
                <a:latin typeface="Arial" pitchFamily="34" charset="0"/>
                <a:cs typeface="Arial" pitchFamily="34" charset="0"/>
              </a:rPr>
              <a:t>Internal </a:t>
            </a:r>
            <a:r>
              <a:rPr lang="en-US" sz="2300" dirty="0" smtClean="0">
                <a:latin typeface="Arial" pitchFamily="34" charset="0"/>
                <a:cs typeface="Arial" pitchFamily="34" charset="0"/>
              </a:rPr>
              <a:t>failure costs are incurred to remedy defects discovered before the product or service is delivered to the customer. These costs occur when the results of work fail to reach design quality standards and are detected before they are transferred to the customer. </a:t>
            </a:r>
            <a:r>
              <a:rPr lang="en-US" sz="2300" dirty="0" smtClean="0">
                <a:solidFill>
                  <a:srgbClr val="C00000"/>
                </a:solidFill>
                <a:latin typeface="Arial" pitchFamily="34" charset="0"/>
                <a:cs typeface="Arial" pitchFamily="34" charset="0"/>
              </a:rPr>
              <a:t>They could include</a:t>
            </a:r>
            <a:r>
              <a:rPr lang="en-US" sz="2300" dirty="0" smtClean="0">
                <a:latin typeface="Arial" pitchFamily="34" charset="0"/>
                <a:cs typeface="Arial" pitchFamily="34" charset="0"/>
              </a:rPr>
              <a:t>:</a:t>
            </a:r>
          </a:p>
          <a:p>
            <a:pPr algn="just">
              <a:buNone/>
            </a:pPr>
            <a:r>
              <a:rPr lang="en-US" sz="2300" dirty="0" smtClean="0">
                <a:latin typeface="Arial" pitchFamily="34" charset="0"/>
                <a:cs typeface="Arial" pitchFamily="34" charset="0"/>
              </a:rPr>
              <a:t>1. </a:t>
            </a:r>
            <a:r>
              <a:rPr lang="en-US" sz="2300" dirty="0" smtClean="0">
                <a:solidFill>
                  <a:srgbClr val="FF0000"/>
                </a:solidFill>
                <a:latin typeface="Arial" pitchFamily="34" charset="0"/>
                <a:cs typeface="Arial" pitchFamily="34" charset="0"/>
              </a:rPr>
              <a:t>Waste</a:t>
            </a:r>
            <a:r>
              <a:rPr lang="en-US" sz="2300" dirty="0" smtClean="0">
                <a:latin typeface="Arial" pitchFamily="34" charset="0"/>
                <a:cs typeface="Arial" pitchFamily="34" charset="0"/>
              </a:rPr>
              <a:t>: Performance of unnecessary work or holding of stock </a:t>
            </a:r>
            <a:r>
              <a:rPr lang="en-US" sz="2300" dirty="0" smtClean="0">
                <a:latin typeface="Arial" pitchFamily="34" charset="0"/>
                <a:cs typeface="Arial" pitchFamily="34" charset="0"/>
              </a:rPr>
              <a:t>  as </a:t>
            </a:r>
            <a:r>
              <a:rPr lang="en-US" sz="2300" dirty="0" smtClean="0">
                <a:latin typeface="Arial" pitchFamily="34" charset="0"/>
                <a:cs typeface="Arial" pitchFamily="34" charset="0"/>
              </a:rPr>
              <a:t>a result of errors, poor organization, or communication</a:t>
            </a:r>
          </a:p>
          <a:p>
            <a:pPr algn="just">
              <a:buNone/>
            </a:pPr>
            <a:r>
              <a:rPr lang="en-US" sz="2300" dirty="0" smtClean="0">
                <a:latin typeface="Arial" pitchFamily="34" charset="0"/>
                <a:cs typeface="Arial" pitchFamily="34" charset="0"/>
              </a:rPr>
              <a:t>2. </a:t>
            </a:r>
            <a:r>
              <a:rPr lang="en-US" sz="2300" dirty="0" smtClean="0">
                <a:solidFill>
                  <a:srgbClr val="FF0000"/>
                </a:solidFill>
                <a:latin typeface="Arial" pitchFamily="34" charset="0"/>
                <a:cs typeface="Arial" pitchFamily="34" charset="0"/>
              </a:rPr>
              <a:t>Scrap</a:t>
            </a:r>
            <a:r>
              <a:rPr lang="en-US" sz="2300" dirty="0" smtClean="0">
                <a:latin typeface="Arial" pitchFamily="34" charset="0"/>
                <a:cs typeface="Arial" pitchFamily="34" charset="0"/>
              </a:rPr>
              <a:t>: Defective product or material that cannot be repaired, used, or </a:t>
            </a:r>
            <a:r>
              <a:rPr lang="en-US" sz="2300" dirty="0" smtClean="0">
                <a:latin typeface="Arial" pitchFamily="34" charset="0"/>
                <a:cs typeface="Arial" pitchFamily="34" charset="0"/>
              </a:rPr>
              <a:t>sold. </a:t>
            </a:r>
            <a:endParaRPr lang="en-US" sz="2300" dirty="0" smtClean="0">
              <a:latin typeface="Arial" pitchFamily="34" charset="0"/>
              <a:cs typeface="Arial" pitchFamily="34" charset="0"/>
            </a:endParaRPr>
          </a:p>
          <a:p>
            <a:pPr algn="just">
              <a:buNone/>
            </a:pPr>
            <a:r>
              <a:rPr lang="en-US" sz="2300" dirty="0" smtClean="0">
                <a:latin typeface="Arial" pitchFamily="34" charset="0"/>
                <a:cs typeface="Arial" pitchFamily="34" charset="0"/>
              </a:rPr>
              <a:t>3. </a:t>
            </a:r>
            <a:r>
              <a:rPr lang="en-US" sz="2300" dirty="0" smtClean="0">
                <a:solidFill>
                  <a:srgbClr val="FF0000"/>
                </a:solidFill>
                <a:latin typeface="Arial" pitchFamily="34" charset="0"/>
                <a:cs typeface="Arial" pitchFamily="34" charset="0"/>
              </a:rPr>
              <a:t>Rework </a:t>
            </a:r>
            <a:r>
              <a:rPr lang="en-US" sz="2300" dirty="0" smtClean="0">
                <a:solidFill>
                  <a:srgbClr val="FF0000"/>
                </a:solidFill>
                <a:latin typeface="Arial" pitchFamily="34" charset="0"/>
                <a:cs typeface="Arial" pitchFamily="34" charset="0"/>
              </a:rPr>
              <a:t>or rectification</a:t>
            </a:r>
            <a:r>
              <a:rPr lang="en-US" sz="2300" dirty="0" smtClean="0">
                <a:latin typeface="Arial" pitchFamily="34" charset="0"/>
                <a:cs typeface="Arial" pitchFamily="34" charset="0"/>
              </a:rPr>
              <a:t>: Correction of defective material or errors</a:t>
            </a:r>
          </a:p>
          <a:p>
            <a:pPr algn="just">
              <a:buNone/>
            </a:pPr>
            <a:r>
              <a:rPr lang="en-US" sz="2300" dirty="0" smtClean="0">
                <a:latin typeface="Arial" pitchFamily="34" charset="0"/>
                <a:cs typeface="Arial" pitchFamily="34" charset="0"/>
              </a:rPr>
              <a:t>4. </a:t>
            </a:r>
            <a:r>
              <a:rPr lang="en-US" sz="2300" dirty="0" smtClean="0">
                <a:solidFill>
                  <a:srgbClr val="FF0000"/>
                </a:solidFill>
                <a:latin typeface="Arial" pitchFamily="34" charset="0"/>
                <a:cs typeface="Arial" pitchFamily="34" charset="0"/>
              </a:rPr>
              <a:t>Failure </a:t>
            </a:r>
            <a:r>
              <a:rPr lang="en-US" sz="2300" dirty="0" smtClean="0">
                <a:solidFill>
                  <a:srgbClr val="FF0000"/>
                </a:solidFill>
                <a:latin typeface="Arial" pitchFamily="34" charset="0"/>
                <a:cs typeface="Arial" pitchFamily="34" charset="0"/>
              </a:rPr>
              <a:t>analysis</a:t>
            </a:r>
            <a:r>
              <a:rPr lang="en-US" sz="2300" dirty="0" smtClean="0">
                <a:latin typeface="Arial" pitchFamily="34" charset="0"/>
                <a:cs typeface="Arial" pitchFamily="34" charset="0"/>
              </a:rPr>
              <a:t>: Activity required to establish the causes of internal product or service failure</a:t>
            </a:r>
          </a:p>
          <a:p>
            <a:pPr algn="just"/>
            <a:endParaRPr lang="en-US" sz="2300" dirty="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solidFill>
                  <a:srgbClr val="FF0000"/>
                </a:solidFill>
              </a:rPr>
              <a:t>External Failure Costs</a:t>
            </a:r>
            <a:endParaRPr lang="en-US" dirty="0">
              <a:solidFill>
                <a:srgbClr val="FF0000"/>
              </a:solidFill>
            </a:endParaRPr>
          </a:p>
        </p:txBody>
      </p:sp>
      <p:sp>
        <p:nvSpPr>
          <p:cNvPr id="3" name="Content Placeholder 2"/>
          <p:cNvSpPr>
            <a:spLocks noGrp="1"/>
          </p:cNvSpPr>
          <p:nvPr>
            <p:ph sz="quarter" idx="1"/>
          </p:nvPr>
        </p:nvSpPr>
        <p:spPr/>
        <p:txBody>
          <a:bodyPr>
            <a:normAutofit fontScale="77500" lnSpcReduction="20000"/>
          </a:bodyPr>
          <a:lstStyle/>
          <a:p>
            <a:pPr algn="just"/>
            <a:r>
              <a:rPr lang="en-US" dirty="0" smtClean="0"/>
              <a:t>External </a:t>
            </a:r>
            <a:r>
              <a:rPr lang="en-US" dirty="0" smtClean="0"/>
              <a:t>failure costs are incurred to remedy defects discovered by customers. </a:t>
            </a:r>
            <a:endParaRPr lang="en-US" dirty="0" smtClean="0"/>
          </a:p>
          <a:p>
            <a:pPr algn="just"/>
            <a:r>
              <a:rPr lang="en-US" dirty="0" smtClean="0"/>
              <a:t>These </a:t>
            </a:r>
            <a:r>
              <a:rPr lang="en-US" dirty="0" smtClean="0"/>
              <a:t>costs occur when products or services that fail to reach design quality standards are not detected until after transfer to the customer. They could include:</a:t>
            </a:r>
          </a:p>
          <a:p>
            <a:pPr algn="just">
              <a:buNone/>
            </a:pPr>
            <a:r>
              <a:rPr lang="en-US" dirty="0" smtClean="0"/>
              <a:t>1. </a:t>
            </a:r>
            <a:r>
              <a:rPr lang="en-US" dirty="0" smtClean="0">
                <a:solidFill>
                  <a:srgbClr val="FF0000"/>
                </a:solidFill>
              </a:rPr>
              <a:t>Repairs </a:t>
            </a:r>
            <a:r>
              <a:rPr lang="en-US" dirty="0" smtClean="0">
                <a:solidFill>
                  <a:srgbClr val="FF0000"/>
                </a:solidFill>
              </a:rPr>
              <a:t>and servicing</a:t>
            </a:r>
            <a:r>
              <a:rPr lang="en-US" dirty="0" smtClean="0"/>
              <a:t>: Of both returned products and those in the field</a:t>
            </a:r>
          </a:p>
          <a:p>
            <a:pPr algn="just">
              <a:buNone/>
            </a:pPr>
            <a:r>
              <a:rPr lang="en-US" dirty="0" smtClean="0"/>
              <a:t>2. </a:t>
            </a:r>
            <a:r>
              <a:rPr lang="en-US" dirty="0" smtClean="0">
                <a:solidFill>
                  <a:srgbClr val="FF0000"/>
                </a:solidFill>
              </a:rPr>
              <a:t>Warranty </a:t>
            </a:r>
            <a:r>
              <a:rPr lang="en-US" dirty="0" smtClean="0">
                <a:solidFill>
                  <a:srgbClr val="FF0000"/>
                </a:solidFill>
              </a:rPr>
              <a:t>claims</a:t>
            </a:r>
            <a:r>
              <a:rPr lang="en-US" dirty="0" smtClean="0"/>
              <a:t>: Failed products that are replaced or services that are re-performed under a guarantee</a:t>
            </a:r>
          </a:p>
          <a:p>
            <a:pPr algn="just">
              <a:buNone/>
            </a:pPr>
            <a:r>
              <a:rPr lang="en-US" dirty="0" smtClean="0">
                <a:solidFill>
                  <a:srgbClr val="FF0000"/>
                </a:solidFill>
              </a:rPr>
              <a:t>3. Complaints</a:t>
            </a:r>
            <a:r>
              <a:rPr lang="en-US" dirty="0" smtClean="0"/>
              <a:t>: All work and costs associated with handling and servicing customers’ complaints</a:t>
            </a:r>
          </a:p>
          <a:p>
            <a:pPr algn="just">
              <a:buNone/>
            </a:pPr>
            <a:r>
              <a:rPr lang="en-US" dirty="0" smtClean="0"/>
              <a:t>4. </a:t>
            </a:r>
            <a:r>
              <a:rPr lang="en-US" dirty="0" smtClean="0">
                <a:solidFill>
                  <a:srgbClr val="FF0000"/>
                </a:solidFill>
              </a:rPr>
              <a:t>Returns</a:t>
            </a:r>
            <a:r>
              <a:rPr lang="en-US" dirty="0" smtClean="0"/>
              <a:t>: Handling and investigation of rejected or recalled products, including transport costs</a:t>
            </a:r>
          </a:p>
          <a:p>
            <a:pPr algn="just"/>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8308848" cy="4495800"/>
          </a:xfrm>
        </p:spPr>
        <p:txBody>
          <a:bodyPr/>
          <a:lstStyle/>
          <a:p>
            <a:pPr algn="just"/>
            <a:r>
              <a:rPr lang="en-US" b="1" dirty="0" smtClean="0"/>
              <a:t>Models</a:t>
            </a:r>
            <a:r>
              <a:rPr lang="en-US" dirty="0" smtClean="0"/>
              <a:t> related to </a:t>
            </a:r>
            <a:r>
              <a:rPr lang="en-US" b="1" dirty="0" smtClean="0"/>
              <a:t>quality</a:t>
            </a:r>
            <a:r>
              <a:rPr lang="en-US" dirty="0" smtClean="0"/>
              <a:t> costs have been developed largely in four categories: </a:t>
            </a:r>
            <a:endParaRPr lang="en-US" dirty="0" smtClean="0"/>
          </a:p>
          <a:p>
            <a:pPr algn="just"/>
            <a:r>
              <a:rPr lang="en-US" dirty="0" smtClean="0"/>
              <a:t>the </a:t>
            </a:r>
            <a:r>
              <a:rPr lang="en-US" dirty="0" smtClean="0"/>
              <a:t>PAF </a:t>
            </a:r>
            <a:r>
              <a:rPr lang="en-US" dirty="0" smtClean="0"/>
              <a:t>(</a:t>
            </a:r>
            <a:r>
              <a:rPr lang="en-US" sz="3200" b="1" dirty="0" smtClean="0">
                <a:solidFill>
                  <a:srgbClr val="FF0000"/>
                </a:solidFill>
              </a:rPr>
              <a:t>Prevention, Appraisal And Failure)</a:t>
            </a:r>
          </a:p>
          <a:p>
            <a:pPr algn="just"/>
            <a:r>
              <a:rPr lang="en-US" b="1" dirty="0" smtClean="0"/>
              <a:t>P-A-F Model</a:t>
            </a:r>
            <a:r>
              <a:rPr lang="en-US" dirty="0" smtClean="0"/>
              <a:t>.. Prevention Costs </a:t>
            </a:r>
            <a:r>
              <a:rPr lang="en-US" dirty="0" smtClean="0"/>
              <a:t>, </a:t>
            </a:r>
            <a:r>
              <a:rPr lang="en-US" dirty="0" smtClean="0"/>
              <a:t>Quality Planning Costs are those costs associated with the time spent planning the quality system. </a:t>
            </a:r>
            <a:r>
              <a:rPr lang="en-US" dirty="0" smtClean="0"/>
              <a:t>Process </a:t>
            </a:r>
            <a:r>
              <a:rPr lang="en-US" dirty="0" smtClean="0"/>
              <a:t>Control Costs include costs spent on the analysis of production processes to improve capability and the implementation of process control plans.</a:t>
            </a:r>
            <a:endParaRPr lang="en-US" b="1" dirty="0">
              <a:solidFill>
                <a:srgbClr val="FF0000"/>
              </a:solidFill>
            </a:endParaRPr>
          </a:p>
        </p:txBody>
      </p:sp>
      <p:sp>
        <p:nvSpPr>
          <p:cNvPr id="4" name="Title 3"/>
          <p:cNvSpPr>
            <a:spLocks noGrp="1"/>
          </p:cNvSpPr>
          <p:nvPr>
            <p:ph type="title"/>
          </p:nvPr>
        </p:nvSpPr>
        <p:spPr/>
        <p:txBody>
          <a:bodyPr/>
          <a:lstStyle/>
          <a:p>
            <a:pPr algn="just"/>
            <a:r>
              <a:rPr lang="en-GB" dirty="0" smtClean="0">
                <a:solidFill>
                  <a:srgbClr val="FF0000"/>
                </a:solidFill>
              </a:rPr>
              <a:t>Models for Quality Costing</a:t>
            </a:r>
            <a:endParaRPr lang="en-US"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Image result for Models for Quality Costing"/>
          <p:cNvPicPr>
            <a:picLocks noGrp="1" noChangeAspect="1" noChangeArrowheads="1"/>
          </p:cNvPicPr>
          <p:nvPr>
            <p:ph sz="quarter" idx="1"/>
          </p:nvPr>
        </p:nvPicPr>
        <p:blipFill>
          <a:blip r:embed="rId2" cstate="print"/>
          <a:srcRect/>
          <a:stretch>
            <a:fillRect/>
          </a:stretch>
        </p:blipFill>
        <p:spPr bwMode="auto">
          <a:xfrm>
            <a:off x="52338" y="304800"/>
            <a:ext cx="8863062" cy="634213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6082" name="Picture 2" descr="Image result for quality Thank you"/>
          <p:cNvPicPr>
            <a:picLocks noGrp="1" noChangeAspect="1" noChangeArrowheads="1"/>
          </p:cNvPicPr>
          <p:nvPr>
            <p:ph sz="quarter" idx="1"/>
          </p:nvPr>
        </p:nvPicPr>
        <p:blipFill>
          <a:blip r:embed="rId2" cstate="print"/>
          <a:srcRect/>
          <a:stretch>
            <a:fillRect/>
          </a:stretch>
        </p:blipFill>
        <p:spPr bwMode="auto">
          <a:xfrm>
            <a:off x="1" y="-7166"/>
            <a:ext cx="9144000" cy="686516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quality related cost prevention"/>
          <p:cNvPicPr>
            <a:picLocks noGrp="1" noChangeAspect="1" noChangeArrowheads="1"/>
          </p:cNvPicPr>
          <p:nvPr>
            <p:ph sz="quarter" idx="1"/>
          </p:nvPr>
        </p:nvPicPr>
        <p:blipFill>
          <a:blip r:embed="rId2" cstate="print"/>
          <a:srcRect/>
          <a:stretch>
            <a:fillRect/>
          </a:stretch>
        </p:blipFill>
        <p:spPr bwMode="auto">
          <a:xfrm>
            <a:off x="-50800" y="0"/>
            <a:ext cx="91948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quality related cost prevention"/>
          <p:cNvPicPr>
            <a:picLocks noGrp="1" noChangeAspect="1" noChangeArrowheads="1"/>
          </p:cNvPicPr>
          <p:nvPr>
            <p:ph sz="quarter" idx="1"/>
          </p:nvPr>
        </p:nvPicPr>
        <p:blipFill>
          <a:blip r:embed="rId2" cstate="print"/>
          <a:srcRect/>
          <a:stretch>
            <a:fillRect/>
          </a:stretch>
        </p:blipFill>
        <p:spPr bwMode="auto">
          <a:xfrm>
            <a:off x="0" y="-15241"/>
            <a:ext cx="9144000" cy="687324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sz="quarter" idx="1"/>
          </p:nvPr>
        </p:nvPicPr>
        <p:blipFill>
          <a:blip r:embed="rId2" cstate="print"/>
          <a:srcRect/>
          <a:stretch>
            <a:fillRect/>
          </a:stretch>
        </p:blipFill>
        <p:spPr bwMode="auto">
          <a:xfrm>
            <a:off x="0" y="762000"/>
            <a:ext cx="8840244" cy="51054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85000" lnSpcReduction="20000"/>
          </a:bodyPr>
          <a:lstStyle/>
          <a:p>
            <a:pPr algn="just"/>
            <a:r>
              <a:rPr lang="en-US" b="1" dirty="0" smtClean="0">
                <a:latin typeface="Times New Roman" pitchFamily="18" charset="0"/>
                <a:cs typeface="Times New Roman" pitchFamily="18" charset="0"/>
              </a:rPr>
              <a:t>Prevention costs</a:t>
            </a:r>
            <a:r>
              <a:rPr lang="en-US" dirty="0" smtClean="0">
                <a:latin typeface="Times New Roman" pitchFamily="18" charset="0"/>
                <a:cs typeface="Times New Roman" pitchFamily="18" charset="0"/>
              </a:rPr>
              <a:t> are incurred to prevent or avoid quality problems. These </a:t>
            </a:r>
            <a:r>
              <a:rPr lang="en-US" b="1" dirty="0" smtClean="0">
                <a:latin typeface="Times New Roman" pitchFamily="18" charset="0"/>
                <a:cs typeface="Times New Roman" pitchFamily="18" charset="0"/>
              </a:rPr>
              <a:t>costs</a:t>
            </a:r>
            <a:r>
              <a:rPr lang="en-US" dirty="0" smtClean="0">
                <a:latin typeface="Times New Roman" pitchFamily="18" charset="0"/>
                <a:cs typeface="Times New Roman" pitchFamily="18" charset="0"/>
              </a:rPr>
              <a:t> are associated with the design, implementation, and maintenance of the quality management system</a:t>
            </a:r>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 </a:t>
            </a:r>
            <a:r>
              <a:rPr lang="en-US" dirty="0" smtClean="0">
                <a:solidFill>
                  <a:schemeClr val="bg2">
                    <a:lumMod val="50000"/>
                  </a:schemeClr>
                </a:solidFill>
                <a:latin typeface="Times New Roman" pitchFamily="18" charset="0"/>
                <a:cs typeface="Times New Roman" pitchFamily="18" charset="0"/>
              </a:rPr>
              <a:t>Make it Right the First Time</a:t>
            </a:r>
            <a:r>
              <a:rPr lang="en-US" dirty="0" smtClean="0">
                <a:latin typeface="Times New Roman" pitchFamily="18" charset="0"/>
                <a:cs typeface="Times New Roman" pitchFamily="18" charset="0"/>
              </a:rPr>
              <a:t>” </a:t>
            </a:r>
          </a:p>
          <a:p>
            <a:pPr algn="ctr"/>
            <a:r>
              <a:rPr lang="en-US" dirty="0" smtClean="0">
                <a:latin typeface="Times New Roman" pitchFamily="18" charset="0"/>
                <a:cs typeface="Times New Roman" pitchFamily="18" charset="0"/>
              </a:rPr>
              <a:t>“</a:t>
            </a:r>
            <a:r>
              <a:rPr lang="en-US" sz="4000" i="1" dirty="0" smtClean="0">
                <a:solidFill>
                  <a:srgbClr val="002060"/>
                </a:solidFill>
                <a:latin typeface="Times New Roman" pitchFamily="18" charset="0"/>
                <a:cs typeface="Times New Roman" pitchFamily="18" charset="0"/>
              </a:rPr>
              <a:t>Prevention Is Better Than Cure</a:t>
            </a:r>
            <a:r>
              <a:rPr lang="en-US" sz="4000" dirty="0" smtClean="0">
                <a:solidFill>
                  <a:srgbClr val="002060"/>
                </a:solidFill>
                <a:latin typeface="Times New Roman" pitchFamily="18" charset="0"/>
                <a:cs typeface="Times New Roman" pitchFamily="18" charset="0"/>
              </a:rPr>
              <a:t>”</a:t>
            </a:r>
          </a:p>
          <a:p>
            <a:r>
              <a:rPr lang="en-US" sz="4000" b="1" dirty="0" smtClean="0">
                <a:latin typeface="Times New Roman" pitchFamily="18" charset="0"/>
                <a:cs typeface="Times New Roman" pitchFamily="18" charset="0"/>
              </a:rPr>
              <a:t>Prevention is better than cure</a:t>
            </a:r>
            <a:r>
              <a:rPr lang="en-US" sz="4000" dirty="0" smtClean="0">
                <a:latin typeface="Times New Roman" pitchFamily="18" charset="0"/>
                <a:cs typeface="Times New Roman" pitchFamily="18" charset="0"/>
              </a:rPr>
              <a:t>, as the phrase goes, and for </a:t>
            </a:r>
            <a:r>
              <a:rPr lang="en-US" sz="4000" b="1" dirty="0" smtClean="0">
                <a:latin typeface="Times New Roman" pitchFamily="18" charset="0"/>
                <a:cs typeface="Times New Roman" pitchFamily="18" charset="0"/>
              </a:rPr>
              <a:t>industry</a:t>
            </a:r>
            <a:r>
              <a:rPr lang="en-US" sz="4000" dirty="0" smtClean="0">
                <a:latin typeface="Times New Roman" pitchFamily="18" charset="0"/>
                <a:cs typeface="Times New Roman" pitchFamily="18" charset="0"/>
              </a:rPr>
              <a:t> this means avoiding costly unplanned shutdowns and unscheduled maintenance activities - and the </a:t>
            </a:r>
            <a:r>
              <a:rPr lang="en-US" sz="4000" dirty="0" smtClean="0">
                <a:latin typeface="Times New Roman" pitchFamily="18" charset="0"/>
                <a:cs typeface="Times New Roman" pitchFamily="18" charset="0"/>
              </a:rPr>
              <a:t>predictable </a:t>
            </a:r>
            <a:r>
              <a:rPr lang="en-US" sz="4000" dirty="0" smtClean="0">
                <a:latin typeface="Times New Roman" pitchFamily="18" charset="0"/>
                <a:cs typeface="Times New Roman" pitchFamily="18" charset="0"/>
              </a:rPr>
              <a:t>cost they bring with </a:t>
            </a:r>
            <a:r>
              <a:rPr lang="en-US" sz="4000" dirty="0" smtClean="0">
                <a:latin typeface="Times New Roman" pitchFamily="18" charset="0"/>
                <a:cs typeface="Times New Roman" pitchFamily="18" charset="0"/>
              </a:rPr>
              <a:t>them.</a:t>
            </a:r>
            <a:endParaRPr lang="en-US" sz="4000" dirty="0">
              <a:solidFill>
                <a:srgbClr val="002060"/>
              </a:solidFill>
              <a:latin typeface="Times New Roman" pitchFamily="18" charset="0"/>
              <a:cs typeface="Times New Roman" pitchFamily="18" charset="0"/>
            </a:endParaRPr>
          </a:p>
        </p:txBody>
      </p:sp>
      <p:sp>
        <p:nvSpPr>
          <p:cNvPr id="4" name="Title 4"/>
          <p:cNvSpPr>
            <a:spLocks noGrp="1"/>
          </p:cNvSpPr>
          <p:nvPr>
            <p:ph type="title"/>
          </p:nvPr>
        </p:nvSpPr>
        <p:spPr/>
        <p:txBody>
          <a:bodyPr>
            <a:normAutofit/>
          </a:bodyPr>
          <a:lstStyle/>
          <a:p>
            <a:pPr algn="ctr"/>
            <a:r>
              <a:rPr lang="en-GB" sz="5400" b="1" dirty="0" smtClean="0">
                <a:solidFill>
                  <a:srgbClr val="FF0000"/>
                </a:solidFill>
              </a:rPr>
              <a:t>Prevention </a:t>
            </a:r>
            <a:r>
              <a:rPr lang="en-GB" sz="5400" b="1" dirty="0" smtClean="0">
                <a:solidFill>
                  <a:srgbClr val="FF0000"/>
                </a:solidFill>
              </a:rPr>
              <a:t>Cost</a:t>
            </a:r>
            <a:endParaRPr lang="en-US" sz="5400" b="1"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rgbClr val="FF0000"/>
                </a:solidFill>
              </a:rPr>
              <a:t>Prevention Cost</a:t>
            </a:r>
            <a:endParaRPr lang="en-US" dirty="0"/>
          </a:p>
        </p:txBody>
      </p:sp>
      <p:sp>
        <p:nvSpPr>
          <p:cNvPr id="3" name="Content Placeholder 2"/>
          <p:cNvSpPr>
            <a:spLocks noGrp="1"/>
          </p:cNvSpPr>
          <p:nvPr>
            <p:ph sz="quarter" idx="1"/>
          </p:nvPr>
        </p:nvSpPr>
        <p:spPr>
          <a:xfrm>
            <a:off x="612648" y="1600200"/>
            <a:ext cx="8153400" cy="4876800"/>
          </a:xfrm>
        </p:spPr>
        <p:txBody>
          <a:bodyPr>
            <a:normAutofit fontScale="92500" lnSpcReduction="20000"/>
          </a:bodyPr>
          <a:lstStyle/>
          <a:p>
            <a:pPr algn="just"/>
            <a:r>
              <a:rPr lang="en-US" dirty="0" smtClean="0"/>
              <a:t>Product or service requirements: Establishment of specifications for incoming materials, processes, finished products, and </a:t>
            </a:r>
            <a:r>
              <a:rPr lang="en-US" dirty="0" smtClean="0"/>
              <a:t>services.</a:t>
            </a:r>
          </a:p>
          <a:p>
            <a:pPr algn="just"/>
            <a:endParaRPr lang="en-US" dirty="0" smtClean="0"/>
          </a:p>
          <a:p>
            <a:pPr algn="just"/>
            <a:r>
              <a:rPr lang="en-US" u="sng" dirty="0" smtClean="0">
                <a:hlinkClick r:id="rId2"/>
              </a:rPr>
              <a:t>Quality planning</a:t>
            </a:r>
            <a:r>
              <a:rPr lang="en-US" dirty="0" smtClean="0"/>
              <a:t>: Creation of plans for quality, reliability, operations, production, and </a:t>
            </a:r>
            <a:r>
              <a:rPr lang="en-US" dirty="0" smtClean="0"/>
              <a:t>inspection</a:t>
            </a:r>
          </a:p>
          <a:p>
            <a:pPr algn="just"/>
            <a:endParaRPr lang="en-US" dirty="0" smtClean="0"/>
          </a:p>
          <a:p>
            <a:pPr algn="just"/>
            <a:r>
              <a:rPr lang="en-US" dirty="0" smtClean="0">
                <a:hlinkClick r:id="rId3"/>
              </a:rPr>
              <a:t>Quality assurance</a:t>
            </a:r>
            <a:r>
              <a:rPr lang="en-US" dirty="0" smtClean="0"/>
              <a:t>: Creation and maintenance of the quality </a:t>
            </a:r>
            <a:r>
              <a:rPr lang="en-US" dirty="0" smtClean="0"/>
              <a:t>system.</a:t>
            </a:r>
          </a:p>
          <a:p>
            <a:pPr algn="just"/>
            <a:endParaRPr lang="en-US" dirty="0" smtClean="0"/>
          </a:p>
          <a:p>
            <a:pPr algn="just"/>
            <a:r>
              <a:rPr lang="en-US" dirty="0" smtClean="0">
                <a:hlinkClick r:id="rId3"/>
              </a:rPr>
              <a:t>Training</a:t>
            </a:r>
            <a:r>
              <a:rPr lang="en-US" dirty="0" smtClean="0"/>
              <a:t>: Development, preparation, and maintenance of programs</a:t>
            </a:r>
          </a:p>
          <a:p>
            <a:pPr algn="just"/>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latin typeface="Times New Roman" pitchFamily="18" charset="0"/>
                <a:cs typeface="Times New Roman" pitchFamily="18" charset="0"/>
              </a:rPr>
              <a:t>Types of Prevention Costs </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marL="514350" indent="-514350">
              <a:buFont typeface="+mj-lt"/>
              <a:buAutoNum type="arabicPeriod"/>
            </a:pPr>
            <a:r>
              <a:rPr lang="en-US" dirty="0" smtClean="0"/>
              <a:t>Quality Planning &amp; Engineering </a:t>
            </a:r>
          </a:p>
          <a:p>
            <a:pPr marL="514350" indent="-514350">
              <a:buFont typeface="+mj-lt"/>
              <a:buAutoNum type="arabicPeriod"/>
            </a:pPr>
            <a:r>
              <a:rPr lang="en-US" dirty="0" smtClean="0"/>
              <a:t>New Product Review </a:t>
            </a:r>
          </a:p>
          <a:p>
            <a:pPr marL="514350" indent="-514350">
              <a:buFont typeface="+mj-lt"/>
              <a:buAutoNum type="arabicPeriod"/>
            </a:pPr>
            <a:r>
              <a:rPr lang="en-US" dirty="0" smtClean="0"/>
              <a:t>Product &amp; Process Design </a:t>
            </a:r>
          </a:p>
          <a:p>
            <a:pPr marL="514350" indent="-514350">
              <a:buFont typeface="+mj-lt"/>
              <a:buAutoNum type="arabicPeriod"/>
            </a:pPr>
            <a:r>
              <a:rPr lang="en-US" dirty="0" smtClean="0"/>
              <a:t>Process Control </a:t>
            </a:r>
          </a:p>
          <a:p>
            <a:pPr marL="514350" indent="-514350">
              <a:buFont typeface="+mj-lt"/>
              <a:buAutoNum type="arabicPeriod"/>
            </a:pPr>
            <a:r>
              <a:rPr lang="en-US" dirty="0" smtClean="0"/>
              <a:t>Burn-in</a:t>
            </a:r>
          </a:p>
          <a:p>
            <a:pPr marL="514350" indent="-514350">
              <a:buFont typeface="+mj-lt"/>
              <a:buAutoNum type="arabicPeriod"/>
            </a:pPr>
            <a:r>
              <a:rPr lang="en-US" dirty="0" smtClean="0"/>
              <a:t>Training</a:t>
            </a:r>
          </a:p>
          <a:p>
            <a:pPr marL="514350" indent="-514350">
              <a:buFont typeface="+mj-lt"/>
              <a:buAutoNum type="arabicPeriod"/>
            </a:pPr>
            <a:r>
              <a:rPr lang="en-US" dirty="0" smtClean="0"/>
              <a:t>Quality data acquisition &amp; Analysis  </a:t>
            </a:r>
          </a:p>
          <a:p>
            <a:pPr marL="514350" indent="-514350">
              <a:buFont typeface="+mj-lt"/>
              <a:buAutoNum type="arabicPeriod"/>
            </a:pPr>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Prevention Costs </a:t>
            </a:r>
            <a:endParaRPr lang="en-US" dirty="0"/>
          </a:p>
        </p:txBody>
      </p:sp>
      <p:pic>
        <p:nvPicPr>
          <p:cNvPr id="3073" name="Picture 1"/>
          <p:cNvPicPr>
            <a:picLocks noGrp="1" noChangeAspect="1" noChangeArrowheads="1"/>
          </p:cNvPicPr>
          <p:nvPr>
            <p:ph sz="quarter" idx="1"/>
          </p:nvPr>
        </p:nvPicPr>
        <p:blipFill>
          <a:blip r:embed="rId2" cstate="print"/>
          <a:srcRect/>
          <a:stretch>
            <a:fillRect/>
          </a:stretch>
        </p:blipFill>
        <p:spPr bwMode="auto">
          <a:xfrm>
            <a:off x="228600" y="1600200"/>
            <a:ext cx="8719596" cy="48768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sz="quarter" idx="1"/>
          </p:nvPr>
        </p:nvPicPr>
        <p:blipFill>
          <a:blip r:embed="rId2" cstate="print"/>
          <a:srcRect/>
          <a:stretch>
            <a:fillRect/>
          </a:stretch>
        </p:blipFill>
        <p:spPr bwMode="auto">
          <a:xfrm>
            <a:off x="457200" y="1563042"/>
            <a:ext cx="8210550" cy="4990158"/>
          </a:xfrm>
          <a:prstGeom prst="rect">
            <a:avLst/>
          </a:prstGeom>
          <a:noFill/>
          <a:ln w="9525">
            <a:noFill/>
            <a:miter lim="800000"/>
            <a:headEnd/>
            <a:tailEnd/>
          </a:ln>
        </p:spPr>
      </p:pic>
      <p:sp>
        <p:nvSpPr>
          <p:cNvPr id="5" name="Title 1"/>
          <p:cNvSpPr>
            <a:spLocks noGrp="1"/>
          </p:cNvSpPr>
          <p:nvPr>
            <p:ph type="title"/>
          </p:nvPr>
        </p:nvSpPr>
        <p:spPr/>
        <p:txBody>
          <a:bodyPr/>
          <a:lstStyle/>
          <a:p>
            <a:r>
              <a:rPr lang="en-US" dirty="0" smtClean="0"/>
              <a:t>Types of Prevention Costs </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6136</TotalTime>
  <Words>447</Words>
  <Application>Microsoft Office PowerPoint</Application>
  <PresentationFormat>On-screen Show (4:3)</PresentationFormat>
  <Paragraphs>59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Median</vt:lpstr>
      <vt:lpstr>Quality Related Costs:  Prevention,  Appraisal and Failure Costs, Models for Quality Costing. </vt:lpstr>
      <vt:lpstr>Slide 2</vt:lpstr>
      <vt:lpstr>Slide 3</vt:lpstr>
      <vt:lpstr>Slide 4</vt:lpstr>
      <vt:lpstr>Prevention Cost</vt:lpstr>
      <vt:lpstr>Prevention Cost</vt:lpstr>
      <vt:lpstr>Types of Prevention Costs </vt:lpstr>
      <vt:lpstr>Types of Prevention Costs </vt:lpstr>
      <vt:lpstr>Types of Prevention Costs </vt:lpstr>
      <vt:lpstr>Cost of Appraisal</vt:lpstr>
      <vt:lpstr>Types of Appraisal Cost</vt:lpstr>
      <vt:lpstr>Types of Appraisal Cost</vt:lpstr>
      <vt:lpstr>Failure Cost </vt:lpstr>
      <vt:lpstr>Internal Failure Costs</vt:lpstr>
      <vt:lpstr>External Failure Costs</vt:lpstr>
      <vt:lpstr>Models for Quality Costing</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Planning 1. Flow Charting  2. Process Charting  3. Purchase Planning  4. Planning for JIT ( Just in Time )</dc:title>
  <dc:creator>Engr Muhammad Nadeem</dc:creator>
  <cp:lastModifiedBy>Nadeem</cp:lastModifiedBy>
  <cp:revision>50</cp:revision>
  <dcterms:created xsi:type="dcterms:W3CDTF">2006-08-16T00:00:00Z</dcterms:created>
  <dcterms:modified xsi:type="dcterms:W3CDTF">2020-03-05T05:35:53Z</dcterms:modified>
</cp:coreProperties>
</file>