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57" r:id="rId4"/>
    <p:sldId id="267" r:id="rId5"/>
    <p:sldId id="291" r:id="rId6"/>
    <p:sldId id="258" r:id="rId7"/>
    <p:sldId id="268" r:id="rId8"/>
    <p:sldId id="259" r:id="rId9"/>
    <p:sldId id="260" r:id="rId10"/>
    <p:sldId id="261" r:id="rId11"/>
    <p:sldId id="262" r:id="rId12"/>
    <p:sldId id="263" r:id="rId13"/>
    <p:sldId id="269" r:id="rId14"/>
    <p:sldId id="270" r:id="rId15"/>
    <p:sldId id="271" r:id="rId16"/>
    <p:sldId id="264" r:id="rId17"/>
    <p:sldId id="265"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6" r:id="rId32"/>
    <p:sldId id="287" r:id="rId33"/>
    <p:sldId id="288" r:id="rId34"/>
    <p:sldId id="292" r:id="rId35"/>
    <p:sldId id="295" r:id="rId36"/>
    <p:sldId id="266" r:id="rId37"/>
    <p:sldId id="293" r:id="rId38"/>
    <p:sldId id="289"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9EA70F-469E-4148-8BB2-861D64E6E326}"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EA70F-469E-4148-8BB2-861D64E6E326}"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EA70F-469E-4148-8BB2-861D64E6E326}"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EA70F-469E-4148-8BB2-861D64E6E326}"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9EA70F-469E-4148-8BB2-861D64E6E326}" type="datetimeFigureOut">
              <a:rPr lang="en-US" smtClean="0"/>
              <a:pPr/>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9EA70F-469E-4148-8BB2-861D64E6E326}" type="datetimeFigureOut">
              <a:rPr lang="en-US" smtClean="0"/>
              <a:pPr/>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9EA70F-469E-4148-8BB2-861D64E6E326}" type="datetimeFigureOut">
              <a:rPr lang="en-US" smtClean="0"/>
              <a:pPr/>
              <a:t>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9EA70F-469E-4148-8BB2-861D64E6E326}" type="datetimeFigureOut">
              <a:rPr lang="en-US" smtClean="0"/>
              <a:pPr/>
              <a:t>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9EA70F-469E-4148-8BB2-861D64E6E326}" type="datetimeFigureOut">
              <a:rPr lang="en-US" smtClean="0"/>
              <a:pPr/>
              <a:t>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EA70F-469E-4148-8BB2-861D64E6E326}" type="datetimeFigureOut">
              <a:rPr lang="en-US" smtClean="0"/>
              <a:pPr/>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EA70F-469E-4148-8BB2-861D64E6E326}" type="datetimeFigureOut">
              <a:rPr lang="en-US" smtClean="0"/>
              <a:pPr/>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425CF8-20CB-4670-A806-BFB2D45904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9EA70F-469E-4148-8BB2-861D64E6E326}" type="datetimeFigureOut">
              <a:rPr lang="en-US" smtClean="0"/>
              <a:pPr/>
              <a:t>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425CF8-20CB-4670-A806-BFB2D45904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219199"/>
          </a:xfrm>
        </p:spPr>
        <p:txBody>
          <a:bodyPr/>
          <a:lstStyle/>
          <a:p>
            <a:r>
              <a:rPr lang="en-US" dirty="0" smtClean="0"/>
              <a:t>Accidents And Injuries </a:t>
            </a:r>
            <a:endParaRPr lang="en-US" dirty="0"/>
          </a:p>
        </p:txBody>
      </p:sp>
      <p:sp>
        <p:nvSpPr>
          <p:cNvPr id="3" name="Subtitle 2"/>
          <p:cNvSpPr>
            <a:spLocks noGrp="1"/>
          </p:cNvSpPr>
          <p:nvPr>
            <p:ph type="subTitle" idx="1"/>
          </p:nvPr>
        </p:nvSpPr>
        <p:spPr>
          <a:xfrm>
            <a:off x="1524000" y="1752600"/>
            <a:ext cx="6705600" cy="3810000"/>
          </a:xfrm>
        </p:spPr>
        <p:txBody>
          <a:bodyPr>
            <a:normAutofit/>
          </a:bodyPr>
          <a:lstStyle/>
          <a:p>
            <a:r>
              <a:rPr lang="en-US" dirty="0" smtClean="0">
                <a:solidFill>
                  <a:schemeClr val="tx1"/>
                </a:solidFill>
              </a:rPr>
              <a:t>Definition: An unexpected and unplanned occurrence which may involved injury according to WHO accident as an unpremeditated event resulting in reorganization damage.  </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u="sng" dirty="0" smtClean="0"/>
              <a:t>Problem </a:t>
            </a:r>
          </a:p>
          <a:p>
            <a:r>
              <a:rPr lang="en-US" dirty="0" smtClean="0"/>
              <a:t>World </a:t>
            </a:r>
          </a:p>
          <a:p>
            <a:pPr lvl="1"/>
            <a:r>
              <a:rPr lang="en-US" dirty="0" smtClean="0"/>
              <a:t>During 1990 road </a:t>
            </a:r>
            <a:r>
              <a:rPr lang="en-US" dirty="0" err="1" smtClean="0"/>
              <a:t>trafic</a:t>
            </a:r>
            <a:r>
              <a:rPr lang="en-US" dirty="0" smtClean="0"/>
              <a:t> injuries ranked 9</a:t>
            </a:r>
            <a:r>
              <a:rPr lang="en-US" baseline="30000" dirty="0" smtClean="0"/>
              <a:t>th</a:t>
            </a:r>
            <a:r>
              <a:rPr lang="en-US" dirty="0" smtClean="0"/>
              <a:t> among the leading causes of deaths in the world it is projected to become 2</a:t>
            </a:r>
            <a:r>
              <a:rPr lang="en-US" baseline="30000" dirty="0" smtClean="0"/>
              <a:t>nd</a:t>
            </a:r>
            <a:r>
              <a:rPr lang="en-US" dirty="0" smtClean="0"/>
              <a:t>  leading cause by the year 2020 next to IHD. injuries are responsible  for a approximately 9.1% of al causes of death in the world and 16 % of the disabilities major cause of death among persons aged 10 to 24 years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Off the 5.1 million deaths from injuries globally more than ¼ are estimated to occur in the south east Asia region road traffic injuries in children in the age group of 5 to 15 years and the 3</a:t>
            </a:r>
            <a:r>
              <a:rPr lang="en-US" baseline="30000" dirty="0" smtClean="0"/>
              <a:t>rd</a:t>
            </a:r>
            <a:r>
              <a:rPr lang="en-US" dirty="0" smtClean="0"/>
              <a:t> leading cause among people between the age of 15 to 29 years in year 2000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accidents</a:t>
            </a:r>
            <a:endParaRPr lang="en-US" dirty="0"/>
          </a:p>
        </p:txBody>
      </p:sp>
      <p:sp>
        <p:nvSpPr>
          <p:cNvPr id="3" name="Content Placeholder 2"/>
          <p:cNvSpPr>
            <a:spLocks noGrp="1"/>
          </p:cNvSpPr>
          <p:nvPr>
            <p:ph idx="1"/>
          </p:nvPr>
        </p:nvSpPr>
        <p:spPr>
          <a:xfrm>
            <a:off x="457200" y="1371600"/>
            <a:ext cx="8229600" cy="4953000"/>
          </a:xfrm>
        </p:spPr>
        <p:txBody>
          <a:bodyPr>
            <a:normAutofit lnSpcReduction="10000"/>
          </a:bodyPr>
          <a:lstStyle/>
          <a:p>
            <a:r>
              <a:rPr lang="en-US" b="1" u="sng" dirty="0" smtClean="0"/>
              <a:t>Road </a:t>
            </a:r>
            <a:r>
              <a:rPr lang="en-US" b="1" u="sng" dirty="0" smtClean="0"/>
              <a:t>traffic accidents </a:t>
            </a:r>
            <a:r>
              <a:rPr lang="en-US" b="1" u="sng" dirty="0" smtClean="0"/>
              <a:t>:-</a:t>
            </a:r>
            <a:endParaRPr lang="en-US" b="1" u="sng" dirty="0" smtClean="0"/>
          </a:p>
          <a:p>
            <a:pPr>
              <a:buNone/>
            </a:pPr>
            <a:r>
              <a:rPr lang="en-US" dirty="0"/>
              <a:t> </a:t>
            </a:r>
            <a:r>
              <a:rPr lang="en-US" dirty="0" smtClean="0"/>
              <a:t>motor vehicle accidents ranked first among all fatal accidents during 2002 there were almost 1.1 million deaths from road traffic accidents in the world. In 2002 the global rates of deaths from RTA was about 19 per on 1,00,000</a:t>
            </a:r>
            <a:r>
              <a:rPr lang="en-US" dirty="0" smtClean="0"/>
              <a:t>.</a:t>
            </a:r>
          </a:p>
          <a:p>
            <a:pPr>
              <a:buNone/>
            </a:pPr>
            <a:r>
              <a:rPr lang="en-US" dirty="0" smtClean="0"/>
              <a:t>In developing countries a large proportion of vehicles involved in accidents are 2 wheelers instead of cars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lnSpcReduction="10000"/>
          </a:bodyPr>
          <a:lstStyle/>
          <a:p>
            <a:r>
              <a:rPr lang="en-US" dirty="0" smtClean="0"/>
              <a:t>Compared to cars they are unstable and provide little protection for their riders during accidents</a:t>
            </a:r>
          </a:p>
          <a:p>
            <a:r>
              <a:rPr lang="en-US" dirty="0" smtClean="0"/>
              <a:t>In developing countries pedestrians are mostly involved while in developed countries four wheelers are mostly involved.</a:t>
            </a:r>
          </a:p>
          <a:p>
            <a:r>
              <a:rPr lang="en-US" b="1" u="sng" dirty="0" smtClean="0"/>
              <a:t>Developing countries are different from large </a:t>
            </a:r>
            <a:r>
              <a:rPr lang="en-US" b="1" u="sng" dirty="0" err="1" smtClean="0"/>
              <a:t>industrialised</a:t>
            </a:r>
            <a:r>
              <a:rPr lang="en-US" b="1" u="sng" dirty="0" smtClean="0"/>
              <a:t> countries in </a:t>
            </a:r>
          </a:p>
          <a:p>
            <a:pPr>
              <a:buNone/>
            </a:pPr>
            <a:r>
              <a:rPr lang="en-US" dirty="0" smtClean="0"/>
              <a:t> Large numbers of pedestrians and animals share the roadway with fast moving and slow moving vehicles. No segregation among pedestrians and wheeled vehicles.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38800"/>
          </a:xfrm>
        </p:spPr>
        <p:txBody>
          <a:bodyPr>
            <a:normAutofit lnSpcReduction="10000"/>
          </a:bodyPr>
          <a:lstStyle/>
          <a:p>
            <a:r>
              <a:rPr lang="en-US" dirty="0" smtClean="0"/>
              <a:t>Large number of old poorly maintained vehicles</a:t>
            </a:r>
          </a:p>
          <a:p>
            <a:r>
              <a:rPr lang="en-US" dirty="0" smtClean="0"/>
              <a:t>Large number of motor cycles scooters and mopeds.</a:t>
            </a:r>
          </a:p>
          <a:p>
            <a:r>
              <a:rPr lang="en-US" dirty="0" smtClean="0"/>
              <a:t>Low driving standards</a:t>
            </a:r>
          </a:p>
          <a:p>
            <a:r>
              <a:rPr lang="en-US" dirty="0" smtClean="0"/>
              <a:t>Large number of buses </a:t>
            </a:r>
            <a:r>
              <a:rPr lang="en-US" dirty="0" smtClean="0"/>
              <a:t>o</a:t>
            </a:r>
            <a:r>
              <a:rPr lang="en-US" dirty="0" smtClean="0"/>
              <a:t>ften over loaded</a:t>
            </a:r>
          </a:p>
          <a:p>
            <a:r>
              <a:rPr lang="en-US" dirty="0" smtClean="0"/>
              <a:t>Widespread disregard of traffic rules </a:t>
            </a:r>
          </a:p>
          <a:p>
            <a:r>
              <a:rPr lang="en-US" dirty="0" smtClean="0"/>
              <a:t>Defective roads poor street lightening, defective layouts of cross roads and speed breakers</a:t>
            </a:r>
          </a:p>
          <a:p>
            <a:r>
              <a:rPr lang="en-US" dirty="0" smtClean="0"/>
              <a:t>Unusual </a:t>
            </a:r>
            <a:r>
              <a:rPr lang="en-US" dirty="0" err="1" smtClean="0"/>
              <a:t>behaviour</a:t>
            </a:r>
            <a:r>
              <a:rPr lang="en-US" dirty="0" smtClean="0"/>
              <a:t> of men and animals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In south east </a:t>
            </a:r>
            <a:r>
              <a:rPr lang="en-US" dirty="0" err="1" smtClean="0"/>
              <a:t>asia</a:t>
            </a:r>
            <a:r>
              <a:rPr lang="en-US" dirty="0" smtClean="0"/>
              <a:t> region, semi-urban and rural areas contribute 60-80% of road accident injuries.</a:t>
            </a:r>
          </a:p>
          <a:p>
            <a:r>
              <a:rPr lang="en-US" dirty="0" smtClean="0"/>
              <a:t>It is estimated that accidents amount to </a:t>
            </a:r>
            <a:r>
              <a:rPr lang="en-US" dirty="0" err="1" smtClean="0"/>
              <a:t>atleast</a:t>
            </a:r>
            <a:r>
              <a:rPr lang="en-US" dirty="0" smtClean="0"/>
              <a:t> 1-2% GDP loss to the nations around the world.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dirty="0" smtClean="0"/>
              <a:t>Domestic Accidents  </a:t>
            </a:r>
            <a:endParaRPr lang="en-US" dirty="0"/>
          </a:p>
        </p:txBody>
      </p:sp>
      <p:sp>
        <p:nvSpPr>
          <p:cNvPr id="3" name="Content Placeholder 2"/>
          <p:cNvSpPr>
            <a:spLocks noGrp="1"/>
          </p:cNvSpPr>
          <p:nvPr>
            <p:ph idx="1"/>
          </p:nvPr>
        </p:nvSpPr>
        <p:spPr>
          <a:xfrm>
            <a:off x="457200" y="990600"/>
            <a:ext cx="8229600" cy="5562600"/>
          </a:xfrm>
        </p:spPr>
        <p:txBody>
          <a:bodyPr>
            <a:normAutofit/>
          </a:bodyPr>
          <a:lstStyle/>
          <a:p>
            <a:r>
              <a:rPr lang="en-US" dirty="0" smtClean="0"/>
              <a:t>Domestic means accidents takes place at home or in its immediate surroundings and generally all accidents are not connected to road side, vehicles and sports.</a:t>
            </a:r>
          </a:p>
          <a:p>
            <a:r>
              <a:rPr lang="en-US" dirty="0" smtClean="0"/>
              <a:t>Drowning </a:t>
            </a:r>
            <a:endParaRPr lang="en-US" dirty="0" smtClean="0"/>
          </a:p>
          <a:p>
            <a:r>
              <a:rPr lang="en-US" dirty="0" smtClean="0"/>
              <a:t>Burns </a:t>
            </a:r>
          </a:p>
          <a:p>
            <a:r>
              <a:rPr lang="en-US" dirty="0" smtClean="0"/>
              <a:t>Poising </a:t>
            </a:r>
          </a:p>
          <a:p>
            <a:r>
              <a:rPr lang="en-US" dirty="0" smtClean="0"/>
              <a:t>Falls </a:t>
            </a:r>
          </a:p>
          <a:p>
            <a:r>
              <a:rPr lang="en-US" dirty="0" smtClean="0"/>
              <a:t>Injuries from Sharpe or pointed </a:t>
            </a:r>
          </a:p>
          <a:p>
            <a:r>
              <a:rPr lang="en-US" dirty="0" smtClean="0"/>
              <a:t>Bites or other Injuries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Railway Accidents</a:t>
            </a:r>
          </a:p>
          <a:p>
            <a:r>
              <a:rPr lang="en-US" dirty="0" smtClean="0"/>
              <a:t>Violence </a:t>
            </a:r>
          </a:p>
          <a:p>
            <a:r>
              <a:rPr lang="en-US" dirty="0" smtClean="0"/>
              <a:t>Industrial Accidents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Drowning</a:t>
            </a:r>
            <a:endParaRPr lang="en-US" dirty="0"/>
          </a:p>
        </p:txBody>
      </p:sp>
      <p:sp>
        <p:nvSpPr>
          <p:cNvPr id="3" name="Content Placeholder 2"/>
          <p:cNvSpPr>
            <a:spLocks noGrp="1"/>
          </p:cNvSpPr>
          <p:nvPr>
            <p:ph idx="1"/>
          </p:nvPr>
        </p:nvSpPr>
        <p:spPr>
          <a:xfrm>
            <a:off x="457200" y="1219200"/>
            <a:ext cx="8229600" cy="5334000"/>
          </a:xfrm>
        </p:spPr>
        <p:txBody>
          <a:bodyPr>
            <a:normAutofit/>
          </a:bodyPr>
          <a:lstStyle/>
          <a:p>
            <a:r>
              <a:rPr lang="en-US" dirty="0" smtClean="0"/>
              <a:t>Most of the drowning takes place in ponds, rivers, or the ocean during floods and cyclones and very few of them are swimming related.</a:t>
            </a:r>
          </a:p>
          <a:p>
            <a:r>
              <a:rPr lang="en-US" dirty="0" smtClean="0"/>
              <a:t>In </a:t>
            </a:r>
            <a:r>
              <a:rPr lang="en-US" dirty="0" err="1" smtClean="0"/>
              <a:t>bangladesh</a:t>
            </a:r>
            <a:r>
              <a:rPr lang="en-US" dirty="0" smtClean="0"/>
              <a:t>, water transport is used more frequently because of need to cross-waterways in delta region, there are frequent reports of boats capsizing with passengers and vehicles on board.</a:t>
            </a:r>
          </a:p>
          <a:p>
            <a:r>
              <a:rPr lang="en-US" dirty="0" smtClean="0"/>
              <a:t>Victims have a very slim chance of survival after immersion.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kid-drowning.jpg"/>
          <p:cNvPicPr>
            <a:picLocks noGrp="1" noChangeAspect="1"/>
          </p:cNvPicPr>
          <p:nvPr>
            <p:ph idx="1"/>
          </p:nvPr>
        </p:nvPicPr>
        <p:blipFill>
          <a:blip r:embed="rId2"/>
          <a:stretch>
            <a:fillRect/>
          </a:stretch>
        </p:blipFill>
        <p:spPr>
          <a:xfrm>
            <a:off x="457200" y="457200"/>
            <a:ext cx="8229600" cy="57912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 (6).jpg"/>
          <p:cNvPicPr>
            <a:picLocks noGrp="1" noChangeAspect="1"/>
          </p:cNvPicPr>
          <p:nvPr>
            <p:ph idx="1"/>
          </p:nvPr>
        </p:nvPicPr>
        <p:blipFill>
          <a:blip r:embed="rId2"/>
          <a:stretch>
            <a:fillRect/>
          </a:stretch>
        </p:blipFill>
        <p:spPr>
          <a:xfrm>
            <a:off x="304800" y="304800"/>
            <a:ext cx="8686800" cy="62484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Victim loss </a:t>
            </a:r>
            <a:r>
              <a:rPr lang="en-US" dirty="0" err="1" smtClean="0"/>
              <a:t>comciousness</a:t>
            </a:r>
            <a:r>
              <a:rPr lang="en-US" dirty="0" smtClean="0"/>
              <a:t> just after 2 minutes and irreversible brain damage can take place after 4-6 minutes. Therefore prevention is more prominent in role.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BURNS</a:t>
            </a:r>
            <a:endParaRPr lang="en-US" dirty="0"/>
          </a:p>
        </p:txBody>
      </p:sp>
      <p:pic>
        <p:nvPicPr>
          <p:cNvPr id="4" name="Content Placeholder 3" descr="download.jpg"/>
          <p:cNvPicPr>
            <a:picLocks noGrp="1" noChangeAspect="1"/>
          </p:cNvPicPr>
          <p:nvPr>
            <p:ph idx="1"/>
          </p:nvPr>
        </p:nvPicPr>
        <p:blipFill>
          <a:blip r:embed="rId2"/>
          <a:stretch>
            <a:fillRect/>
          </a:stretch>
        </p:blipFill>
        <p:spPr>
          <a:xfrm>
            <a:off x="533400" y="1828800"/>
            <a:ext cx="8382000" cy="45720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smtClean="0"/>
              <a:t>Female was affected more mostly at homes.</a:t>
            </a:r>
          </a:p>
          <a:p>
            <a:r>
              <a:rPr lang="en-US" dirty="0" smtClean="0"/>
              <a:t>Risk factors include cooking on open fires, explosion of pressure stoves, use of open fires to keep warm during winters, use of inflammable materials in housing and furnishings and as a method of suicide.</a:t>
            </a:r>
          </a:p>
          <a:p>
            <a:r>
              <a:rPr lang="en-US" dirty="0" smtClean="0"/>
              <a:t>The impact of severe burns is worse in developing countries due to infections and lack of adequate physiotherapy.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Poisoning</a:t>
            </a:r>
            <a:endParaRPr lang="en-US" dirty="0"/>
          </a:p>
        </p:txBody>
      </p:sp>
      <p:pic>
        <p:nvPicPr>
          <p:cNvPr id="6" name="Content Placeholder 5" descr="download (1).jpg"/>
          <p:cNvPicPr>
            <a:picLocks noGrp="1" noChangeAspect="1"/>
          </p:cNvPicPr>
          <p:nvPr>
            <p:ph idx="1"/>
          </p:nvPr>
        </p:nvPicPr>
        <p:blipFill>
          <a:blip r:embed="rId2"/>
          <a:stretch>
            <a:fillRect/>
          </a:stretch>
        </p:blipFill>
        <p:spPr>
          <a:xfrm>
            <a:off x="838200" y="1447800"/>
            <a:ext cx="7620000" cy="4876800"/>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t>Mostly due to pesticides, kerosene, prescription drugs, and household chemicals</a:t>
            </a:r>
          </a:p>
          <a:p>
            <a:r>
              <a:rPr lang="en-US" dirty="0" smtClean="0"/>
              <a:t>Use of </a:t>
            </a:r>
            <a:r>
              <a:rPr lang="en-US" dirty="0" err="1" smtClean="0"/>
              <a:t>organophosphorus</a:t>
            </a:r>
            <a:r>
              <a:rPr lang="en-US" dirty="0" smtClean="0"/>
              <a:t> insecticides in suicide events has been reported to be as high as 20-30%.</a:t>
            </a:r>
          </a:p>
          <a:p>
            <a:r>
              <a:rPr lang="en-US" dirty="0" err="1" smtClean="0"/>
              <a:t>Paraquet</a:t>
            </a:r>
            <a:r>
              <a:rPr lang="en-US" dirty="0" smtClean="0"/>
              <a:t> intoxication is known to cause irreversible damages in patients.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Falls</a:t>
            </a:r>
            <a:endParaRPr lang="en-US" dirty="0"/>
          </a:p>
        </p:txBody>
      </p:sp>
      <p:pic>
        <p:nvPicPr>
          <p:cNvPr id="4" name="Content Placeholder 3" descr="000364.jpg"/>
          <p:cNvPicPr>
            <a:picLocks noGrp="1" noChangeAspect="1"/>
          </p:cNvPicPr>
          <p:nvPr>
            <p:ph idx="1"/>
          </p:nvPr>
        </p:nvPicPr>
        <p:blipFill>
          <a:blip r:embed="rId2"/>
          <a:stretch>
            <a:fillRect/>
          </a:stretch>
        </p:blipFill>
        <p:spPr>
          <a:xfrm>
            <a:off x="1295400" y="1371600"/>
            <a:ext cx="6781800" cy="5105399"/>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Falls of workers from trees of coconut, tapping toddy, </a:t>
            </a:r>
            <a:r>
              <a:rPr lang="en-US" dirty="0" err="1" smtClean="0"/>
              <a:t>childeren</a:t>
            </a:r>
            <a:r>
              <a:rPr lang="en-US" dirty="0" smtClean="0"/>
              <a:t> falling from rooftops, high incidence among construction and </a:t>
            </a:r>
            <a:r>
              <a:rPr lang="en-US" dirty="0" err="1" smtClean="0"/>
              <a:t>forestery</a:t>
            </a:r>
            <a:r>
              <a:rPr lang="en-US" dirty="0" smtClean="0"/>
              <a:t> workers.</a:t>
            </a:r>
          </a:p>
          <a:p>
            <a:r>
              <a:rPr lang="en-US" dirty="0" smtClean="0"/>
              <a:t>As life expectancy increases so hip fractures and other disabilities are common.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 accidents</a:t>
            </a:r>
            <a:endParaRPr lang="en-US" dirty="0"/>
          </a:p>
        </p:txBody>
      </p:sp>
      <p:pic>
        <p:nvPicPr>
          <p:cNvPr id="4" name="Content Placeholder 3" descr="industrial-accidents1.jpg"/>
          <p:cNvPicPr>
            <a:picLocks noGrp="1" noChangeAspect="1"/>
          </p:cNvPicPr>
          <p:nvPr>
            <p:ph idx="1"/>
          </p:nvPr>
        </p:nvPicPr>
        <p:blipFill>
          <a:blip r:embed="rId2"/>
          <a:stretch>
            <a:fillRect/>
          </a:stretch>
        </p:blipFill>
        <p:spPr>
          <a:xfrm>
            <a:off x="381000" y="1219200"/>
            <a:ext cx="8305800" cy="5257800"/>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dirty="0" smtClean="0"/>
              <a:t>Agriculture workers are exposed to wide varieties of </a:t>
            </a:r>
            <a:r>
              <a:rPr lang="en-US" dirty="0" err="1" smtClean="0"/>
              <a:t>of</a:t>
            </a:r>
            <a:r>
              <a:rPr lang="en-US" dirty="0" smtClean="0"/>
              <a:t> chemical, mechanical , physical and biological injuries.</a:t>
            </a:r>
          </a:p>
          <a:p>
            <a:r>
              <a:rPr lang="en-US" dirty="0" smtClean="0"/>
              <a:t>In </a:t>
            </a:r>
            <a:r>
              <a:rPr lang="en-US" dirty="0" err="1" smtClean="0"/>
              <a:t>industrialised</a:t>
            </a:r>
            <a:r>
              <a:rPr lang="en-US" dirty="0" smtClean="0"/>
              <a:t> areas, mechanical and crush injuries due to unsafe man-machine interaction.</a:t>
            </a:r>
          </a:p>
          <a:p>
            <a:r>
              <a:rPr lang="en-US" dirty="0" err="1" smtClean="0"/>
              <a:t>Childeren</a:t>
            </a:r>
            <a:r>
              <a:rPr lang="en-US" dirty="0" smtClean="0"/>
              <a:t> and people who are challenged physically as well as mentally are at a greater risk of </a:t>
            </a:r>
            <a:r>
              <a:rPr lang="en-US" dirty="0" err="1" smtClean="0"/>
              <a:t>encoutering</a:t>
            </a:r>
            <a:r>
              <a:rPr lang="en-US" dirty="0" smtClean="0"/>
              <a:t> occupational injuries.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RAILWAY ACCIDENTS</a:t>
            </a:r>
            <a:endParaRPr lang="en-US" dirty="0"/>
          </a:p>
        </p:txBody>
      </p:sp>
      <p:pic>
        <p:nvPicPr>
          <p:cNvPr id="4" name="Content Placeholder 3" descr="download (3).jpg"/>
          <p:cNvPicPr>
            <a:picLocks noGrp="1" noChangeAspect="1"/>
          </p:cNvPicPr>
          <p:nvPr>
            <p:ph idx="1"/>
          </p:nvPr>
        </p:nvPicPr>
        <p:blipFill>
          <a:blip r:embed="rId2"/>
          <a:stretch>
            <a:fillRect/>
          </a:stretch>
        </p:blipFill>
        <p:spPr>
          <a:xfrm>
            <a:off x="533400" y="1447800"/>
            <a:ext cx="8153400" cy="5105399"/>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An other definition accident is that occurrence in a sequence of events which usually  produces unintended injury death or property damage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INCREASING NUMBER OF PASSENGERS and increased trains increases the number of </a:t>
            </a:r>
            <a:r>
              <a:rPr lang="en-US" dirty="0" err="1" smtClean="0"/>
              <a:t>casualities</a:t>
            </a:r>
            <a:r>
              <a:rPr lang="en-US" dirty="0" smtClean="0"/>
              <a:t>.</a:t>
            </a:r>
          </a:p>
          <a:p>
            <a:r>
              <a:rPr lang="en-US" dirty="0" smtClean="0"/>
              <a:t>The main factor involved is human failure.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voilance</a:t>
            </a:r>
            <a:endParaRPr lang="en-US" dirty="0"/>
          </a:p>
        </p:txBody>
      </p:sp>
      <p:pic>
        <p:nvPicPr>
          <p:cNvPr id="4" name="Content Placeholder 3" descr="download (4).jpg"/>
          <p:cNvPicPr>
            <a:picLocks noGrp="1" noChangeAspect="1"/>
          </p:cNvPicPr>
          <p:nvPr>
            <p:ph idx="1"/>
          </p:nvPr>
        </p:nvPicPr>
        <p:blipFill>
          <a:blip r:embed="rId2"/>
          <a:stretch>
            <a:fillRect/>
          </a:stretch>
        </p:blipFill>
        <p:spPr>
          <a:xfrm>
            <a:off x="609600" y="1219200"/>
            <a:ext cx="8077200" cy="518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5943600"/>
          </a:xfrm>
        </p:spPr>
        <p:txBody>
          <a:bodyPr/>
          <a:lstStyle/>
          <a:p>
            <a:r>
              <a:rPr lang="en-US" dirty="0" smtClean="0"/>
              <a:t>It is reported to increasing rapidly as it has the same epidemiological pattern like host agent and environment. Some risk factors are</a:t>
            </a:r>
          </a:p>
          <a:p>
            <a:r>
              <a:rPr lang="en-US" dirty="0" smtClean="0"/>
              <a:t>Exposure to violence to social </a:t>
            </a:r>
            <a:r>
              <a:rPr lang="en-US" dirty="0" err="1" smtClean="0"/>
              <a:t>acceptibility</a:t>
            </a:r>
            <a:r>
              <a:rPr lang="en-US" dirty="0" smtClean="0"/>
              <a:t> of violence as means to solve problems.</a:t>
            </a:r>
          </a:p>
          <a:p>
            <a:r>
              <a:rPr lang="en-US" dirty="0" smtClean="0"/>
              <a:t>Availability of lethal weapons like fire arms significantly increase the </a:t>
            </a:r>
            <a:r>
              <a:rPr lang="en-US" dirty="0" err="1" smtClean="0"/>
              <a:t>posibility</a:t>
            </a:r>
            <a:r>
              <a:rPr lang="en-US" dirty="0" smtClean="0"/>
              <a:t> of both fatal and non fatal injuries,..</a:t>
            </a:r>
          </a:p>
          <a:p>
            <a:r>
              <a:rPr lang="en-US" dirty="0" smtClean="0"/>
              <a:t>Consumption of alcohol and other drugs is linked almost to 2/3 of cases of violence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causation</a:t>
            </a:r>
            <a:endParaRPr lang="en-US" dirty="0"/>
          </a:p>
        </p:txBody>
      </p:sp>
      <p:sp>
        <p:nvSpPr>
          <p:cNvPr id="3" name="Content Placeholder 2"/>
          <p:cNvSpPr>
            <a:spLocks noGrp="1"/>
          </p:cNvSpPr>
          <p:nvPr>
            <p:ph idx="1"/>
          </p:nvPr>
        </p:nvSpPr>
        <p:spPr/>
        <p:txBody>
          <a:bodyPr/>
          <a:lstStyle/>
          <a:p>
            <a:r>
              <a:rPr lang="en-US" dirty="0" smtClean="0"/>
              <a:t>It is a complex phenomenon it can be divided into two broad terms</a:t>
            </a:r>
          </a:p>
          <a:p>
            <a:r>
              <a:rPr lang="en-US" dirty="0" smtClean="0"/>
              <a:t>Human  and environmental.</a:t>
            </a:r>
          </a:p>
          <a:p>
            <a:r>
              <a:rPr lang="en-US" dirty="0" smtClean="0"/>
              <a:t>90% are attributed to humans</a:t>
            </a:r>
          </a:p>
          <a:p>
            <a:r>
              <a:rPr lang="en-US" dirty="0" smtClean="0"/>
              <a:t>10% are due to circumstances.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uses-of-accidents-9-638.jpg"/>
          <p:cNvPicPr>
            <a:picLocks noGrp="1" noChangeAspect="1"/>
          </p:cNvPicPr>
          <p:nvPr>
            <p:ph idx="1"/>
          </p:nvPr>
        </p:nvPicPr>
        <p:blipFill>
          <a:blip r:embed="rId2"/>
          <a:stretch>
            <a:fillRect/>
          </a:stretch>
        </p:blipFill>
        <p:spPr>
          <a:xfrm>
            <a:off x="0" y="228600"/>
            <a:ext cx="9144000" cy="6629400"/>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prevention?/?</a:t>
            </a:r>
            <a:endParaRPr lang="en-US" dirty="0"/>
          </a:p>
        </p:txBody>
      </p:sp>
      <p:pic>
        <p:nvPicPr>
          <p:cNvPr id="4" name="Content Placeholder 3" descr="download (2).jpg"/>
          <p:cNvPicPr>
            <a:picLocks noGrp="1" noChangeAspect="1"/>
          </p:cNvPicPr>
          <p:nvPr>
            <p:ph idx="1"/>
          </p:nvPr>
        </p:nvPicPr>
        <p:blipFill>
          <a:blip r:embed="rId2"/>
          <a:stretch>
            <a:fillRect/>
          </a:stretch>
        </p:blipFill>
        <p:spPr>
          <a:xfrm>
            <a:off x="381000" y="1371600"/>
            <a:ext cx="8153400" cy="5181600"/>
          </a:xfr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pPr>
              <a:buNone/>
            </a:pPr>
            <a:r>
              <a:rPr lang="en-US" dirty="0" smtClean="0"/>
              <a:t>Data </a:t>
            </a:r>
            <a:r>
              <a:rPr lang="en-US" dirty="0" smtClean="0"/>
              <a:t>Collection </a:t>
            </a:r>
          </a:p>
          <a:p>
            <a:r>
              <a:rPr lang="en-US" dirty="0" smtClean="0"/>
              <a:t>Safety education </a:t>
            </a:r>
          </a:p>
          <a:p>
            <a:r>
              <a:rPr lang="en-US" dirty="0" smtClean="0"/>
              <a:t>Promotion of safety measures </a:t>
            </a:r>
            <a:r>
              <a:rPr lang="en-US" dirty="0" smtClean="0"/>
              <a:t>LIKE SAFETY HELMETS SEAT BELTS AND LEATHER CLOTHINGS</a:t>
            </a:r>
            <a:endParaRPr lang="en-US" dirty="0" smtClean="0"/>
          </a:p>
          <a:p>
            <a:r>
              <a:rPr lang="en-US" dirty="0" smtClean="0"/>
              <a:t>Primary Care </a:t>
            </a:r>
          </a:p>
          <a:p>
            <a:r>
              <a:rPr lang="en-US" dirty="0" smtClean="0"/>
              <a:t>Elimination of causative factors </a:t>
            </a:r>
          </a:p>
          <a:p>
            <a:r>
              <a:rPr lang="en-US" dirty="0" smtClean="0"/>
              <a:t>Enforcement of laws </a:t>
            </a:r>
          </a:p>
          <a:p>
            <a:r>
              <a:rPr lang="en-US" dirty="0" smtClean="0"/>
              <a:t>Rehabilitation of services </a:t>
            </a:r>
          </a:p>
          <a:p>
            <a:r>
              <a:rPr lang="en-US" dirty="0" smtClean="0"/>
              <a:t>Accident research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one step ahead small.jpg"/>
          <p:cNvPicPr>
            <a:picLocks noGrp="1" noChangeAspect="1"/>
          </p:cNvPicPr>
          <p:nvPr>
            <p:ph idx="1"/>
          </p:nvPr>
        </p:nvPicPr>
        <p:blipFill>
          <a:blip r:embed="rId2"/>
          <a:stretch>
            <a:fillRect/>
          </a:stretch>
        </p:blipFill>
        <p:spPr>
          <a:xfrm>
            <a:off x="0" y="228600"/>
            <a:ext cx="8991600" cy="6629400"/>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r>
              <a:rPr lang="en-US" dirty="0" smtClean="0"/>
              <a:t>ELIMINATION OF ALCOHOL AND OTHER DRUGS AND REGULATION </a:t>
            </a:r>
          </a:p>
          <a:p>
            <a:r>
              <a:rPr lang="en-US" dirty="0" smtClean="0"/>
              <a:t>Legal limit is 80mg/dl</a:t>
            </a:r>
          </a:p>
          <a:p>
            <a:r>
              <a:rPr lang="en-US" dirty="0" smtClean="0"/>
              <a:t>But impairment can occur at a low level of 50mg/dl</a:t>
            </a:r>
          </a:p>
          <a:p>
            <a:r>
              <a:rPr lang="en-US" dirty="0" smtClean="0"/>
              <a:t>Drugs as barbiturates and cannabis, amphetamines should be avoided.</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road-accident-12-728.jpg"/>
          <p:cNvPicPr>
            <a:picLocks noGrp="1" noChangeAspect="1"/>
          </p:cNvPicPr>
          <p:nvPr>
            <p:ph idx="1"/>
          </p:nvPr>
        </p:nvPicPr>
        <p:blipFill>
          <a:blip r:embed="rId2"/>
          <a:stretch>
            <a:fillRect/>
          </a:stretch>
        </p:blipFill>
        <p:spPr>
          <a:xfrm>
            <a:off x="228600" y="228600"/>
            <a:ext cx="8686799" cy="64008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Accidents</a:t>
            </a:r>
            <a:endParaRPr lang="en-US" dirty="0"/>
          </a:p>
        </p:txBody>
      </p:sp>
      <p:sp>
        <p:nvSpPr>
          <p:cNvPr id="3" name="Content Placeholder 2"/>
          <p:cNvSpPr>
            <a:spLocks noGrp="1"/>
          </p:cNvSpPr>
          <p:nvPr>
            <p:ph idx="1"/>
          </p:nvPr>
        </p:nvSpPr>
        <p:spPr>
          <a:xfrm>
            <a:off x="457200" y="1524000"/>
            <a:ext cx="8229600" cy="4876800"/>
          </a:xfrm>
        </p:spPr>
        <p:txBody>
          <a:bodyPr>
            <a:normAutofit lnSpcReduction="10000"/>
          </a:bodyPr>
          <a:lstStyle/>
          <a:p>
            <a:r>
              <a:rPr lang="en-US" dirty="0" smtClean="0"/>
              <a:t>They represent a major epidemic of non-communicable disease in the present century. They are no longer considered accidental they are part of price we pay for technological processes.</a:t>
            </a:r>
          </a:p>
          <a:p>
            <a:r>
              <a:rPr lang="en-US" dirty="0" smtClean="0"/>
              <a:t>They have their own natural history and follow the same epidemiological pattern as any other disease– that is the agent, the host and the environment interacting together to produce injury or damage.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 (5).jpg"/>
          <p:cNvPicPr>
            <a:picLocks noGrp="1" noChangeAspect="1"/>
          </p:cNvPicPr>
          <p:nvPr>
            <p:ph idx="1"/>
          </p:nvPr>
        </p:nvPicPr>
        <p:blipFill>
          <a:blip r:embed="rId2"/>
          <a:stretch>
            <a:fillRect/>
          </a:stretch>
        </p:blipFill>
        <p:spPr>
          <a:xfrm>
            <a:off x="0" y="0"/>
            <a:ext cx="9143999" cy="6858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of problem</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a:buNone/>
            </a:pPr>
            <a:r>
              <a:rPr lang="en-US" dirty="0" smtClean="0"/>
              <a:t> (</a:t>
            </a:r>
            <a:r>
              <a:rPr lang="en-US" sz="3600" dirty="0" smtClean="0">
                <a:solidFill>
                  <a:srgbClr val="FF0000"/>
                </a:solidFill>
              </a:rPr>
              <a:t>A) MORTALITY </a:t>
            </a:r>
            <a:endParaRPr lang="en-US" dirty="0" smtClean="0">
              <a:solidFill>
                <a:srgbClr val="FF0000"/>
              </a:solidFill>
            </a:endParaRPr>
          </a:p>
          <a:p>
            <a:r>
              <a:rPr lang="en-US" dirty="0" smtClean="0"/>
              <a:t>(</a:t>
            </a:r>
            <a:r>
              <a:rPr lang="en-US" dirty="0" err="1" smtClean="0"/>
              <a:t>i</a:t>
            </a:r>
            <a:r>
              <a:rPr lang="en-US" dirty="0" smtClean="0"/>
              <a:t>) </a:t>
            </a:r>
            <a:r>
              <a:rPr lang="en-US" dirty="0" smtClean="0"/>
              <a:t>proportional mortality rate:- Number </a:t>
            </a:r>
            <a:r>
              <a:rPr lang="en-US" dirty="0" smtClean="0"/>
              <a:t>of deaths due to accidents per hundred (or 1000) total death </a:t>
            </a:r>
            <a:endParaRPr lang="en-US" dirty="0" smtClean="0"/>
          </a:p>
          <a:p>
            <a:r>
              <a:rPr lang="en-US" dirty="0" smtClean="0"/>
              <a:t>Number of deaths per million population.</a:t>
            </a:r>
          </a:p>
          <a:p>
            <a:r>
              <a:rPr lang="en-US" dirty="0" smtClean="0"/>
              <a:t>“KILLED” Term used in RTA is defined as any person died within 30 days as a result of </a:t>
            </a:r>
            <a:r>
              <a:rPr lang="en-US" dirty="0" err="1" smtClean="0"/>
              <a:t>acciden</a:t>
            </a:r>
            <a:endParaRPr lang="en-US" dirty="0" smtClean="0"/>
          </a:p>
          <a:p>
            <a:pPr>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(3) death rate per 1000 (or 10,000) registered vehicles per year.</a:t>
            </a:r>
          </a:p>
          <a:p>
            <a:r>
              <a:rPr lang="en-US" dirty="0" smtClean="0"/>
              <a:t>(4) number of accidents or fatalities as a ratio of the number of vehicles per kilometer or passengers per kilometer.</a:t>
            </a:r>
          </a:p>
          <a:p>
            <a:r>
              <a:rPr lang="en-US" dirty="0" smtClean="0"/>
              <a:t>(5) deaths of vehicle occupants per 1000 vehicles per year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r>
              <a:rPr lang="en-US" dirty="0" smtClean="0">
                <a:solidFill>
                  <a:schemeClr val="accent3">
                    <a:lumMod val="50000"/>
                  </a:schemeClr>
                </a:solidFill>
              </a:rPr>
              <a:t>MORBIDITY:-</a:t>
            </a:r>
            <a:endParaRPr lang="en-US" dirty="0" smtClean="0">
              <a:solidFill>
                <a:schemeClr val="accent3">
                  <a:lumMod val="50000"/>
                </a:schemeClr>
              </a:solidFill>
            </a:endParaRPr>
          </a:p>
          <a:p>
            <a:pPr>
              <a:buNone/>
            </a:pPr>
            <a:r>
              <a:rPr lang="en-US" dirty="0" smtClean="0"/>
              <a:t>                         </a:t>
            </a:r>
            <a:r>
              <a:rPr lang="en-US" dirty="0" smtClean="0"/>
              <a:t>Morbidity is measured in terms of serious injuries and slight injuries the serious </a:t>
            </a:r>
            <a:r>
              <a:rPr lang="en-US" dirty="0" err="1" smtClean="0"/>
              <a:t>ness</a:t>
            </a:r>
            <a:r>
              <a:rPr lang="en-US" dirty="0" smtClean="0"/>
              <a:t> of injury is assessed by a scale know as </a:t>
            </a:r>
            <a:r>
              <a:rPr lang="en-US" dirty="0" smtClean="0"/>
              <a:t>“ABBREVIATED INJURY SCALE”</a:t>
            </a:r>
          </a:p>
          <a:p>
            <a:pPr>
              <a:buNone/>
            </a:pPr>
            <a:r>
              <a:rPr lang="en-US" dirty="0" smtClean="0"/>
              <a:t>Morbidity rates are generally less reliable because of under reporting and </a:t>
            </a:r>
            <a:r>
              <a:rPr lang="en-US" dirty="0" err="1" smtClean="0"/>
              <a:t>mis</a:t>
            </a:r>
            <a:r>
              <a:rPr lang="en-US" dirty="0" smtClean="0"/>
              <a:t>-reporting.</a:t>
            </a:r>
            <a:r>
              <a:rPr lang="en-US"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smtClean="0">
                <a:solidFill>
                  <a:srgbClr val="FFC000"/>
                </a:solidFill>
              </a:rPr>
              <a:t>DISABILITY:-</a:t>
            </a:r>
          </a:p>
          <a:p>
            <a:pPr>
              <a:buNone/>
            </a:pPr>
            <a:r>
              <a:rPr lang="en-US" dirty="0" smtClean="0"/>
              <a:t>                 the major outcome of an accident is disability.      </a:t>
            </a:r>
            <a:r>
              <a:rPr lang="en-US" dirty="0" smtClean="0"/>
              <a:t>Disability which may be temporary or permanent partial or total .  </a:t>
            </a:r>
            <a:endParaRPr lang="en-US" dirty="0" smtClean="0"/>
          </a:p>
          <a:p>
            <a:pPr>
              <a:buNone/>
            </a:pPr>
            <a:r>
              <a:rPr lang="en-US" dirty="0" smtClean="0"/>
              <a:t>Its measurement in terms of duration is a limited term it doesn’t take into consideration the psychological and social aspects of an accident or injury.</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1196</Words>
  <Application>Microsoft Office PowerPoint</Application>
  <PresentationFormat>On-screen Show (4:3)</PresentationFormat>
  <Paragraphs>99</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Accidents And Injuries </vt:lpstr>
      <vt:lpstr>Slide 2</vt:lpstr>
      <vt:lpstr>Slide 3</vt:lpstr>
      <vt:lpstr>Accidents</vt:lpstr>
      <vt:lpstr>Slide 5</vt:lpstr>
      <vt:lpstr>Measurement of problem</vt:lpstr>
      <vt:lpstr>Slide 7</vt:lpstr>
      <vt:lpstr>Slide 8</vt:lpstr>
      <vt:lpstr>Slide 9</vt:lpstr>
      <vt:lpstr>Slide 10</vt:lpstr>
      <vt:lpstr>Slide 11</vt:lpstr>
      <vt:lpstr>Types of accidents</vt:lpstr>
      <vt:lpstr>Slide 13</vt:lpstr>
      <vt:lpstr>Slide 14</vt:lpstr>
      <vt:lpstr>Slide 15</vt:lpstr>
      <vt:lpstr>Domestic Accidents  </vt:lpstr>
      <vt:lpstr>Slide 17</vt:lpstr>
      <vt:lpstr>Drowning</vt:lpstr>
      <vt:lpstr>Slide 19</vt:lpstr>
      <vt:lpstr>Slide 20</vt:lpstr>
      <vt:lpstr>BURNS</vt:lpstr>
      <vt:lpstr>Slide 22</vt:lpstr>
      <vt:lpstr>Poisoning</vt:lpstr>
      <vt:lpstr>Slide 24</vt:lpstr>
      <vt:lpstr>Falls</vt:lpstr>
      <vt:lpstr>Slide 26</vt:lpstr>
      <vt:lpstr>Industrial accidents</vt:lpstr>
      <vt:lpstr>Slide 28</vt:lpstr>
      <vt:lpstr>RAILWAY ACCIDENTS</vt:lpstr>
      <vt:lpstr>Slide 30</vt:lpstr>
      <vt:lpstr>voilance</vt:lpstr>
      <vt:lpstr>Slide 32</vt:lpstr>
      <vt:lpstr>Multiple causation</vt:lpstr>
      <vt:lpstr>Slide 34</vt:lpstr>
      <vt:lpstr>What is prevention?/?</vt:lpstr>
      <vt:lpstr>PREVENTION</vt:lpstr>
      <vt:lpstr>Slide 37</vt:lpstr>
      <vt:lpstr>Slide 38</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Accidents And Injuries</dc:title>
  <dc:creator>Windows User</dc:creator>
  <cp:lastModifiedBy>cer E725</cp:lastModifiedBy>
  <cp:revision>41</cp:revision>
  <dcterms:created xsi:type="dcterms:W3CDTF">2015-05-08T05:34:16Z</dcterms:created>
  <dcterms:modified xsi:type="dcterms:W3CDTF">2017-02-06T20:59:24Z</dcterms:modified>
</cp:coreProperties>
</file>