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B7508-5572-456E-A8EA-02F389F8F5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62790D-9513-4ADC-8C96-3C01F9C60F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3EDDC2-30DB-47FF-A3DB-3141816AF2FF}"/>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5" name="Footer Placeholder 4">
            <a:extLst>
              <a:ext uri="{FF2B5EF4-FFF2-40B4-BE49-F238E27FC236}">
                <a16:creationId xmlns:a16="http://schemas.microsoft.com/office/drawing/2014/main" id="{3A7131E3-196D-4FD8-B8EB-EBDE7C74B1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6BB9B3-921B-42B7-96ED-37D4588DDFD2}"/>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148073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1AF79-E15F-4CE9-A0DB-8737D0BDE2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219158-785C-4D2B-9E5A-4023207EB1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56C19-8814-4A05-A700-AAB3B20D8162}"/>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5" name="Footer Placeholder 4">
            <a:extLst>
              <a:ext uri="{FF2B5EF4-FFF2-40B4-BE49-F238E27FC236}">
                <a16:creationId xmlns:a16="http://schemas.microsoft.com/office/drawing/2014/main" id="{B600044F-E247-4658-BB8C-6E04FAAEA4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1903BA-9544-4E21-9A3E-D3CE886E979C}"/>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1940518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D7CACC-6196-4A9F-9F59-603F4F5207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4DAF0A-ACDA-4FCF-8611-804F1DD754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1ED164-3A00-4BC5-A53B-7CD2C37DA27F}"/>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5" name="Footer Placeholder 4">
            <a:extLst>
              <a:ext uri="{FF2B5EF4-FFF2-40B4-BE49-F238E27FC236}">
                <a16:creationId xmlns:a16="http://schemas.microsoft.com/office/drawing/2014/main" id="{81177738-4DED-427A-91F7-668DB3B429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580F72-36B5-4320-815F-DAFF49872637}"/>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205109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EFCF4-F116-4C01-9371-09134C341E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323829-8603-4D5D-8CDB-86109CA051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A12481-88B9-4BA5-829F-6613D954E0E8}"/>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5" name="Footer Placeholder 4">
            <a:extLst>
              <a:ext uri="{FF2B5EF4-FFF2-40B4-BE49-F238E27FC236}">
                <a16:creationId xmlns:a16="http://schemas.microsoft.com/office/drawing/2014/main" id="{459D7193-FF97-4D73-8C8F-8A3B0E99BD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C785CA-1EDF-449C-97BB-697874817ACD}"/>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398904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1B11E-2480-4744-B221-37DD7CAFCD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9494E18-58B6-44BE-9838-80C3CD3265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9DB9CD-EADA-448F-888A-E4C46A55E1C4}"/>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5" name="Footer Placeholder 4">
            <a:extLst>
              <a:ext uri="{FF2B5EF4-FFF2-40B4-BE49-F238E27FC236}">
                <a16:creationId xmlns:a16="http://schemas.microsoft.com/office/drawing/2014/main" id="{EC9ACDAB-89C6-46C1-B1A1-240A27A38D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7019C1-B0A7-4D97-B08D-3B255F7F771D}"/>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2679049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267A4-565B-4F21-842D-590340F7F0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D098B0-0289-4729-B488-CF235FEB7A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F9D2DF-E260-495B-B06D-D614A72210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6FAACA-4E83-407A-BB48-DEF99BAC8202}"/>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6" name="Footer Placeholder 5">
            <a:extLst>
              <a:ext uri="{FF2B5EF4-FFF2-40B4-BE49-F238E27FC236}">
                <a16:creationId xmlns:a16="http://schemas.microsoft.com/office/drawing/2014/main" id="{F57F40F9-BE0F-44E6-8F92-670D6D0BB3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C47F82-E687-4A38-AD8C-7775501CF145}"/>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40839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751C7-874A-494A-BB01-C427A8FBFE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0C881E-FF3A-4657-B3BC-A75DF98473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956C9D-B365-4576-ACD2-B4C12A96DA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25049A-FE06-427E-A517-BCC4E04930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FB64C2-217A-4351-ADBE-53B94DB705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076EF3-2565-4BFC-A54F-E52E2D63C5DF}"/>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8" name="Footer Placeholder 7">
            <a:extLst>
              <a:ext uri="{FF2B5EF4-FFF2-40B4-BE49-F238E27FC236}">
                <a16:creationId xmlns:a16="http://schemas.microsoft.com/office/drawing/2014/main" id="{F23D27E5-F5D5-4BCD-9AE8-6460580BD9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DC03B8-62C1-42E1-9021-F2659CCFDDF0}"/>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1193613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4EF14-02AD-4569-8109-8565ABB087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A7B4F8-4AA8-4282-A4AA-D811B31ABBD7}"/>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4" name="Footer Placeholder 3">
            <a:extLst>
              <a:ext uri="{FF2B5EF4-FFF2-40B4-BE49-F238E27FC236}">
                <a16:creationId xmlns:a16="http://schemas.microsoft.com/office/drawing/2014/main" id="{3C167458-9E4B-49D2-BEAB-D88FF5A8B6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60BF5E-FCEF-44D9-A48C-3BB1610422EB}"/>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3748247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85414C-F5D0-46DF-94AE-F12D1E416CC6}"/>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3" name="Footer Placeholder 2">
            <a:extLst>
              <a:ext uri="{FF2B5EF4-FFF2-40B4-BE49-F238E27FC236}">
                <a16:creationId xmlns:a16="http://schemas.microsoft.com/office/drawing/2014/main" id="{A31C5A2A-E09E-49AC-8486-93144AD99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14DE00-5EAB-4670-9897-06D5B6AF8A61}"/>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5729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F2C86-48A0-4103-8C67-2A780E7395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43FF1F-D523-4BEB-A5E2-FBEB85565F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116F50-32BD-4785-949A-5094335ADD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B01A7A-6827-4D42-AC86-91D3A7BCD941}"/>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6" name="Footer Placeholder 5">
            <a:extLst>
              <a:ext uri="{FF2B5EF4-FFF2-40B4-BE49-F238E27FC236}">
                <a16:creationId xmlns:a16="http://schemas.microsoft.com/office/drawing/2014/main" id="{D7FA7B5B-569A-449E-8EB4-1DADEC0B34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7651C6-EE8A-4092-9657-55C9A1CF3A81}"/>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3691904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DAB99-0D30-4AF7-95DE-3305C004CC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AE1E1F-BBB4-4EAE-90F3-0E52ADCDA9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AFB30E-C055-4E69-901D-8A787CCCEA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1399E-AD7B-481A-A8EE-452F8E39B9FC}"/>
              </a:ext>
            </a:extLst>
          </p:cNvPr>
          <p:cNvSpPr>
            <a:spLocks noGrp="1"/>
          </p:cNvSpPr>
          <p:nvPr>
            <p:ph type="dt" sz="half" idx="10"/>
          </p:nvPr>
        </p:nvSpPr>
        <p:spPr/>
        <p:txBody>
          <a:bodyPr/>
          <a:lstStyle/>
          <a:p>
            <a:fld id="{A98AB340-0241-4944-BACD-DA0ED5326A47}" type="datetimeFigureOut">
              <a:rPr lang="en-US" smtClean="0"/>
              <a:t>01-May-20</a:t>
            </a:fld>
            <a:endParaRPr lang="en-US"/>
          </a:p>
        </p:txBody>
      </p:sp>
      <p:sp>
        <p:nvSpPr>
          <p:cNvPr id="6" name="Footer Placeholder 5">
            <a:extLst>
              <a:ext uri="{FF2B5EF4-FFF2-40B4-BE49-F238E27FC236}">
                <a16:creationId xmlns:a16="http://schemas.microsoft.com/office/drawing/2014/main" id="{9A04259F-28FE-4964-9E15-9D6A182239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DA0404-4D36-4480-A946-2028388FDEDF}"/>
              </a:ext>
            </a:extLst>
          </p:cNvPr>
          <p:cNvSpPr>
            <a:spLocks noGrp="1"/>
          </p:cNvSpPr>
          <p:nvPr>
            <p:ph type="sldNum" sz="quarter" idx="12"/>
          </p:nvPr>
        </p:nvSpPr>
        <p:spPr/>
        <p:txBody>
          <a:bodyPr/>
          <a:lstStyle/>
          <a:p>
            <a:fld id="{F0EF2591-F2AC-485F-8201-5F05BB570FDC}" type="slidenum">
              <a:rPr lang="en-US" smtClean="0"/>
              <a:t>‹#›</a:t>
            </a:fld>
            <a:endParaRPr lang="en-US"/>
          </a:p>
        </p:txBody>
      </p:sp>
    </p:spTree>
    <p:extLst>
      <p:ext uri="{BB962C8B-B14F-4D97-AF65-F5344CB8AC3E}">
        <p14:creationId xmlns:p14="http://schemas.microsoft.com/office/powerpoint/2010/main" val="3255345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5CC5AB-BF0C-4FBA-9CF4-7AF061677A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493DB1-38DD-4966-9AFC-FB883E4443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0BB552-A6E4-4C5F-A5E2-12CB76AA72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8AB340-0241-4944-BACD-DA0ED5326A47}" type="datetimeFigureOut">
              <a:rPr lang="en-US" smtClean="0"/>
              <a:t>01-May-20</a:t>
            </a:fld>
            <a:endParaRPr lang="en-US"/>
          </a:p>
        </p:txBody>
      </p:sp>
      <p:sp>
        <p:nvSpPr>
          <p:cNvPr id="5" name="Footer Placeholder 4">
            <a:extLst>
              <a:ext uri="{FF2B5EF4-FFF2-40B4-BE49-F238E27FC236}">
                <a16:creationId xmlns:a16="http://schemas.microsoft.com/office/drawing/2014/main" id="{DA4DC783-7D56-49C0-BA06-3776D767A7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AF1A49-A255-4F48-A09B-1E3C504D2B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F2591-F2AC-485F-8201-5F05BB570FDC}" type="slidenum">
              <a:rPr lang="en-US" smtClean="0"/>
              <a:t>‹#›</a:t>
            </a:fld>
            <a:endParaRPr lang="en-US"/>
          </a:p>
        </p:txBody>
      </p:sp>
    </p:spTree>
    <p:extLst>
      <p:ext uri="{BB962C8B-B14F-4D97-AF65-F5344CB8AC3E}">
        <p14:creationId xmlns:p14="http://schemas.microsoft.com/office/powerpoint/2010/main" val="2416651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B7934-8E13-447F-A4A8-7ECDDCF9DFC7}"/>
              </a:ext>
            </a:extLst>
          </p:cNvPr>
          <p:cNvSpPr>
            <a:spLocks noGrp="1"/>
          </p:cNvSpPr>
          <p:nvPr>
            <p:ph type="ctrTitle"/>
          </p:nvPr>
        </p:nvSpPr>
        <p:spPr/>
        <p:txBody>
          <a:bodyPr/>
          <a:lstStyle/>
          <a:p>
            <a:r>
              <a:rPr lang="en-US" dirty="0"/>
              <a:t>Psychological Testing</a:t>
            </a:r>
          </a:p>
        </p:txBody>
      </p:sp>
      <p:sp>
        <p:nvSpPr>
          <p:cNvPr id="3" name="Subtitle 2">
            <a:extLst>
              <a:ext uri="{FF2B5EF4-FFF2-40B4-BE49-F238E27FC236}">
                <a16:creationId xmlns:a16="http://schemas.microsoft.com/office/drawing/2014/main" id="{B7C8108C-79AA-4914-9BAF-1A091D44F738}"/>
              </a:ext>
            </a:extLst>
          </p:cNvPr>
          <p:cNvSpPr>
            <a:spLocks noGrp="1"/>
          </p:cNvSpPr>
          <p:nvPr>
            <p:ph type="subTitle" idx="1"/>
          </p:nvPr>
        </p:nvSpPr>
        <p:spPr/>
        <p:txBody>
          <a:bodyPr/>
          <a:lstStyle/>
          <a:p>
            <a:r>
              <a:rPr lang="en-US" dirty="0"/>
              <a:t>Dr Nargis Abbas</a:t>
            </a:r>
          </a:p>
        </p:txBody>
      </p:sp>
    </p:spTree>
    <p:extLst>
      <p:ext uri="{BB962C8B-B14F-4D97-AF65-F5344CB8AC3E}">
        <p14:creationId xmlns:p14="http://schemas.microsoft.com/office/powerpoint/2010/main" val="54766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79704-BA0C-4DE0-B546-4237088FDFB1}"/>
              </a:ext>
            </a:extLst>
          </p:cNvPr>
          <p:cNvSpPr>
            <a:spLocks noGrp="1"/>
          </p:cNvSpPr>
          <p:nvPr>
            <p:ph type="title"/>
          </p:nvPr>
        </p:nvSpPr>
        <p:spPr/>
        <p:txBody>
          <a:bodyPr/>
          <a:lstStyle/>
          <a:p>
            <a:r>
              <a:rPr lang="en-US" b="1" dirty="0"/>
              <a:t>What is a test? </a:t>
            </a:r>
            <a:endParaRPr lang="en-US" dirty="0"/>
          </a:p>
        </p:txBody>
      </p:sp>
      <p:sp>
        <p:nvSpPr>
          <p:cNvPr id="3" name="Content Placeholder 2">
            <a:extLst>
              <a:ext uri="{FF2B5EF4-FFF2-40B4-BE49-F238E27FC236}">
                <a16:creationId xmlns:a16="http://schemas.microsoft.com/office/drawing/2014/main" id="{C78BCB81-2CAA-481D-9083-7E6FD279804F}"/>
              </a:ext>
            </a:extLst>
          </p:cNvPr>
          <p:cNvSpPr>
            <a:spLocks noGrp="1"/>
          </p:cNvSpPr>
          <p:nvPr>
            <p:ph idx="1"/>
          </p:nvPr>
        </p:nvSpPr>
        <p:spPr/>
        <p:txBody>
          <a:bodyPr>
            <a:normAutofit fontScale="85000" lnSpcReduction="10000"/>
          </a:bodyPr>
          <a:lstStyle/>
          <a:p>
            <a:pPr marL="0" indent="0">
              <a:buNone/>
            </a:pPr>
            <a:r>
              <a:rPr lang="en-US" dirty="0"/>
              <a:t>Anastasi (1988), one of the best known psychologists in the field of testing, defined a test as an “objective” and “standardized” measure of a sample of behavior. This is an excellent definition that focuses our attention on three elements: </a:t>
            </a:r>
          </a:p>
          <a:p>
            <a:pPr marL="514350" indent="-514350">
              <a:buAutoNum type="arabicParenBoth"/>
            </a:pPr>
            <a:r>
              <a:rPr lang="en-US" i="1" dirty="0"/>
              <a:t>objectivity</a:t>
            </a:r>
            <a:r>
              <a:rPr lang="en-US" dirty="0"/>
              <a:t>: that is, at least theoretically, most aspects of a test, such as how the test is scored and how the score is interpreted, are not a function of the subjective decision of a particular examiner but are based on objective criteria;</a:t>
            </a:r>
          </a:p>
          <a:p>
            <a:pPr marL="514350" indent="-514350">
              <a:buAutoNum type="arabicParenBoth"/>
            </a:pPr>
            <a:r>
              <a:rPr lang="en-US" i="1" dirty="0"/>
              <a:t>standardization</a:t>
            </a:r>
            <a:r>
              <a:rPr lang="en-US" dirty="0"/>
              <a:t>: that is, no matter who administers, scores, and interprets the test, there is uniformity of procedure; and </a:t>
            </a:r>
          </a:p>
          <a:p>
            <a:pPr marL="0" indent="0">
              <a:buNone/>
            </a:pPr>
            <a:r>
              <a:rPr lang="en-US" dirty="0"/>
              <a:t>(3) </a:t>
            </a:r>
            <a:r>
              <a:rPr lang="en-US" i="1" dirty="0"/>
              <a:t>a sample of behavior</a:t>
            </a:r>
            <a:r>
              <a:rPr lang="en-US" dirty="0"/>
              <a:t>: a test is not a psychological X-ray, nor does it necessarily reveal hidden conflicts and forbidden wishes; it is a sample of a person’s behavior, hopefully a representative sample from which we can draw some inferences and hypotheses.</a:t>
            </a:r>
          </a:p>
          <a:p>
            <a:endParaRPr lang="en-US" dirty="0"/>
          </a:p>
        </p:txBody>
      </p:sp>
    </p:spTree>
    <p:extLst>
      <p:ext uri="{BB962C8B-B14F-4D97-AF65-F5344CB8AC3E}">
        <p14:creationId xmlns:p14="http://schemas.microsoft.com/office/powerpoint/2010/main" val="359048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713E-D690-484A-B416-8F9039D71DA1}"/>
              </a:ext>
            </a:extLst>
          </p:cNvPr>
          <p:cNvSpPr>
            <a:spLocks noGrp="1"/>
          </p:cNvSpPr>
          <p:nvPr>
            <p:ph type="title"/>
          </p:nvPr>
        </p:nvSpPr>
        <p:spPr>
          <a:xfrm>
            <a:off x="838200" y="365125"/>
            <a:ext cx="10515600" cy="1039605"/>
          </a:xfrm>
        </p:spPr>
        <p:txBody>
          <a:bodyPr/>
          <a:lstStyle/>
          <a:p>
            <a:r>
              <a:rPr lang="en-US" b="1" dirty="0"/>
              <a:t>Testing vs. assessment</a:t>
            </a:r>
            <a:endParaRPr lang="en-US" dirty="0"/>
          </a:p>
        </p:txBody>
      </p:sp>
      <p:sp>
        <p:nvSpPr>
          <p:cNvPr id="3" name="Content Placeholder 2">
            <a:extLst>
              <a:ext uri="{FF2B5EF4-FFF2-40B4-BE49-F238E27FC236}">
                <a16:creationId xmlns:a16="http://schemas.microsoft.com/office/drawing/2014/main" id="{59009CEA-A190-4135-9A37-4DECCB1A67B6}"/>
              </a:ext>
            </a:extLst>
          </p:cNvPr>
          <p:cNvSpPr>
            <a:spLocks noGrp="1"/>
          </p:cNvSpPr>
          <p:nvPr>
            <p:ph idx="1"/>
          </p:nvPr>
        </p:nvSpPr>
        <p:spPr>
          <a:xfrm>
            <a:off x="424070" y="1298024"/>
            <a:ext cx="10929730" cy="5194851"/>
          </a:xfrm>
        </p:spPr>
        <p:txBody>
          <a:bodyPr>
            <a:normAutofit/>
          </a:bodyPr>
          <a:lstStyle/>
          <a:p>
            <a:pPr marL="0" indent="0">
              <a:buNone/>
            </a:pPr>
            <a:r>
              <a:rPr lang="en-US" i="1" dirty="0"/>
              <a:t>Psychological assessment </a:t>
            </a:r>
            <a:r>
              <a:rPr lang="en-US" dirty="0"/>
              <a:t>is basically a judgmental process whereby a broad range of information, often including the results of psychological tests, is integrated into a meaningful understanding of a particular person. If that person is a client or patient in a psychotherapeutic setting, we call the process </a:t>
            </a:r>
            <a:r>
              <a:rPr lang="en-US" i="1" dirty="0"/>
              <a:t>clinical assessment. </a:t>
            </a:r>
            <a:r>
              <a:rPr lang="en-US" dirty="0"/>
              <a:t>Psychological testing is thus a narrower concept referring to the psychometric aspects of a test (the technical information about the test), the actual administration and scoring of the test, and the interpretation made of the scores.</a:t>
            </a:r>
          </a:p>
          <a:p>
            <a:pPr marL="0" indent="0">
              <a:buNone/>
            </a:pPr>
            <a:r>
              <a:rPr lang="en-US" dirty="0"/>
              <a:t>We could of course assess a client simply by administering a test or </a:t>
            </a:r>
            <a:r>
              <a:rPr lang="en-US" i="1" dirty="0"/>
              <a:t>battery </a:t>
            </a:r>
            <a:r>
              <a:rPr lang="en-US" dirty="0"/>
              <a:t>(group) of tests. Usually the assessing psychologist also interviews the client, obtains background information, and where appropriate and feasible, information from others about the client.                            </a:t>
            </a:r>
          </a:p>
        </p:txBody>
      </p:sp>
    </p:spTree>
    <p:extLst>
      <p:ext uri="{BB962C8B-B14F-4D97-AF65-F5344CB8AC3E}">
        <p14:creationId xmlns:p14="http://schemas.microsoft.com/office/powerpoint/2010/main" val="54223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986A5-80AD-47E8-8E15-B8D50B7C86C7}"/>
              </a:ext>
            </a:extLst>
          </p:cNvPr>
          <p:cNvSpPr>
            <a:spLocks noGrp="1"/>
          </p:cNvSpPr>
          <p:nvPr>
            <p:ph type="title"/>
          </p:nvPr>
        </p:nvSpPr>
        <p:spPr/>
        <p:txBody>
          <a:bodyPr/>
          <a:lstStyle/>
          <a:p>
            <a:r>
              <a:rPr lang="en-US" b="1" dirty="0">
                <a:solidFill>
                  <a:srgbClr val="231F20"/>
                </a:solidFill>
                <a:latin typeface="Frutiger-Bold"/>
                <a:ea typeface="Calibri" panose="020F0502020204030204" pitchFamily="34" charset="0"/>
                <a:cs typeface="Frutiger-Bold"/>
              </a:rPr>
              <a:t>Purposes of tests.</a:t>
            </a:r>
            <a:endParaRPr lang="en-US" dirty="0"/>
          </a:p>
        </p:txBody>
      </p:sp>
      <p:sp>
        <p:nvSpPr>
          <p:cNvPr id="3" name="Content Placeholder 2">
            <a:extLst>
              <a:ext uri="{FF2B5EF4-FFF2-40B4-BE49-F238E27FC236}">
                <a16:creationId xmlns:a16="http://schemas.microsoft.com/office/drawing/2014/main" id="{031E5BB8-0ED0-4E64-B841-3E81BE343348}"/>
              </a:ext>
            </a:extLst>
          </p:cNvPr>
          <p:cNvSpPr>
            <a:spLocks noGrp="1"/>
          </p:cNvSpPr>
          <p:nvPr>
            <p:ph idx="1"/>
          </p:nvPr>
        </p:nvSpPr>
        <p:spPr/>
        <p:txBody>
          <a:bodyPr/>
          <a:lstStyle/>
          <a:p>
            <a:pPr>
              <a:lnSpc>
                <a:spcPct val="107000"/>
              </a:lnSpc>
            </a:pPr>
            <a:r>
              <a:rPr lang="en-US" dirty="0">
                <a:solidFill>
                  <a:srgbClr val="231F20"/>
                </a:solidFill>
                <a:latin typeface="Minion-Regular"/>
                <a:ea typeface="Calibri" panose="020F0502020204030204" pitchFamily="34" charset="0"/>
                <a:cs typeface="Minion-Regular"/>
              </a:rPr>
              <a:t>Tests are used for a wide variety</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dirty="0">
                <a:solidFill>
                  <a:srgbClr val="231F20"/>
                </a:solidFill>
                <a:latin typeface="Minion-Regular"/>
                <a:ea typeface="Calibri" panose="020F0502020204030204" pitchFamily="34" charset="0"/>
                <a:cs typeface="Minion-Regular"/>
              </a:rPr>
              <a:t>of purposes that can be subsumed under more general categories. Many authors identify four categories typically labeled as: </a:t>
            </a:r>
            <a:r>
              <a:rPr lang="en-US" i="1" dirty="0">
                <a:solidFill>
                  <a:srgbClr val="231F20"/>
                </a:solidFill>
                <a:latin typeface="Minion-Italic"/>
                <a:ea typeface="Calibri" panose="020F0502020204030204" pitchFamily="34" charset="0"/>
                <a:cs typeface="Minion-Italic"/>
              </a:rPr>
              <a:t>classification, self understanding, program evaluation</a:t>
            </a:r>
            <a:r>
              <a:rPr lang="en-US" dirty="0">
                <a:solidFill>
                  <a:srgbClr val="231F20"/>
                </a:solidFill>
                <a:latin typeface="Minion-Regular"/>
                <a:ea typeface="Calibri" panose="020F0502020204030204" pitchFamily="34" charset="0"/>
                <a:cs typeface="Minion-Regular"/>
              </a:rPr>
              <a:t>, and </a:t>
            </a:r>
            <a:r>
              <a:rPr lang="en-US" i="1" dirty="0">
                <a:solidFill>
                  <a:srgbClr val="231F20"/>
                </a:solidFill>
                <a:latin typeface="Minion-Italic"/>
                <a:ea typeface="Calibri" panose="020F0502020204030204" pitchFamily="34" charset="0"/>
                <a:cs typeface="Minion-Italic"/>
              </a:rPr>
              <a:t>scientific inquiry.</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30D80550-7B94-402C-83BC-31DD61A87BAF}"/>
              </a:ext>
            </a:extLst>
          </p:cNvPr>
          <p:cNvSpPr/>
          <p:nvPr/>
        </p:nvSpPr>
        <p:spPr>
          <a:xfrm>
            <a:off x="3048000" y="-3127474"/>
            <a:ext cx="6096000" cy="2740237"/>
          </a:xfrm>
          <a:prstGeom prst="rect">
            <a:avLst/>
          </a:prstGeom>
        </p:spPr>
        <p:txBody>
          <a:bodyPr>
            <a:spAutoFit/>
          </a:bodyPr>
          <a:lstStyle/>
          <a:p>
            <a:pPr>
              <a:lnSpc>
                <a:spcPct val="107000"/>
              </a:lnSpc>
            </a:pPr>
            <a:r>
              <a:rPr lang="en-US" dirty="0">
                <a:solidFill>
                  <a:srgbClr val="231F20"/>
                </a:solidFill>
                <a:latin typeface="Minion-Regular"/>
                <a:ea typeface="Calibri" panose="020F0502020204030204" pitchFamily="34" charset="0"/>
                <a:cs typeface="Minion-Regular"/>
              </a:rPr>
              <a:t>Tests are also used in scientific inquiry. If you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solidFill>
                  <a:srgbClr val="231F20"/>
                </a:solidFill>
                <a:latin typeface="Minion-Regular"/>
                <a:ea typeface="Calibri" panose="020F0502020204030204" pitchFamily="34" charset="0"/>
                <a:cs typeface="Minion-Regular"/>
              </a:rPr>
              <a:t>glance through most professional journals in the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solidFill>
                  <a:srgbClr val="231F20"/>
                </a:solidFill>
                <a:latin typeface="Minion-Regular"/>
                <a:ea typeface="Calibri" panose="020F0502020204030204" pitchFamily="34" charset="0"/>
                <a:cs typeface="Minion-Regular"/>
              </a:rPr>
              <a:t>social and behavioral sciences, you will find that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solidFill>
                  <a:srgbClr val="231F20"/>
                </a:solidFill>
                <a:latin typeface="Minion-Regular"/>
                <a:ea typeface="Calibri" panose="020F0502020204030204" pitchFamily="34" charset="0"/>
                <a:cs typeface="Minion-Regular"/>
              </a:rPr>
              <a:t>a large majority of studies use psychological tests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solidFill>
                  <a:srgbClr val="231F20"/>
                </a:solidFill>
                <a:latin typeface="Minion-Regular"/>
                <a:ea typeface="Calibri" panose="020F0502020204030204" pitchFamily="34" charset="0"/>
                <a:cs typeface="Minion-Regular"/>
              </a:rPr>
              <a:t>to operationally define relevant variables and to</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solidFill>
                  <a:srgbClr val="231F20"/>
                </a:solidFill>
                <a:latin typeface="Minion-Regular"/>
                <a:ea typeface="Calibri" panose="020F0502020204030204" pitchFamily="34" charset="0"/>
                <a:cs typeface="Minion-Regular"/>
              </a:rPr>
              <a:t>translate hypotheses into numerical statements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solidFill>
                  <a:srgbClr val="231F20"/>
                </a:solidFill>
                <a:latin typeface="Minion-Regular"/>
                <a:ea typeface="Calibri" panose="020F0502020204030204" pitchFamily="34" charset="0"/>
                <a:cs typeface="Minion-Regular"/>
              </a:rPr>
              <a:t>that can be assessed statistically. Some argue that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solidFill>
                  <a:srgbClr val="231F20"/>
                </a:solidFill>
                <a:latin typeface="Minion-Regular"/>
                <a:ea typeface="Calibri" panose="020F0502020204030204" pitchFamily="34" charset="0"/>
                <a:cs typeface="Minion-Regular"/>
              </a:rPr>
              <a:t>development of a field of science is, in large part,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solidFill>
                  <a:srgbClr val="231F20"/>
                </a:solidFill>
                <a:latin typeface="Minion-Regular"/>
                <a:ea typeface="Calibri" panose="020F0502020204030204" pitchFamily="34" charset="0"/>
                <a:cs typeface="Minion-Regular"/>
              </a:rPr>
              <a:t>a function of the available measurement techniques</a:t>
            </a:r>
            <a:endParaRPr lang="en-US" dirty="0"/>
          </a:p>
        </p:txBody>
      </p:sp>
    </p:spTree>
    <p:extLst>
      <p:ext uri="{BB962C8B-B14F-4D97-AF65-F5344CB8AC3E}">
        <p14:creationId xmlns:p14="http://schemas.microsoft.com/office/powerpoint/2010/main" val="344107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7AA75-E1A4-4DCF-9D6D-DFCC5568F858}"/>
              </a:ext>
            </a:extLst>
          </p:cNvPr>
          <p:cNvSpPr>
            <a:spLocks noGrp="1"/>
          </p:cNvSpPr>
          <p:nvPr>
            <p:ph type="title"/>
          </p:nvPr>
        </p:nvSpPr>
        <p:spPr/>
        <p:txBody>
          <a:bodyPr/>
          <a:lstStyle/>
          <a:p>
            <a:r>
              <a:rPr lang="en-US" dirty="0">
                <a:solidFill>
                  <a:srgbClr val="231F20"/>
                </a:solidFill>
                <a:latin typeface="Minion-Regular"/>
                <a:ea typeface="Calibri" panose="020F0502020204030204" pitchFamily="34" charset="0"/>
                <a:cs typeface="Minion-Regular"/>
              </a:rPr>
              <a:t>Self-understanding</a:t>
            </a:r>
            <a:endParaRPr lang="en-US" dirty="0"/>
          </a:p>
        </p:txBody>
      </p:sp>
      <p:sp>
        <p:nvSpPr>
          <p:cNvPr id="3" name="Content Placeholder 2">
            <a:extLst>
              <a:ext uri="{FF2B5EF4-FFF2-40B4-BE49-F238E27FC236}">
                <a16:creationId xmlns:a16="http://schemas.microsoft.com/office/drawing/2014/main" id="{C68E279B-3500-42F7-A0B2-A36E9D832BB6}"/>
              </a:ext>
            </a:extLst>
          </p:cNvPr>
          <p:cNvSpPr>
            <a:spLocks noGrp="1"/>
          </p:cNvSpPr>
          <p:nvPr>
            <p:ph idx="1"/>
          </p:nvPr>
        </p:nvSpPr>
        <p:spPr>
          <a:xfrm>
            <a:off x="838200" y="2141537"/>
            <a:ext cx="10515600" cy="4351338"/>
          </a:xfrm>
        </p:spPr>
        <p:txBody>
          <a:bodyPr>
            <a:normAutofit/>
          </a:bodyPr>
          <a:lstStyle/>
          <a:p>
            <a:pPr marL="0" indent="0">
              <a:lnSpc>
                <a:spcPct val="107000"/>
              </a:lnSpc>
              <a:buNone/>
            </a:pPr>
            <a:r>
              <a:rPr lang="en-US" dirty="0">
                <a:solidFill>
                  <a:srgbClr val="231F20"/>
                </a:solidFill>
                <a:latin typeface="Minion-Regular"/>
                <a:ea typeface="Calibri" panose="020F0502020204030204" pitchFamily="34" charset="0"/>
                <a:cs typeface="Minion-Regular"/>
              </a:rPr>
              <a:t>Self-understanding involves using test information as a source of  information about oneself. Such information may already be available to the individual, but not in a formal way. Marlene, for example, is applying to graduate studies in electrical engineering; her high GRE scores confirm what she already knows, that she has the potential abilities required for graduate work.</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4111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7D8CA-D5DA-4289-B327-6BDE471B4C58}"/>
              </a:ext>
            </a:extLst>
          </p:cNvPr>
          <p:cNvSpPr>
            <a:spLocks noGrp="1"/>
          </p:cNvSpPr>
          <p:nvPr>
            <p:ph type="title"/>
          </p:nvPr>
        </p:nvSpPr>
        <p:spPr/>
        <p:txBody>
          <a:bodyPr/>
          <a:lstStyle/>
          <a:p>
            <a:r>
              <a:rPr lang="en-US" dirty="0">
                <a:solidFill>
                  <a:srgbClr val="231F20"/>
                </a:solidFill>
                <a:latin typeface="Minion-Regular"/>
                <a:ea typeface="Calibri" panose="020F0502020204030204" pitchFamily="34" charset="0"/>
                <a:cs typeface="Minion-Regular"/>
              </a:rPr>
              <a:t>Classification</a:t>
            </a:r>
            <a:endParaRPr lang="en-US" dirty="0"/>
          </a:p>
        </p:txBody>
      </p:sp>
      <p:sp>
        <p:nvSpPr>
          <p:cNvPr id="3" name="Content Placeholder 2">
            <a:extLst>
              <a:ext uri="{FF2B5EF4-FFF2-40B4-BE49-F238E27FC236}">
                <a16:creationId xmlns:a16="http://schemas.microsoft.com/office/drawing/2014/main" id="{02B2EFE8-64CE-4EDE-8BCA-652418A5CE2A}"/>
              </a:ext>
            </a:extLst>
          </p:cNvPr>
          <p:cNvSpPr>
            <a:spLocks noGrp="1"/>
          </p:cNvSpPr>
          <p:nvPr>
            <p:ph idx="1"/>
          </p:nvPr>
        </p:nvSpPr>
        <p:spPr/>
        <p:txBody>
          <a:bodyPr>
            <a:normAutofit/>
          </a:bodyPr>
          <a:lstStyle/>
          <a:p>
            <a:pPr marL="0" indent="0">
              <a:lnSpc>
                <a:spcPct val="107000"/>
              </a:lnSpc>
              <a:buNone/>
            </a:pPr>
            <a:r>
              <a:rPr lang="en-US" dirty="0">
                <a:solidFill>
                  <a:srgbClr val="231F20"/>
                </a:solidFill>
                <a:latin typeface="Minion-Regular"/>
                <a:ea typeface="Calibri" panose="020F0502020204030204" pitchFamily="34" charset="0"/>
                <a:cs typeface="Minion-Regular"/>
              </a:rPr>
              <a:t>Classification involves a decision that a particular person belongs in a certain category. For example, based on test results we may assign a diagnosis to a patient, place a student in the introductory Spanish course rather than the intermediate or advanced course, or certify that a person has met the minimal qualifications to practice medicine.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85229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BCE36-163B-4BDD-82CE-93B7FA2FC8D5}"/>
              </a:ext>
            </a:extLst>
          </p:cNvPr>
          <p:cNvSpPr>
            <a:spLocks noGrp="1"/>
          </p:cNvSpPr>
          <p:nvPr>
            <p:ph type="title"/>
          </p:nvPr>
        </p:nvSpPr>
        <p:spPr/>
        <p:txBody>
          <a:bodyPr/>
          <a:lstStyle/>
          <a:p>
            <a:r>
              <a:rPr lang="en-US" dirty="0">
                <a:solidFill>
                  <a:srgbClr val="231F20"/>
                </a:solidFill>
                <a:latin typeface="Minion-Regular"/>
                <a:ea typeface="Calibri" panose="020F0502020204030204" pitchFamily="34" charset="0"/>
                <a:cs typeface="Minion-Regular"/>
              </a:rPr>
              <a:t>Program evaluation</a:t>
            </a:r>
            <a:endParaRPr lang="en-US" dirty="0"/>
          </a:p>
        </p:txBody>
      </p:sp>
      <p:sp>
        <p:nvSpPr>
          <p:cNvPr id="3" name="Content Placeholder 2">
            <a:extLst>
              <a:ext uri="{FF2B5EF4-FFF2-40B4-BE49-F238E27FC236}">
                <a16:creationId xmlns:a16="http://schemas.microsoft.com/office/drawing/2014/main" id="{EB483028-9E1A-4504-B500-4FF8F2F4798C}"/>
              </a:ext>
            </a:extLst>
          </p:cNvPr>
          <p:cNvSpPr>
            <a:spLocks noGrp="1"/>
          </p:cNvSpPr>
          <p:nvPr>
            <p:ph idx="1"/>
          </p:nvPr>
        </p:nvSpPr>
        <p:spPr>
          <a:xfrm>
            <a:off x="838200" y="1825625"/>
            <a:ext cx="10515600" cy="4667250"/>
          </a:xfrm>
        </p:spPr>
        <p:txBody>
          <a:bodyPr>
            <a:normAutofit/>
          </a:bodyPr>
          <a:lstStyle/>
          <a:p>
            <a:pPr marL="0" indent="0">
              <a:lnSpc>
                <a:spcPct val="107000"/>
              </a:lnSpc>
              <a:buNone/>
            </a:pPr>
            <a:r>
              <a:rPr lang="en-US" dirty="0">
                <a:solidFill>
                  <a:srgbClr val="231F20"/>
                </a:solidFill>
                <a:latin typeface="Minion-Regular"/>
                <a:ea typeface="Calibri" panose="020F0502020204030204" pitchFamily="34" charset="0"/>
                <a:cs typeface="Minion-Regular"/>
              </a:rPr>
              <a:t>Program evaluation involves the use of tests to assess the effectiveness of a particular program or course of action. You have probably seen in the newspaper, tables indicating the average achievement test scores for various schools in your geographical area, with the scores often taken, perhaps incorrectly, as evidence of the competency level of a particular school. Program evaluation may involve the assessment of the campus climate at a particular college, or the value of a drug abuse program offered by a mental health clinic, or the effectiveness of a new medication.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46190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76876-09E6-4270-A153-8C49F052B672}"/>
              </a:ext>
            </a:extLst>
          </p:cNvPr>
          <p:cNvSpPr>
            <a:spLocks noGrp="1"/>
          </p:cNvSpPr>
          <p:nvPr>
            <p:ph type="title"/>
          </p:nvPr>
        </p:nvSpPr>
        <p:spPr/>
        <p:txBody>
          <a:bodyPr/>
          <a:lstStyle/>
          <a:p>
            <a:r>
              <a:rPr lang="en-US" dirty="0">
                <a:solidFill>
                  <a:srgbClr val="231F20"/>
                </a:solidFill>
                <a:latin typeface="Minion-Regular"/>
                <a:ea typeface="Calibri" panose="020F0502020204030204" pitchFamily="34" charset="0"/>
                <a:cs typeface="Minion-Regular"/>
              </a:rPr>
              <a:t>scientific inquiry</a:t>
            </a:r>
            <a:endParaRPr lang="en-US" dirty="0"/>
          </a:p>
        </p:txBody>
      </p:sp>
      <p:sp>
        <p:nvSpPr>
          <p:cNvPr id="3" name="Content Placeholder 2">
            <a:extLst>
              <a:ext uri="{FF2B5EF4-FFF2-40B4-BE49-F238E27FC236}">
                <a16:creationId xmlns:a16="http://schemas.microsoft.com/office/drawing/2014/main" id="{44FDA230-7445-4C2F-B066-F38154F33A94}"/>
              </a:ext>
            </a:extLst>
          </p:cNvPr>
          <p:cNvSpPr>
            <a:spLocks noGrp="1"/>
          </p:cNvSpPr>
          <p:nvPr>
            <p:ph idx="1"/>
          </p:nvPr>
        </p:nvSpPr>
        <p:spPr/>
        <p:txBody>
          <a:bodyPr>
            <a:normAutofit/>
          </a:bodyPr>
          <a:lstStyle/>
          <a:p>
            <a:pPr marL="0" indent="0">
              <a:lnSpc>
                <a:spcPct val="107000"/>
              </a:lnSpc>
              <a:buNone/>
            </a:pPr>
            <a:r>
              <a:rPr lang="en-US" sz="3200" dirty="0">
                <a:solidFill>
                  <a:srgbClr val="231F20"/>
                </a:solidFill>
                <a:latin typeface="Minion-Regular"/>
                <a:ea typeface="Calibri" panose="020F0502020204030204" pitchFamily="34" charset="0"/>
                <a:cs typeface="Minion-Regular"/>
              </a:rPr>
              <a:t>Tests are also used in scientific inquiry. If you glance through most professional journals in the social and behavioral sciences, you will find that a large majority of studies use psychological tests to operationally define relevant variables and to translate hypotheses into numerical statements that can be assessed statistically. Some argue that development of a field of science is, in large part, a function of the available measurement techniques.</a:t>
            </a:r>
            <a:endParaRPr lang="en-US" sz="3200" dirty="0"/>
          </a:p>
          <a:p>
            <a:endParaRPr lang="en-US" dirty="0"/>
          </a:p>
        </p:txBody>
      </p:sp>
    </p:spTree>
    <p:extLst>
      <p:ext uri="{BB962C8B-B14F-4D97-AF65-F5344CB8AC3E}">
        <p14:creationId xmlns:p14="http://schemas.microsoft.com/office/powerpoint/2010/main" val="2339336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CA2C3-02D0-4A9F-9700-BD56AAC285FD}"/>
              </a:ext>
            </a:extLst>
          </p:cNvPr>
          <p:cNvSpPr>
            <a:spLocks noGrp="1"/>
          </p:cNvSpPr>
          <p:nvPr>
            <p:ph type="title"/>
          </p:nvPr>
        </p:nvSpPr>
        <p:spPr/>
        <p:txBody>
          <a:bodyPr/>
          <a:lstStyle/>
          <a:p>
            <a:r>
              <a:rPr lang="en-US" b="1" dirty="0"/>
              <a:t>CATEGORIES OF TESTS</a:t>
            </a:r>
            <a:endParaRPr lang="en-US" dirty="0"/>
          </a:p>
        </p:txBody>
      </p:sp>
      <p:sp>
        <p:nvSpPr>
          <p:cNvPr id="3" name="Content Placeholder 2">
            <a:extLst>
              <a:ext uri="{FF2B5EF4-FFF2-40B4-BE49-F238E27FC236}">
                <a16:creationId xmlns:a16="http://schemas.microsoft.com/office/drawing/2014/main" id="{4840F7D1-7CC9-4E43-9A62-71ECF2BE180F}"/>
              </a:ext>
            </a:extLst>
          </p:cNvPr>
          <p:cNvSpPr>
            <a:spLocks noGrp="1"/>
          </p:cNvSpPr>
          <p:nvPr>
            <p:ph idx="1"/>
          </p:nvPr>
        </p:nvSpPr>
        <p:spPr/>
        <p:txBody>
          <a:bodyPr>
            <a:normAutofit fontScale="70000" lnSpcReduction="20000"/>
          </a:bodyPr>
          <a:lstStyle/>
          <a:p>
            <a:r>
              <a:rPr lang="en-US" b="1" dirty="0"/>
              <a:t>Commercially published? </a:t>
            </a:r>
            <a:r>
              <a:rPr lang="en-US" dirty="0"/>
              <a:t>The first question is whether a test is commercially published (sometimes called a proprietary test) or not. Major tests like the Stanford-Binet and the Minnesota Multiphasic Personality Inventory are available for purchase by qualified users through commercial companies.</a:t>
            </a:r>
          </a:p>
          <a:p>
            <a:r>
              <a:rPr lang="en-US" b="1" dirty="0"/>
              <a:t>Administrative aspects. </a:t>
            </a:r>
            <a:r>
              <a:rPr lang="en-US" dirty="0"/>
              <a:t>Tests can also be distinguished by various aspects of their administration. For example, there are </a:t>
            </a:r>
            <a:r>
              <a:rPr lang="en-US" i="1" dirty="0"/>
              <a:t>group </a:t>
            </a:r>
            <a:r>
              <a:rPr lang="en-US" dirty="0"/>
              <a:t>vs. </a:t>
            </a:r>
            <a:r>
              <a:rPr lang="en-US" i="1" dirty="0"/>
              <a:t>individual </a:t>
            </a:r>
            <a:r>
              <a:rPr lang="en-US" dirty="0"/>
              <a:t>tests; group tests can be administered to a group of subjects at the same time and individual tests to one person only at one time. The Stanford-Binet test of intelligence is an individual test, whereas the SAT is a group test.</a:t>
            </a:r>
          </a:p>
          <a:p>
            <a:r>
              <a:rPr lang="en-US" b="1" dirty="0"/>
              <a:t>The medium. </a:t>
            </a:r>
            <a:r>
              <a:rPr lang="en-US" dirty="0"/>
              <a:t>Tests differ widely in the materials used, and so we can distinguish tests on this basis. Probably, the majority of tests are </a:t>
            </a:r>
            <a:r>
              <a:rPr lang="en-US" i="1" dirty="0"/>
              <a:t>paper and pencil </a:t>
            </a:r>
            <a:r>
              <a:rPr lang="en-US" dirty="0"/>
              <a:t>tests that involve some set of printed questions and require a written response, such as marking a multiple answer sheet. Other tests are </a:t>
            </a:r>
            <a:r>
              <a:rPr lang="en-US" i="1" dirty="0"/>
              <a:t>performance </a:t>
            </a:r>
            <a:r>
              <a:rPr lang="en-US" dirty="0"/>
              <a:t>tests that perhaps require the manipulation of wooden blocks or the placement of puzzle pieces in correct juxtaposition.</a:t>
            </a:r>
          </a:p>
          <a:p>
            <a:r>
              <a:rPr lang="en-US" b="1" dirty="0"/>
              <a:t>Area of assessment. </a:t>
            </a:r>
            <a:r>
              <a:rPr lang="en-US" dirty="0"/>
              <a:t>Tests can also be classified according to the area of assessment. For example, there are intelligence tests, personality questionnaires, tests of achievement, career-interest tests, tests of reading, tests of neuropsychological functioning, and so on.</a:t>
            </a:r>
          </a:p>
        </p:txBody>
      </p:sp>
    </p:spTree>
    <p:extLst>
      <p:ext uri="{BB962C8B-B14F-4D97-AF65-F5344CB8AC3E}">
        <p14:creationId xmlns:p14="http://schemas.microsoft.com/office/powerpoint/2010/main" val="333320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987</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Frutiger-Bold</vt:lpstr>
      <vt:lpstr>Minion-Italic</vt:lpstr>
      <vt:lpstr>Minion-Regular</vt:lpstr>
      <vt:lpstr>Office Theme</vt:lpstr>
      <vt:lpstr>Psychological Testing</vt:lpstr>
      <vt:lpstr>What is a test? </vt:lpstr>
      <vt:lpstr>Testing vs. assessment</vt:lpstr>
      <vt:lpstr>Purposes of tests.</vt:lpstr>
      <vt:lpstr>Self-understanding</vt:lpstr>
      <vt:lpstr>Classification</vt:lpstr>
      <vt:lpstr>Program evaluation</vt:lpstr>
      <vt:lpstr>scientific inquiry</vt:lpstr>
      <vt:lpstr>CATEGORIES OF TESTS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Testing</dc:title>
  <dc:creator>HP</dc:creator>
  <cp:lastModifiedBy>HP</cp:lastModifiedBy>
  <cp:revision>5</cp:revision>
  <dcterms:created xsi:type="dcterms:W3CDTF">2020-05-01T09:31:54Z</dcterms:created>
  <dcterms:modified xsi:type="dcterms:W3CDTF">2020-05-01T09:55:27Z</dcterms:modified>
</cp:coreProperties>
</file>