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FF8B80-4B3E-4D6B-9627-588090D5282A}"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155592-D1B9-4FCB-B124-DBB3696C2F9E}" type="slidenum">
              <a:rPr lang="en-GB" smtClean="0"/>
              <a:t>‹#›</a:t>
            </a:fld>
            <a:endParaRPr lang="en-GB"/>
          </a:p>
        </p:txBody>
      </p:sp>
    </p:spTree>
    <p:extLst>
      <p:ext uri="{BB962C8B-B14F-4D97-AF65-F5344CB8AC3E}">
        <p14:creationId xmlns:p14="http://schemas.microsoft.com/office/powerpoint/2010/main" val="1645755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FF8B80-4B3E-4D6B-9627-588090D5282A}"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155592-D1B9-4FCB-B124-DBB3696C2F9E}" type="slidenum">
              <a:rPr lang="en-GB" smtClean="0"/>
              <a:t>‹#›</a:t>
            </a:fld>
            <a:endParaRPr lang="en-GB"/>
          </a:p>
        </p:txBody>
      </p:sp>
    </p:spTree>
    <p:extLst>
      <p:ext uri="{BB962C8B-B14F-4D97-AF65-F5344CB8AC3E}">
        <p14:creationId xmlns:p14="http://schemas.microsoft.com/office/powerpoint/2010/main" val="3700344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FF8B80-4B3E-4D6B-9627-588090D5282A}"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155592-D1B9-4FCB-B124-DBB3696C2F9E}"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465584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FF8B80-4B3E-4D6B-9627-588090D5282A}"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155592-D1B9-4FCB-B124-DBB3696C2F9E}" type="slidenum">
              <a:rPr lang="en-GB" smtClean="0"/>
              <a:t>‹#›</a:t>
            </a:fld>
            <a:endParaRPr lang="en-GB"/>
          </a:p>
        </p:txBody>
      </p:sp>
    </p:spTree>
    <p:extLst>
      <p:ext uri="{BB962C8B-B14F-4D97-AF65-F5344CB8AC3E}">
        <p14:creationId xmlns:p14="http://schemas.microsoft.com/office/powerpoint/2010/main" val="24657435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FF8B80-4B3E-4D6B-9627-588090D5282A}"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155592-D1B9-4FCB-B124-DBB3696C2F9E}"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37283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FF8B80-4B3E-4D6B-9627-588090D5282A}"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155592-D1B9-4FCB-B124-DBB3696C2F9E}" type="slidenum">
              <a:rPr lang="en-GB" smtClean="0"/>
              <a:t>‹#›</a:t>
            </a:fld>
            <a:endParaRPr lang="en-GB"/>
          </a:p>
        </p:txBody>
      </p:sp>
    </p:spTree>
    <p:extLst>
      <p:ext uri="{BB962C8B-B14F-4D97-AF65-F5344CB8AC3E}">
        <p14:creationId xmlns:p14="http://schemas.microsoft.com/office/powerpoint/2010/main" val="23783512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FF8B80-4B3E-4D6B-9627-588090D5282A}"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155592-D1B9-4FCB-B124-DBB3696C2F9E}" type="slidenum">
              <a:rPr lang="en-GB" smtClean="0"/>
              <a:t>‹#›</a:t>
            </a:fld>
            <a:endParaRPr lang="en-GB"/>
          </a:p>
        </p:txBody>
      </p:sp>
    </p:spTree>
    <p:extLst>
      <p:ext uri="{BB962C8B-B14F-4D97-AF65-F5344CB8AC3E}">
        <p14:creationId xmlns:p14="http://schemas.microsoft.com/office/powerpoint/2010/main" val="199544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FF8B80-4B3E-4D6B-9627-588090D5282A}"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155592-D1B9-4FCB-B124-DBB3696C2F9E}" type="slidenum">
              <a:rPr lang="en-GB" smtClean="0"/>
              <a:t>‹#›</a:t>
            </a:fld>
            <a:endParaRPr lang="en-GB"/>
          </a:p>
        </p:txBody>
      </p:sp>
    </p:spTree>
    <p:extLst>
      <p:ext uri="{BB962C8B-B14F-4D97-AF65-F5344CB8AC3E}">
        <p14:creationId xmlns:p14="http://schemas.microsoft.com/office/powerpoint/2010/main" val="246635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FF8B80-4B3E-4D6B-9627-588090D5282A}"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155592-D1B9-4FCB-B124-DBB3696C2F9E}" type="slidenum">
              <a:rPr lang="en-GB" smtClean="0"/>
              <a:t>‹#›</a:t>
            </a:fld>
            <a:endParaRPr lang="en-GB"/>
          </a:p>
        </p:txBody>
      </p:sp>
    </p:spTree>
    <p:extLst>
      <p:ext uri="{BB962C8B-B14F-4D97-AF65-F5344CB8AC3E}">
        <p14:creationId xmlns:p14="http://schemas.microsoft.com/office/powerpoint/2010/main" val="2200793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FF8B80-4B3E-4D6B-9627-588090D5282A}"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155592-D1B9-4FCB-B124-DBB3696C2F9E}" type="slidenum">
              <a:rPr lang="en-GB" smtClean="0"/>
              <a:t>‹#›</a:t>
            </a:fld>
            <a:endParaRPr lang="en-GB"/>
          </a:p>
        </p:txBody>
      </p:sp>
    </p:spTree>
    <p:extLst>
      <p:ext uri="{BB962C8B-B14F-4D97-AF65-F5344CB8AC3E}">
        <p14:creationId xmlns:p14="http://schemas.microsoft.com/office/powerpoint/2010/main" val="2591097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FF8B80-4B3E-4D6B-9627-588090D5282A}" type="datetimeFigureOut">
              <a:rPr lang="en-GB" smtClean="0"/>
              <a:t>02/04/2020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155592-D1B9-4FCB-B124-DBB3696C2F9E}" type="slidenum">
              <a:rPr lang="en-GB" smtClean="0"/>
              <a:t>‹#›</a:t>
            </a:fld>
            <a:endParaRPr lang="en-GB"/>
          </a:p>
        </p:txBody>
      </p:sp>
    </p:spTree>
    <p:extLst>
      <p:ext uri="{BB962C8B-B14F-4D97-AF65-F5344CB8AC3E}">
        <p14:creationId xmlns:p14="http://schemas.microsoft.com/office/powerpoint/2010/main" val="1823615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FF8B80-4B3E-4D6B-9627-588090D5282A}" type="datetimeFigureOut">
              <a:rPr lang="en-GB" smtClean="0"/>
              <a:t>02/04/2020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4155592-D1B9-4FCB-B124-DBB3696C2F9E}" type="slidenum">
              <a:rPr lang="en-GB" smtClean="0"/>
              <a:t>‹#›</a:t>
            </a:fld>
            <a:endParaRPr lang="en-GB"/>
          </a:p>
        </p:txBody>
      </p:sp>
    </p:spTree>
    <p:extLst>
      <p:ext uri="{BB962C8B-B14F-4D97-AF65-F5344CB8AC3E}">
        <p14:creationId xmlns:p14="http://schemas.microsoft.com/office/powerpoint/2010/main" val="1300618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FF8B80-4B3E-4D6B-9627-588090D5282A}" type="datetimeFigureOut">
              <a:rPr lang="en-GB" smtClean="0"/>
              <a:t>02/04/2020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4155592-D1B9-4FCB-B124-DBB3696C2F9E}" type="slidenum">
              <a:rPr lang="en-GB" smtClean="0"/>
              <a:t>‹#›</a:t>
            </a:fld>
            <a:endParaRPr lang="en-GB"/>
          </a:p>
        </p:txBody>
      </p:sp>
    </p:spTree>
    <p:extLst>
      <p:ext uri="{BB962C8B-B14F-4D97-AF65-F5344CB8AC3E}">
        <p14:creationId xmlns:p14="http://schemas.microsoft.com/office/powerpoint/2010/main" val="2355783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FF8B80-4B3E-4D6B-9627-588090D5282A}" type="datetimeFigureOut">
              <a:rPr lang="en-GB" smtClean="0"/>
              <a:t>02/04/2020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4155592-D1B9-4FCB-B124-DBB3696C2F9E}" type="slidenum">
              <a:rPr lang="en-GB" smtClean="0"/>
              <a:t>‹#›</a:t>
            </a:fld>
            <a:endParaRPr lang="en-GB"/>
          </a:p>
        </p:txBody>
      </p:sp>
    </p:spTree>
    <p:extLst>
      <p:ext uri="{BB962C8B-B14F-4D97-AF65-F5344CB8AC3E}">
        <p14:creationId xmlns:p14="http://schemas.microsoft.com/office/powerpoint/2010/main" val="2676873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FF8B80-4B3E-4D6B-9627-588090D5282A}" type="datetimeFigureOut">
              <a:rPr lang="en-GB" smtClean="0"/>
              <a:t>02/04/2020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155592-D1B9-4FCB-B124-DBB3696C2F9E}" type="slidenum">
              <a:rPr lang="en-GB" smtClean="0"/>
              <a:t>‹#›</a:t>
            </a:fld>
            <a:endParaRPr lang="en-GB"/>
          </a:p>
        </p:txBody>
      </p:sp>
    </p:spTree>
    <p:extLst>
      <p:ext uri="{BB962C8B-B14F-4D97-AF65-F5344CB8AC3E}">
        <p14:creationId xmlns:p14="http://schemas.microsoft.com/office/powerpoint/2010/main" val="3209305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FF8B80-4B3E-4D6B-9627-588090D5282A}" type="datetimeFigureOut">
              <a:rPr lang="en-GB" smtClean="0"/>
              <a:t>02/04/2020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155592-D1B9-4FCB-B124-DBB3696C2F9E}" type="slidenum">
              <a:rPr lang="en-GB" smtClean="0"/>
              <a:t>‹#›</a:t>
            </a:fld>
            <a:endParaRPr lang="en-GB"/>
          </a:p>
        </p:txBody>
      </p:sp>
    </p:spTree>
    <p:extLst>
      <p:ext uri="{BB962C8B-B14F-4D97-AF65-F5344CB8AC3E}">
        <p14:creationId xmlns:p14="http://schemas.microsoft.com/office/powerpoint/2010/main" val="1191010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1FF8B80-4B3E-4D6B-9627-588090D5282A}" type="datetimeFigureOut">
              <a:rPr lang="en-GB" smtClean="0"/>
              <a:t>02/04/2020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4155592-D1B9-4FCB-B124-DBB3696C2F9E}" type="slidenum">
              <a:rPr lang="en-GB" smtClean="0"/>
              <a:t>‹#›</a:t>
            </a:fld>
            <a:endParaRPr lang="en-GB"/>
          </a:p>
        </p:txBody>
      </p:sp>
    </p:spTree>
    <p:extLst>
      <p:ext uri="{BB962C8B-B14F-4D97-AF65-F5344CB8AC3E}">
        <p14:creationId xmlns:p14="http://schemas.microsoft.com/office/powerpoint/2010/main" val="14735361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2B138-2F84-4F67-99C1-3E1DA977692F}"/>
              </a:ext>
            </a:extLst>
          </p:cNvPr>
          <p:cNvSpPr>
            <a:spLocks noGrp="1"/>
          </p:cNvSpPr>
          <p:nvPr>
            <p:ph type="ctrTitle"/>
          </p:nvPr>
        </p:nvSpPr>
        <p:spPr/>
        <p:txBody>
          <a:bodyPr/>
          <a:lstStyle/>
          <a:p>
            <a:r>
              <a:rPr lang="en-US" dirty="0"/>
              <a:t>Social Factors and Stress</a:t>
            </a:r>
            <a:endParaRPr lang="en-GB" dirty="0"/>
          </a:p>
        </p:txBody>
      </p:sp>
      <p:sp>
        <p:nvSpPr>
          <p:cNvPr id="3" name="Subtitle 2">
            <a:extLst>
              <a:ext uri="{FF2B5EF4-FFF2-40B4-BE49-F238E27FC236}">
                <a16:creationId xmlns:a16="http://schemas.microsoft.com/office/drawing/2014/main" id="{D9D4E31A-9850-49A2-9943-7E63831E3A0C}"/>
              </a:ext>
            </a:extLst>
          </p:cNvPr>
          <p:cNvSpPr>
            <a:spLocks noGrp="1"/>
          </p:cNvSpPr>
          <p:nvPr>
            <p:ph type="subTitle" idx="1"/>
          </p:nvPr>
        </p:nvSpPr>
        <p:spPr/>
        <p:txBody>
          <a:bodyPr/>
          <a:lstStyle/>
          <a:p>
            <a:pPr algn="just"/>
            <a:r>
              <a:rPr lang="en-US" b="1" dirty="0"/>
              <a:t>Stress</a:t>
            </a:r>
            <a:r>
              <a:rPr lang="en-US" dirty="0"/>
              <a:t> is the body's reaction to any change that requires an adjustment or response.</a:t>
            </a:r>
          </a:p>
        </p:txBody>
      </p:sp>
    </p:spTree>
    <p:extLst>
      <p:ext uri="{BB962C8B-B14F-4D97-AF65-F5344CB8AC3E}">
        <p14:creationId xmlns:p14="http://schemas.microsoft.com/office/powerpoint/2010/main" val="3259496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0DABE-BFFF-4BA2-BB7A-616FE08E54FC}"/>
              </a:ext>
            </a:extLst>
          </p:cNvPr>
          <p:cNvSpPr>
            <a:spLocks noGrp="1"/>
          </p:cNvSpPr>
          <p:nvPr>
            <p:ph type="title"/>
          </p:nvPr>
        </p:nvSpPr>
        <p:spPr/>
        <p:txBody>
          <a:bodyPr/>
          <a:lstStyle/>
          <a:p>
            <a:r>
              <a:rPr lang="en-US" dirty="0"/>
              <a:t>Social </a:t>
            </a:r>
            <a:r>
              <a:rPr lang="en-US" dirty="0" err="1"/>
              <a:t>Stresors</a:t>
            </a:r>
            <a:endParaRPr lang="en-GB" dirty="0"/>
          </a:p>
        </p:txBody>
      </p:sp>
      <p:sp>
        <p:nvSpPr>
          <p:cNvPr id="3" name="Content Placeholder 2">
            <a:extLst>
              <a:ext uri="{FF2B5EF4-FFF2-40B4-BE49-F238E27FC236}">
                <a16:creationId xmlns:a16="http://schemas.microsoft.com/office/drawing/2014/main" id="{019145B6-89D9-4486-A5C2-95D80DF54998}"/>
              </a:ext>
            </a:extLst>
          </p:cNvPr>
          <p:cNvSpPr>
            <a:spLocks noGrp="1"/>
          </p:cNvSpPr>
          <p:nvPr>
            <p:ph idx="1"/>
          </p:nvPr>
        </p:nvSpPr>
        <p:spPr/>
        <p:txBody>
          <a:bodyPr/>
          <a:lstStyle/>
          <a:p>
            <a:pPr marL="0" indent="0">
              <a:buNone/>
            </a:pPr>
            <a:r>
              <a:rPr lang="en-US" dirty="0"/>
              <a:t>Leonard </a:t>
            </a:r>
            <a:r>
              <a:rPr lang="en-US" dirty="0" err="1"/>
              <a:t>Pearlin</a:t>
            </a:r>
            <a:r>
              <a:rPr lang="en-US" dirty="0"/>
              <a:t> identified two major types of Social stressor.</a:t>
            </a:r>
          </a:p>
          <a:p>
            <a:r>
              <a:rPr lang="en-US" dirty="0"/>
              <a:t>1. Life Events such as divorce, marriages or loosing </a:t>
            </a:r>
            <a:r>
              <a:rPr lang="en-US" dirty="0" err="1"/>
              <a:t>one,s</a:t>
            </a:r>
            <a:r>
              <a:rPr lang="en-US" dirty="0"/>
              <a:t> job</a:t>
            </a:r>
          </a:p>
          <a:p>
            <a:r>
              <a:rPr lang="en-US" dirty="0"/>
              <a:t>2. Chronic Strain that are relatively enduring conflicts, problems and threats, which many people face on daily basis. It also involve into role sets, such as those between husband and wife, Inter role conflict where a person has too may roles and role captivity in which person is an unwilling incumbent of a role such as trapped in unpleasant job.</a:t>
            </a:r>
          </a:p>
          <a:p>
            <a:r>
              <a:rPr lang="en-US" dirty="0"/>
              <a:t>Chronic strain has stronger effects on health than life events since Its constitute a stressful burden that constitute over time.</a:t>
            </a:r>
            <a:endParaRPr lang="en-GB" dirty="0"/>
          </a:p>
        </p:txBody>
      </p:sp>
    </p:spTree>
    <p:extLst>
      <p:ext uri="{BB962C8B-B14F-4D97-AF65-F5344CB8AC3E}">
        <p14:creationId xmlns:p14="http://schemas.microsoft.com/office/powerpoint/2010/main" val="2963621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16EC1-0BBD-45E4-BFCD-FF112F43C694}"/>
              </a:ext>
            </a:extLst>
          </p:cNvPr>
          <p:cNvSpPr>
            <a:spLocks noGrp="1"/>
          </p:cNvSpPr>
          <p:nvPr>
            <p:ph type="title"/>
          </p:nvPr>
        </p:nvSpPr>
        <p:spPr/>
        <p:txBody>
          <a:bodyPr/>
          <a:lstStyle/>
          <a:p>
            <a:r>
              <a:rPr lang="en-US" dirty="0"/>
              <a:t>Stress Adaptation</a:t>
            </a:r>
            <a:endParaRPr lang="en-GB" dirty="0"/>
          </a:p>
        </p:txBody>
      </p:sp>
      <p:sp>
        <p:nvSpPr>
          <p:cNvPr id="3" name="Content Placeholder 2">
            <a:extLst>
              <a:ext uri="{FF2B5EF4-FFF2-40B4-BE49-F238E27FC236}">
                <a16:creationId xmlns:a16="http://schemas.microsoft.com/office/drawing/2014/main" id="{7901F2F2-0CA1-4A59-9D13-123058D9816E}"/>
              </a:ext>
            </a:extLst>
          </p:cNvPr>
          <p:cNvSpPr>
            <a:spLocks noGrp="1"/>
          </p:cNvSpPr>
          <p:nvPr>
            <p:ph idx="1"/>
          </p:nvPr>
        </p:nvSpPr>
        <p:spPr/>
        <p:txBody>
          <a:bodyPr>
            <a:normAutofit lnSpcReduction="10000"/>
          </a:bodyPr>
          <a:lstStyle/>
          <a:p>
            <a:r>
              <a:rPr lang="en-US" dirty="0"/>
              <a:t>Crises doesn’t lies in situation but rather interaction with situation and person ability to rise above it. Not every individual has equal ability to cope with stressful situation or the same motivation and personnel involvement.</a:t>
            </a:r>
          </a:p>
          <a:p>
            <a:r>
              <a:rPr lang="en-US" dirty="0"/>
              <a:t>At societal level, the ability of person to cope with </a:t>
            </a:r>
            <a:r>
              <a:rPr lang="en-US" dirty="0" err="1"/>
              <a:t>with</a:t>
            </a:r>
            <a:r>
              <a:rPr lang="en-US" dirty="0"/>
              <a:t> problem </a:t>
            </a:r>
            <a:r>
              <a:rPr lang="en-US" dirty="0" err="1"/>
              <a:t>isi</a:t>
            </a:r>
            <a:r>
              <a:rPr lang="en-US" dirty="0"/>
              <a:t> </a:t>
            </a:r>
            <a:r>
              <a:rPr lang="en-US" dirty="0" err="1"/>
              <a:t>nfluenced</a:t>
            </a:r>
            <a:r>
              <a:rPr lang="en-US" dirty="0"/>
              <a:t> by society </a:t>
            </a:r>
            <a:r>
              <a:rPr lang="en-US" dirty="0" err="1"/>
              <a:t>prepatory</a:t>
            </a:r>
            <a:r>
              <a:rPr lang="en-US" dirty="0"/>
              <a:t> institution such as schools and family, designed entities to develop skills and competencies in dealing with society needs</a:t>
            </a:r>
          </a:p>
          <a:p>
            <a:r>
              <a:rPr lang="en-US" dirty="0"/>
              <a:t>1. </a:t>
            </a:r>
            <a:r>
              <a:rPr lang="en-US" dirty="0" err="1"/>
              <a:t>Stimuas</a:t>
            </a:r>
            <a:r>
              <a:rPr lang="en-US" dirty="0"/>
              <a:t> situation which include the importance of situation to the individuals.</a:t>
            </a:r>
          </a:p>
          <a:p>
            <a:r>
              <a:rPr lang="en-US" dirty="0"/>
              <a:t>2. Individual capacity to deal with </a:t>
            </a:r>
            <a:r>
              <a:rPr lang="en-US" dirty="0" err="1"/>
              <a:t>stimulas</a:t>
            </a:r>
            <a:r>
              <a:rPr lang="en-US" dirty="0"/>
              <a:t> such as </a:t>
            </a:r>
            <a:r>
              <a:rPr lang="en-US" dirty="0" err="1"/>
              <a:t>personel</a:t>
            </a:r>
            <a:r>
              <a:rPr lang="en-US" dirty="0"/>
              <a:t> skills . Innate abilities and past experiences.</a:t>
            </a:r>
          </a:p>
          <a:p>
            <a:r>
              <a:rPr lang="en-US" dirty="0"/>
              <a:t>3. Individual preparation by society to meet problems.</a:t>
            </a:r>
          </a:p>
          <a:p>
            <a:r>
              <a:rPr lang="en-US" dirty="0"/>
              <a:t>4. The influence of society approved norms of </a:t>
            </a:r>
            <a:r>
              <a:rPr lang="en-US" dirty="0" err="1"/>
              <a:t>vehaviors</a:t>
            </a:r>
            <a:r>
              <a:rPr lang="en-US" dirty="0"/>
              <a:t>.</a:t>
            </a:r>
            <a:endParaRPr lang="en-GB" dirty="0"/>
          </a:p>
        </p:txBody>
      </p:sp>
    </p:spTree>
    <p:extLst>
      <p:ext uri="{BB962C8B-B14F-4D97-AF65-F5344CB8AC3E}">
        <p14:creationId xmlns:p14="http://schemas.microsoft.com/office/powerpoint/2010/main" val="255444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6D1C1-E3B5-4699-B7F8-570D8A538A40}"/>
              </a:ext>
            </a:extLst>
          </p:cNvPr>
          <p:cNvSpPr>
            <a:spLocks noGrp="1"/>
          </p:cNvSpPr>
          <p:nvPr>
            <p:ph type="title"/>
          </p:nvPr>
        </p:nvSpPr>
        <p:spPr/>
        <p:txBody>
          <a:bodyPr/>
          <a:lstStyle/>
          <a:p>
            <a:r>
              <a:rPr lang="en-US" dirty="0"/>
              <a:t>Stress and social group</a:t>
            </a:r>
            <a:endParaRPr lang="en-GB" dirty="0"/>
          </a:p>
        </p:txBody>
      </p:sp>
      <p:sp>
        <p:nvSpPr>
          <p:cNvPr id="3" name="Content Placeholder 2">
            <a:extLst>
              <a:ext uri="{FF2B5EF4-FFF2-40B4-BE49-F238E27FC236}">
                <a16:creationId xmlns:a16="http://schemas.microsoft.com/office/drawing/2014/main" id="{8D75FE3B-F811-428A-8A79-BE2810306734}"/>
              </a:ext>
            </a:extLst>
          </p:cNvPr>
          <p:cNvSpPr>
            <a:spLocks noGrp="1"/>
          </p:cNvSpPr>
          <p:nvPr>
            <p:ph idx="1"/>
          </p:nvPr>
        </p:nvSpPr>
        <p:spPr/>
        <p:txBody>
          <a:bodyPr/>
          <a:lstStyle/>
          <a:p>
            <a:r>
              <a:rPr lang="en-US" dirty="0"/>
              <a:t>Moss emphasizes the advantages of group membership in providing social support for the individual. It also help to reduce the harmful affects of stress upon the body and mind.</a:t>
            </a:r>
          </a:p>
          <a:p>
            <a:r>
              <a:rPr lang="en-US" dirty="0"/>
              <a:t>Small group have tendency to develop consensus about how social events should be perceived. This process minimizes individual differences, reduce uncertainty and maintain group conformity.</a:t>
            </a:r>
          </a:p>
          <a:p>
            <a:r>
              <a:rPr lang="en-US" dirty="0"/>
              <a:t>Conformity helps to reduce the affects of stressful situation.</a:t>
            </a:r>
            <a:endParaRPr lang="en-GB" dirty="0"/>
          </a:p>
        </p:txBody>
      </p:sp>
    </p:spTree>
    <p:extLst>
      <p:ext uri="{BB962C8B-B14F-4D97-AF65-F5344CB8AC3E}">
        <p14:creationId xmlns:p14="http://schemas.microsoft.com/office/powerpoint/2010/main" val="3264894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3601D-5D16-4374-A275-22F1530D2127}"/>
              </a:ext>
            </a:extLst>
          </p:cNvPr>
          <p:cNvSpPr>
            <a:spLocks noGrp="1"/>
          </p:cNvSpPr>
          <p:nvPr>
            <p:ph type="title"/>
          </p:nvPr>
        </p:nvSpPr>
        <p:spPr/>
        <p:txBody>
          <a:bodyPr/>
          <a:lstStyle/>
          <a:p>
            <a:r>
              <a:rPr lang="en-US" dirty="0"/>
              <a:t>Social Capital</a:t>
            </a:r>
            <a:endParaRPr lang="en-GB" dirty="0"/>
          </a:p>
        </p:txBody>
      </p:sp>
      <p:sp>
        <p:nvSpPr>
          <p:cNvPr id="3" name="Content Placeholder 2">
            <a:extLst>
              <a:ext uri="{FF2B5EF4-FFF2-40B4-BE49-F238E27FC236}">
                <a16:creationId xmlns:a16="http://schemas.microsoft.com/office/drawing/2014/main" id="{13835324-A825-4D04-95F5-3F42E1A32EA6}"/>
              </a:ext>
            </a:extLst>
          </p:cNvPr>
          <p:cNvSpPr>
            <a:spLocks noGrp="1"/>
          </p:cNvSpPr>
          <p:nvPr>
            <p:ph idx="1"/>
          </p:nvPr>
        </p:nvSpPr>
        <p:spPr/>
        <p:txBody>
          <a:bodyPr/>
          <a:lstStyle/>
          <a:p>
            <a:r>
              <a:rPr lang="en-US" dirty="0"/>
              <a:t>The networks of relationships among people who live and work in a particular society, enabling that society to function effectively.</a:t>
            </a:r>
          </a:p>
          <a:p>
            <a:r>
              <a:rPr lang="en-US" dirty="0"/>
              <a:t>Social Capital as an investment in social relationship that people can use as a buffer against stress and depression. </a:t>
            </a:r>
          </a:p>
          <a:p>
            <a:r>
              <a:rPr lang="en-US" dirty="0"/>
              <a:t>Positive influence of social capital on health are derived from enhances self esteem , sense of support, access to group and organization resources and its buffering qualities to stressful situations. </a:t>
            </a:r>
          </a:p>
          <a:p>
            <a:r>
              <a:rPr lang="en-US" dirty="0"/>
              <a:t>Social connectedness is considers as powerful determination of health. Studied found that people where are socially disconnected are between 2 to 5 time more likely to die from all causes when compared with similar individuals having close ties with family and community.</a:t>
            </a:r>
          </a:p>
          <a:p>
            <a:endParaRPr lang="en-GB" dirty="0"/>
          </a:p>
        </p:txBody>
      </p:sp>
    </p:spTree>
    <p:extLst>
      <p:ext uri="{BB962C8B-B14F-4D97-AF65-F5344CB8AC3E}">
        <p14:creationId xmlns:p14="http://schemas.microsoft.com/office/powerpoint/2010/main" val="3022269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BEEFA-9B5C-47A9-8CC5-419D5B3CC914}"/>
              </a:ext>
            </a:extLst>
          </p:cNvPr>
          <p:cNvSpPr>
            <a:spLocks noGrp="1"/>
          </p:cNvSpPr>
          <p:nvPr>
            <p:ph type="title"/>
          </p:nvPr>
        </p:nvSpPr>
        <p:spPr/>
        <p:txBody>
          <a:bodyPr/>
          <a:lstStyle/>
          <a:p>
            <a:r>
              <a:rPr lang="en-US" dirty="0"/>
              <a:t>Stress and socio-economic status</a:t>
            </a:r>
            <a:br>
              <a:rPr lang="en-US" dirty="0"/>
            </a:br>
            <a:endParaRPr lang="en-GB" dirty="0"/>
          </a:p>
        </p:txBody>
      </p:sp>
      <p:sp>
        <p:nvSpPr>
          <p:cNvPr id="3" name="Content Placeholder 2">
            <a:extLst>
              <a:ext uri="{FF2B5EF4-FFF2-40B4-BE49-F238E27FC236}">
                <a16:creationId xmlns:a16="http://schemas.microsoft.com/office/drawing/2014/main" id="{48F7664B-EF92-4343-8592-123CA38606EA}"/>
              </a:ext>
            </a:extLst>
          </p:cNvPr>
          <p:cNvSpPr>
            <a:spLocks noGrp="1"/>
          </p:cNvSpPr>
          <p:nvPr>
            <p:ph idx="1"/>
          </p:nvPr>
        </p:nvSpPr>
        <p:spPr/>
        <p:txBody>
          <a:bodyPr/>
          <a:lstStyle/>
          <a:p>
            <a:r>
              <a:rPr lang="en-US" b="1" dirty="0"/>
              <a:t>Socioeconomic</a:t>
            </a:r>
            <a:r>
              <a:rPr lang="en-US" dirty="0"/>
              <a:t> status is the social standing or class of an individual or group. It is often measured as a combination of education, income and occupation. </a:t>
            </a:r>
          </a:p>
          <a:p>
            <a:r>
              <a:rPr lang="en-US" dirty="0"/>
              <a:t>Examinations of </a:t>
            </a:r>
            <a:r>
              <a:rPr lang="en-US" b="1" dirty="0"/>
              <a:t>socioeconomic</a:t>
            </a:r>
            <a:r>
              <a:rPr lang="en-US" dirty="0"/>
              <a:t> status often reveal inequities in access to resources, plus issues related to privilege, power and control.</a:t>
            </a:r>
          </a:p>
          <a:p>
            <a:r>
              <a:rPr lang="en-US" dirty="0"/>
              <a:t>Socio-economic status paly important role in stress management.</a:t>
            </a:r>
          </a:p>
          <a:p>
            <a:r>
              <a:rPr lang="en-US" dirty="0"/>
              <a:t>Lower SES leads to higher stress level due to low capacity to manage stressful situation.</a:t>
            </a:r>
          </a:p>
          <a:p>
            <a:r>
              <a:rPr lang="en-US" dirty="0"/>
              <a:t>Low class is characterized as being subject to most stress and having fewest resources to cope with it.</a:t>
            </a:r>
          </a:p>
          <a:p>
            <a:r>
              <a:rPr lang="en-US" dirty="0"/>
              <a:t>Upper class was found to live longer while lower having lowest </a:t>
            </a:r>
            <a:r>
              <a:rPr lang="en-US"/>
              <a:t>life expectancy.</a:t>
            </a:r>
            <a:endParaRPr lang="en-GB" dirty="0"/>
          </a:p>
        </p:txBody>
      </p:sp>
    </p:spTree>
    <p:extLst>
      <p:ext uri="{BB962C8B-B14F-4D97-AF65-F5344CB8AC3E}">
        <p14:creationId xmlns:p14="http://schemas.microsoft.com/office/powerpoint/2010/main" val="48837595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1437</TotalTime>
  <Words>570</Words>
  <Application>Microsoft Office PowerPoint</Application>
  <PresentationFormat>Widescreen</PresentationFormat>
  <Paragraphs>30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Wingdings 3</vt:lpstr>
      <vt:lpstr>Facet</vt:lpstr>
      <vt:lpstr>Social Factors and Stress</vt:lpstr>
      <vt:lpstr>Social Stresors</vt:lpstr>
      <vt:lpstr>Stress Adaptation</vt:lpstr>
      <vt:lpstr>Stress and social group</vt:lpstr>
      <vt:lpstr>Social Capital</vt:lpstr>
      <vt:lpstr>Stress and socio-economic status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Factors and Stress</dc:title>
  <dc:creator>Windows User</dc:creator>
  <cp:lastModifiedBy>Windows User</cp:lastModifiedBy>
  <cp:revision>10</cp:revision>
  <dcterms:created xsi:type="dcterms:W3CDTF">2020-04-02T06:49:52Z</dcterms:created>
  <dcterms:modified xsi:type="dcterms:W3CDTF">2020-04-03T06:47:09Z</dcterms:modified>
</cp:coreProperties>
</file>