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85" r:id="rId25"/>
    <p:sldId id="278" r:id="rId26"/>
    <p:sldId id="279" r:id="rId27"/>
    <p:sldId id="280" r:id="rId28"/>
    <p:sldId id="281" r:id="rId29"/>
    <p:sldId id="283" r:id="rId3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458B8A"/>
    <a:srgbClr val="C05023"/>
    <a:srgbClr val="F8E1D8"/>
    <a:srgbClr val="F0C1AE"/>
    <a:srgbClr val="455EA0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660"/>
  </p:normalViewPr>
  <p:slideViewPr>
    <p:cSldViewPr>
      <p:cViewPr>
        <p:scale>
          <a:sx n="75" d="100"/>
          <a:sy n="75" d="100"/>
        </p:scale>
        <p:origin x="-103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2" d="100"/>
        <a:sy n="182" d="100"/>
      </p:scale>
      <p:origin x="0" y="7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28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29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30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30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30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31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34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37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39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22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515537" y="4267200"/>
            <a:ext cx="37460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International Financial Management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30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22-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22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dirty="0" smtClean="0">
                <a:latin typeface="Century Gothic" panose="020B0502020202020204" pitchFamily="34" charset="0"/>
              </a:rPr>
              <a:t>International Financial Management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410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Basic Relationships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703638" y="2971800"/>
            <a:ext cx="12287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equals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729038" y="5024438"/>
            <a:ext cx="122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equals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824038" y="3957638"/>
            <a:ext cx="122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equals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634038" y="3957638"/>
            <a:ext cx="1228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equals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43764" y="2723363"/>
                <a:ext cx="1875794" cy="967783"/>
              </a:xfrm>
              <a:prstGeom prst="round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764" y="2723363"/>
                <a:ext cx="1875794" cy="967783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257800" y="2723363"/>
                <a:ext cx="1762057" cy="973104"/>
              </a:xfrm>
              <a:prstGeom prst="round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i="1">
                    <a:latin typeface="Cambria Math"/>
                  </a:defRPr>
                </a:lvl1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/>
                          </m:ctrlPr>
                        </m:fPr>
                        <m:num>
                          <m:r>
                            <a:rPr lang="en-US"/>
                            <m:t>1+</m:t>
                          </m:r>
                          <m:sSub>
                            <m:sSubPr>
                              <m:ctrlPr>
                                <a:rPr lang="en-US"/>
                              </m:ctrlPr>
                            </m:sSubPr>
                            <m:e>
                              <m:r>
                                <a:rPr lang="en-US"/>
                                <m:t>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i="0"/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/>
                            <m:t>1+</m:t>
                          </m:r>
                          <m:sSub>
                            <m:sSubPr>
                              <m:ctrlPr>
                                <a:rPr lang="en-US"/>
                              </m:ctrlPr>
                            </m:sSubPr>
                            <m:e>
                              <m:r>
                                <a:rPr lang="en-US"/>
                                <m:t>𝑖</m:t>
                              </m:r>
                            </m:e>
                            <m:sub>
                              <m:r>
                                <a:rPr lang="en-US"/>
                                <m:t>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723363"/>
                <a:ext cx="1762057" cy="973104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636635" y="4713412"/>
                <a:ext cx="1542357" cy="1017442"/>
              </a:xfrm>
              <a:prstGeom prst="round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635" y="4713412"/>
                <a:ext cx="1542357" cy="1017442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5249601" y="4713412"/>
                <a:ext cx="1997597" cy="1018932"/>
              </a:xfrm>
              <a:prstGeom prst="round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601" y="4713412"/>
                <a:ext cx="1997597" cy="1018932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3043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Purchasing Power Parity</a:t>
            </a:r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881027" y="4191000"/>
            <a:ext cx="7050213" cy="181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dirty="0">
                <a:latin typeface="Calibri" panose="020F0502020204030204" pitchFamily="34" charset="0"/>
              </a:rPr>
              <a:t>Theory that the cost </a:t>
            </a:r>
            <a:r>
              <a:rPr lang="en-US" altLang="en-US" sz="2800" dirty="0" smtClean="0">
                <a:latin typeface="Calibri" panose="020F0502020204030204" pitchFamily="34" charset="0"/>
              </a:rPr>
              <a:t>of living </a:t>
            </a:r>
            <a:r>
              <a:rPr lang="en-US" altLang="en-US" sz="2800" dirty="0">
                <a:latin typeface="Calibri" panose="020F0502020204030204" pitchFamily="34" charset="0"/>
              </a:rPr>
              <a:t>in </a:t>
            </a:r>
            <a:r>
              <a:rPr lang="en-US" altLang="en-US" sz="2800" dirty="0" smtClean="0">
                <a:latin typeface="Calibri" panose="020F0502020204030204" pitchFamily="34" charset="0"/>
              </a:rPr>
              <a:t>different countries </a:t>
            </a:r>
            <a:r>
              <a:rPr lang="en-US" altLang="en-US" sz="2800" dirty="0">
                <a:latin typeface="Calibri" panose="020F0502020204030204" pitchFamily="34" charset="0"/>
              </a:rPr>
              <a:t>is equal </a:t>
            </a:r>
            <a:r>
              <a:rPr lang="en-US" altLang="en-US" sz="2800" dirty="0" smtClean="0">
                <a:latin typeface="Calibri" panose="020F0502020204030204" pitchFamily="34" charset="0"/>
              </a:rPr>
              <a:t>and that </a:t>
            </a:r>
            <a:r>
              <a:rPr lang="en-US" altLang="en-US" sz="2800" dirty="0">
                <a:latin typeface="Calibri" panose="020F0502020204030204" pitchFamily="34" charset="0"/>
              </a:rPr>
              <a:t>exchange </a:t>
            </a:r>
            <a:r>
              <a:rPr lang="en-US" altLang="en-US" sz="2800" dirty="0" smtClean="0">
                <a:latin typeface="Calibri" panose="020F0502020204030204" pitchFamily="34" charset="0"/>
              </a:rPr>
              <a:t>rates adjust </a:t>
            </a:r>
            <a:r>
              <a:rPr lang="en-US" altLang="en-US" sz="2800" dirty="0">
                <a:latin typeface="Calibri" panose="020F0502020204030204" pitchFamily="34" charset="0"/>
              </a:rPr>
              <a:t>to offset </a:t>
            </a:r>
            <a:r>
              <a:rPr lang="en-US" altLang="en-US" sz="2800" dirty="0" smtClean="0">
                <a:latin typeface="Calibri" panose="020F0502020204030204" pitchFamily="34" charset="0"/>
              </a:rPr>
              <a:t>inflation differentials across </a:t>
            </a:r>
            <a:r>
              <a:rPr lang="en-US" altLang="en-US" sz="2800" dirty="0" smtClean="0">
                <a:latin typeface="Calibri" panose="020F0502020204030204" pitchFamily="34" charset="0"/>
              </a:rPr>
              <a:t>countries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206333" y="2590800"/>
                <a:ext cx="4399602" cy="1171668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i="1">
                    <a:latin typeface="Cambria Math"/>
                  </a:defRPr>
                </a:lvl1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smtClean="0"/>
                          </m:ctrlPr>
                        </m:fPr>
                        <m:num>
                          <m:r>
                            <a:rPr lang="en-US" sz="2800"/>
                            <m:t>1+</m:t>
                          </m:r>
                          <m:sSub>
                            <m:sSubPr>
                              <m:ctrlPr>
                                <a:rPr lang="en-US" sz="2800"/>
                              </m:ctrlPr>
                            </m:sSubPr>
                            <m:e>
                              <m:r>
                                <a:rPr lang="en-US" sz="2800"/>
                                <m:t>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/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sz="2800"/>
                            <m:t>1+</m:t>
                          </m:r>
                          <m:sSub>
                            <m:sSubPr>
                              <m:ctrlPr>
                                <a:rPr lang="en-US" sz="2800"/>
                              </m:ctrlPr>
                            </m:sSubPr>
                            <m:e>
                              <m:r>
                                <a:rPr lang="en-US" sz="2800"/>
                                <m:t>𝑖</m:t>
                              </m:r>
                            </m:e>
                            <m:sub>
                              <m:r>
                                <a:rPr lang="en-US" sz="2800"/>
                                <m:t>$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/>
                        <m:t>=</m:t>
                      </m:r>
                      <m:f>
                        <m:fPr>
                          <m:ctrlPr>
                            <a:rPr lang="en-US" sz="2800"/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/>
                              </m:ctrlPr>
                            </m:sSubPr>
                            <m:e>
                              <m:r>
                                <a:rPr lang="en-US" sz="2800"/>
                                <m:t>𝐸</m:t>
                              </m:r>
                              <m:r>
                                <a:rPr lang="en-US" sz="2800"/>
                                <m:t>(</m:t>
                              </m:r>
                              <m:r>
                                <a:rPr lang="en-US" sz="2800"/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/>
                                <m:t>foreign</m:t>
                              </m:r>
                              <m:r>
                                <a:rPr lang="en-US" sz="2800"/>
                                <m:t>/$</m:t>
                              </m:r>
                            </m:sub>
                          </m:sSub>
                          <m:r>
                            <a:rPr lang="en-US" sz="2800"/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/>
                              </m:ctrlPr>
                            </m:sSubPr>
                            <m:e>
                              <m:r>
                                <a:rPr lang="en-US" sz="2800"/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/>
                                <m:t>foreign</m:t>
                              </m:r>
                              <m:r>
                                <a:rPr lang="en-US" sz="2800"/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6333" y="2590800"/>
                <a:ext cx="4399602" cy="117166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9638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543800" cy="29718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u="sng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 smtClean="0"/>
              <a:t>	If inflation in the </a:t>
            </a:r>
            <a:r>
              <a:rPr lang="en-US" altLang="en-US" sz="2800" i="1" dirty="0" smtClean="0"/>
              <a:t>U.S. </a:t>
            </a:r>
            <a:r>
              <a:rPr lang="en-US" altLang="en-US" sz="2800" i="1" dirty="0" smtClean="0"/>
              <a:t>is forecasted at 1.0% this year, and 6.0% in Ruritania, what do we </a:t>
            </a:r>
            <a:r>
              <a:rPr lang="en-US" altLang="en-US" sz="2800" i="1" dirty="0" smtClean="0"/>
              <a:t>know </a:t>
            </a:r>
            <a:r>
              <a:rPr lang="en-US" altLang="en-US" sz="2800" i="1" dirty="0" smtClean="0"/>
              <a:t>about the expected spot rate?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Given a spot rate </a:t>
            </a:r>
            <a:r>
              <a:rPr lang="en-US" altLang="en-US" sz="2800" dirty="0" smtClean="0"/>
              <a:t>of RUP 100 </a:t>
            </a:r>
            <a:r>
              <a:rPr lang="en-US" altLang="en-US" sz="2800" dirty="0" smtClean="0"/>
              <a:t>: USD </a:t>
            </a:r>
            <a:r>
              <a:rPr lang="en-US" altLang="en-US" sz="2800" dirty="0" smtClean="0"/>
              <a:t>1</a:t>
            </a:r>
            <a:endParaRPr lang="en-US" altLang="en-US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92151" y="4315476"/>
                <a:ext cx="3197298" cy="866124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i="1">
                    <a:latin typeface="Cambria Math"/>
                  </a:defRPr>
                </a:lvl1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smtClean="0"/>
                          </m:ctrlPr>
                        </m:fPr>
                        <m:num>
                          <m:r>
                            <a:rPr lang="en-US" sz="2000"/>
                            <m:t>1+</m:t>
                          </m:r>
                          <m:sSub>
                            <m:sSubPr>
                              <m:ctrlPr>
                                <a:rPr lang="en-US" sz="2000"/>
                              </m:ctrlPr>
                            </m:sSubPr>
                            <m:e>
                              <m:r>
                                <a:rPr lang="en-US" sz="2000"/>
                                <m:t>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i="0"/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sz="2000"/>
                            <m:t>1+</m:t>
                          </m:r>
                          <m:sSub>
                            <m:sSubPr>
                              <m:ctrlPr>
                                <a:rPr lang="en-US" sz="2000"/>
                              </m:ctrlPr>
                            </m:sSubPr>
                            <m:e>
                              <m:r>
                                <a:rPr lang="en-US" sz="2000"/>
                                <m:t>𝑖</m:t>
                              </m:r>
                            </m:e>
                            <m:sub>
                              <m:r>
                                <a:rPr lang="en-US" sz="2000"/>
                                <m:t>$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/>
                        <m:t>=</m:t>
                      </m:r>
                      <m:f>
                        <m:fPr>
                          <m:ctrlPr>
                            <a:rPr lang="en-US" sz="2000"/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/>
                              </m:ctrlPr>
                            </m:sSubPr>
                            <m:e>
                              <m:r>
                                <a:rPr lang="en-US" sz="2000"/>
                                <m:t>𝐸</m:t>
                              </m:r>
                              <m:r>
                                <a:rPr lang="en-US" sz="2000"/>
                                <m:t>(</m:t>
                              </m:r>
                              <m:r>
                                <a:rPr lang="en-US" sz="2000"/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i="0"/>
                                <m:t>foreign</m:t>
                              </m:r>
                              <m:r>
                                <a:rPr lang="en-US" sz="2000"/>
                                <m:t>/$</m:t>
                              </m:r>
                            </m:sub>
                          </m:sSub>
                          <m:r>
                            <a:rPr lang="en-US" sz="2000"/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/>
                              </m:ctrlPr>
                            </m:sSubPr>
                            <m:e>
                              <m:r>
                                <a:rPr lang="en-US" sz="2000"/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i="0"/>
                                <m:t>foreign</m:t>
                              </m:r>
                              <m:r>
                                <a:rPr lang="en-US" sz="2000"/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151" y="4315476"/>
                <a:ext cx="3197298" cy="866124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447800" y="5266864"/>
                <a:ext cx="2060834" cy="760634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>
                  <a:defRPr i="1">
                    <a:latin typeface="Cambria Math"/>
                  </a:defRPr>
                </a:lvl1pPr>
              </a:lstStyle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smtClean="0"/>
                          </m:ctrlPr>
                        </m:fPr>
                        <m:num>
                          <m:r>
                            <a:rPr lang="en-US" sz="2000"/>
                            <m:t>1+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.06</m:t>
                          </m:r>
                        </m:num>
                        <m:den>
                          <m:r>
                            <a:rPr lang="en-US" sz="2000"/>
                            <m:t>1+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.01</m:t>
                          </m:r>
                        </m:den>
                      </m:f>
                      <m:r>
                        <a:rPr lang="en-US" sz="2000" b="0" i="1" smtClean="0"/>
                        <m:t>=</m:t>
                      </m:r>
                      <m:f>
                        <m:fPr>
                          <m:ctrlPr>
                            <a:rPr lang="en-US" sz="2000"/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𝑅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/$)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266864"/>
                <a:ext cx="2060834" cy="760634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105400" y="49161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Solve for </a:t>
            </a:r>
            <a:r>
              <a:rPr lang="en-US" sz="2800" i="1" dirty="0" smtClean="0">
                <a:latin typeface="Calibri" panose="020F0502020204030204" pitchFamily="34" charset="0"/>
              </a:rPr>
              <a:t>E</a:t>
            </a:r>
            <a:r>
              <a:rPr lang="en-US" sz="2800" baseline="-25000" dirty="0" smtClean="0">
                <a:latin typeface="Calibri" panose="020F0502020204030204" pitchFamily="34" charset="0"/>
              </a:rPr>
              <a:t>(</a:t>
            </a:r>
            <a:r>
              <a:rPr lang="en-US" sz="2800" i="1" baseline="-25000" dirty="0" smtClean="0">
                <a:latin typeface="Calibri" panose="020F0502020204030204" pitchFamily="34" charset="0"/>
              </a:rPr>
              <a:t>R</a:t>
            </a:r>
            <a:r>
              <a:rPr lang="en-US" sz="2800" baseline="-25000" dirty="0" smtClean="0">
                <a:latin typeface="Calibri" panose="020F0502020204030204" pitchFamily="34" charset="0"/>
              </a:rPr>
              <a:t>/$)</a:t>
            </a:r>
            <a:r>
              <a:rPr lang="en-US" sz="2800" dirty="0" smtClean="0">
                <a:latin typeface="Calibri" panose="020F0502020204030204" pitchFamily="34" charset="0"/>
              </a:rPr>
              <a:t> = 105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918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International Fisher Effect</a:t>
            </a:r>
          </a:p>
          <a:p>
            <a:r>
              <a:rPr lang="en-US" altLang="en-US" sz="2800" dirty="0" smtClean="0"/>
              <a:t>Theory that real interest rates in all countries should be equal, with differences in nominal rates reflecting differences in expected </a:t>
            </a:r>
            <a:r>
              <a:rPr lang="en-US" altLang="en-US" sz="2800" dirty="0" smtClean="0"/>
              <a:t>inflation</a:t>
            </a:r>
            <a:endParaRPr lang="en-US" altLang="en-US" sz="2800" dirty="0" smtClean="0"/>
          </a:p>
          <a:p>
            <a:r>
              <a:rPr lang="en-US" altLang="en-US" sz="2800" dirty="0" smtClean="0"/>
              <a:t>Also called common real interest rates</a:t>
            </a:r>
          </a:p>
          <a:p>
            <a:pPr lvl="1"/>
            <a:endParaRPr lang="en-US" alt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09800" y="4343400"/>
                <a:ext cx="4216201" cy="1118178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sz="280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80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343400"/>
                <a:ext cx="4216201" cy="111817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612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International Fisher Effect</a:t>
            </a:r>
          </a:p>
          <a:p>
            <a:pPr lvl="1"/>
            <a:endParaRPr lang="en-US" alt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99020" y="2531070"/>
                <a:ext cx="7345959" cy="2493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real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𝐸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𝑅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−1=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1.081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1.06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−1=.0198</m:t>
                      </m:r>
                    </m:oMath>
                  </m:oMathPara>
                </a14:m>
                <a:endParaRPr lang="en-US" sz="2800" dirty="0" smtClean="0"/>
              </a:p>
              <a:p>
                <a:pPr algn="ctr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$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real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𝐸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−1=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1.03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1.01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−1=.0198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020" y="2531070"/>
                <a:ext cx="7345959" cy="24936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2842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92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4953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Interest Rate Parity Theory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r>
              <a:rPr lang="en-US" altLang="en-US" sz="2800" dirty="0" smtClean="0"/>
              <a:t>Theory that forward premium equals interest rate </a:t>
            </a:r>
            <a:r>
              <a:rPr lang="en-US" altLang="en-US" sz="2800" dirty="0" smtClean="0"/>
              <a:t>differential</a:t>
            </a:r>
            <a:endParaRPr lang="en-US" altLang="en-US" sz="2800" dirty="0" smtClean="0"/>
          </a:p>
          <a:p>
            <a:r>
              <a:rPr lang="en-US" altLang="en-US" sz="2800" dirty="0" smtClean="0"/>
              <a:t>The ratio between the risk free interest rates in two different countries is equal to the ratio between the forward and spot exchange </a:t>
            </a:r>
            <a:r>
              <a:rPr lang="en-US" altLang="en-US" sz="2800" dirty="0" smtClean="0"/>
              <a:t>rates</a:t>
            </a:r>
            <a:endParaRPr lang="en-US" altLang="en-US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133600" y="2184400"/>
                <a:ext cx="4876800" cy="1169966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184400"/>
                <a:ext cx="4876800" cy="1169966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5790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33437" y="1242145"/>
            <a:ext cx="7629525" cy="424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b="1" i="1" dirty="0">
                <a:latin typeface="Calibri" panose="020F0502020204030204" pitchFamily="34" charset="0"/>
              </a:rPr>
              <a:t> </a:t>
            </a:r>
            <a:endParaRPr lang="en-US" altLang="en-US" sz="2800" i="1" dirty="0" smtClean="0">
              <a:latin typeface="Calibri" panose="020F0502020204030204" pitchFamily="34" charset="0"/>
            </a:endParaRPr>
          </a:p>
          <a:p>
            <a:pPr marL="228600">
              <a:spcBef>
                <a:spcPct val="50000"/>
              </a:spcBef>
            </a:pPr>
            <a:r>
              <a:rPr lang="en-US" altLang="en-US" sz="2800" i="1" dirty="0" smtClean="0">
                <a:latin typeface="Calibri" panose="020F0502020204030204" pitchFamily="34" charset="0"/>
              </a:rPr>
              <a:t>You </a:t>
            </a:r>
            <a:r>
              <a:rPr lang="en-US" altLang="en-US" sz="2800" i="1" dirty="0">
                <a:latin typeface="Calibri" panose="020F0502020204030204" pitchFamily="34" charset="0"/>
              </a:rPr>
              <a:t>are doing a project in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Ruritania </a:t>
            </a:r>
            <a:r>
              <a:rPr lang="en-US" altLang="en-US" sz="2800" i="1" dirty="0">
                <a:latin typeface="Calibri" panose="020F0502020204030204" pitchFamily="34" charset="0"/>
              </a:rPr>
              <a:t>which has an initial cost of $1,000,000.  All other things being equal, you have the opportunity to obtain a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1-year </a:t>
            </a:r>
            <a:r>
              <a:rPr lang="en-US" altLang="en-US" sz="2800" i="1" dirty="0" err="1" smtClean="0">
                <a:latin typeface="Calibri" panose="020F0502020204030204" pitchFamily="34" charset="0"/>
              </a:rPr>
              <a:t>Ruritanian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 peso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loan </a:t>
            </a:r>
            <a:r>
              <a:rPr lang="en-US" altLang="en-US" sz="2800" i="1" dirty="0">
                <a:latin typeface="Calibri" panose="020F0502020204030204" pitchFamily="34" charset="0"/>
              </a:rPr>
              <a:t>@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8.1% </a:t>
            </a:r>
            <a:r>
              <a:rPr lang="en-US" altLang="en-US" sz="2800" i="1" dirty="0">
                <a:latin typeface="Calibri" panose="020F0502020204030204" pitchFamily="34" charset="0"/>
              </a:rPr>
              <a:t>or a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1-year U.S. </a:t>
            </a:r>
            <a:r>
              <a:rPr lang="en-US" altLang="en-US" sz="2800" i="1" dirty="0">
                <a:latin typeface="Calibri" panose="020F0502020204030204" pitchFamily="34" charset="0"/>
              </a:rPr>
              <a:t>dollar loan @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3.0%.  </a:t>
            </a:r>
            <a:r>
              <a:rPr lang="en-US" altLang="en-US" sz="2800" i="1" dirty="0">
                <a:latin typeface="Calibri" panose="020F0502020204030204" pitchFamily="34" charset="0"/>
              </a:rPr>
              <a:t>The spot rate of exchange is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RUP 100: USD 1. </a:t>
            </a:r>
            <a:r>
              <a:rPr lang="en-US" altLang="en-US" sz="2800" i="1" dirty="0">
                <a:latin typeface="Calibri" panose="020F0502020204030204" pitchFamily="34" charset="0"/>
              </a:rPr>
              <a:t>The 1 year forward rate is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RUP 105: USD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1. Which </a:t>
            </a:r>
            <a:r>
              <a:rPr lang="en-US" altLang="en-US" sz="2800" i="1" dirty="0">
                <a:latin typeface="Calibri" panose="020F0502020204030204" pitchFamily="34" charset="0"/>
              </a:rPr>
              <a:t>loan will you prefer and why? </a:t>
            </a:r>
            <a:r>
              <a:rPr lang="en-US" altLang="en-US" sz="2800" i="1" dirty="0">
                <a:latin typeface="Calibri" panose="020F0502020204030204" pitchFamily="34" charset="0"/>
              </a:rPr>
              <a:t>(Ignore </a:t>
            </a:r>
            <a:r>
              <a:rPr lang="en-US" altLang="en-US" sz="2800" i="1" dirty="0">
                <a:latin typeface="Calibri" panose="020F0502020204030204" pitchFamily="34" charset="0"/>
              </a:rPr>
              <a:t>transaction </a:t>
            </a:r>
            <a:r>
              <a:rPr lang="en-US" altLang="en-US" sz="2800" i="1" dirty="0">
                <a:latin typeface="Calibri" panose="020F0502020204030204" pitchFamily="34" charset="0"/>
              </a:rPr>
              <a:t>costs.)</a:t>
            </a:r>
            <a:endParaRPr lang="en-US" altLang="en-US" sz="28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5069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538163" y="3657600"/>
            <a:ext cx="777240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Cost of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U.S. </a:t>
            </a: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loan = $1,000,000 x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1.03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= </a:t>
            </a:r>
            <a:r>
              <a:rPr lang="en-US" altLang="en-US" u="sng" dirty="0" smtClean="0">
                <a:latin typeface="Calibri" panose="020F0502020204030204" pitchFamily="34" charset="0"/>
                <a:cs typeface="Arial" charset="0"/>
              </a:rPr>
              <a:t>$</a:t>
            </a:r>
            <a:r>
              <a:rPr lang="en-US" altLang="en-US" u="sng" dirty="0" smtClean="0">
                <a:latin typeface="Calibri" panose="020F0502020204030204" pitchFamily="34" charset="0"/>
                <a:cs typeface="Arial" charset="0"/>
              </a:rPr>
              <a:t>1,030,000</a:t>
            </a:r>
            <a:endParaRPr lang="en-US" altLang="en-US" b="1" u="sng" dirty="0">
              <a:solidFill>
                <a:schemeClr val="hlink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28638" y="1290638"/>
            <a:ext cx="8086725" cy="212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 </a:t>
            </a:r>
            <a:r>
              <a:rPr lang="en-US" altLang="en-US" sz="3200" b="1" i="1" u="sng" dirty="0">
                <a:latin typeface="Calibri" panose="020F0502020204030204" pitchFamily="34" charset="0"/>
              </a:rPr>
              <a:t>- continued</a:t>
            </a:r>
            <a:endParaRPr lang="en-US" altLang="en-US" sz="3200" b="1" i="1" u="sng" dirty="0">
              <a:latin typeface="Calibri" panose="020F0502020204030204" pitchFamily="34" charset="0"/>
            </a:endParaRPr>
          </a:p>
          <a:p>
            <a:pPr marL="228600">
              <a:spcBef>
                <a:spcPts val="0"/>
              </a:spcBef>
            </a:pPr>
            <a:r>
              <a:rPr lang="en-US" altLang="en-US" sz="2000" i="1" dirty="0">
                <a:latin typeface="Calibri" panose="020F0502020204030204" pitchFamily="34" charset="0"/>
              </a:rPr>
              <a:t>You are doing a project in Ruritania which has an initial cost of $1,000,000.  All other things being equal, you have the opportunity to obtain a 1-year </a:t>
            </a:r>
            <a:r>
              <a:rPr lang="en-US" altLang="en-US" sz="2000" i="1" dirty="0" err="1">
                <a:latin typeface="Calibri" panose="020F0502020204030204" pitchFamily="34" charset="0"/>
              </a:rPr>
              <a:t>Ruritanian</a:t>
            </a:r>
            <a:r>
              <a:rPr lang="en-US" altLang="en-US" sz="2000" i="1" dirty="0">
                <a:latin typeface="Calibri" panose="020F0502020204030204" pitchFamily="34" charset="0"/>
              </a:rPr>
              <a:t> peso loan @ 8.1% or a 1-year U.S. dollar loan @ 3.0%.  The spot rate of exchange is RUP 100: USD 1. The 1 year forward rate is RUP 105: USD 1. Which loan will you prefer and why? (Ignore transaction costs.)</a:t>
            </a:r>
            <a:endParaRPr lang="en-US" altLang="en-US" sz="2000" i="1" dirty="0">
              <a:latin typeface="Calibri" panose="020F0502020204030204" pitchFamily="34" charset="0"/>
            </a:endParaRP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457200" y="4227200"/>
            <a:ext cx="868680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Cost of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Ruritania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loan </a:t>
            </a: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= $1,000,000 x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100 =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RUP 100 mil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 </a:t>
            </a:r>
            <a:r>
              <a:rPr lang="en-US" altLang="en-US" b="1" i="1" dirty="0" smtClean="0">
                <a:latin typeface="Calibri" panose="020F0502020204030204" pitchFamily="34" charset="0"/>
                <a:cs typeface="Arial" charset="0"/>
              </a:rPr>
              <a:t>exchange</a:t>
            </a:r>
            <a:endParaRPr lang="en-US" altLang="en-US" b="1" i="1" dirty="0">
              <a:solidFill>
                <a:schemeClr val="hlink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1143000" y="4798700"/>
            <a:ext cx="78581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RUP 100 mil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×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1.081 </a:t>
            </a: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=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RUP 108.1 mil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 </a:t>
            </a:r>
            <a:r>
              <a:rPr lang="en-US" altLang="en-US" b="1" i="1" dirty="0">
                <a:latin typeface="Calibri" panose="020F0502020204030204" pitchFamily="34" charset="0"/>
                <a:cs typeface="Arial" charset="0"/>
              </a:rPr>
              <a:t>loan </a:t>
            </a:r>
            <a:r>
              <a:rPr lang="en-US" altLang="en-US" b="1" i="1" dirty="0" smtClean="0">
                <a:latin typeface="Calibri" panose="020F0502020204030204" pitchFamily="34" charset="0"/>
                <a:cs typeface="Arial" charset="0"/>
              </a:rPr>
              <a:t>payment</a:t>
            </a:r>
            <a:endParaRPr lang="en-US" altLang="en-US" b="1" i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833438" y="5334950"/>
            <a:ext cx="74771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              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RUP 108.1 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mil/105 </a:t>
            </a:r>
            <a:r>
              <a:rPr lang="en-US" altLang="en-US" dirty="0">
                <a:latin typeface="Calibri" panose="020F0502020204030204" pitchFamily="34" charset="0"/>
                <a:cs typeface="Arial" charset="0"/>
              </a:rPr>
              <a:t>=  </a:t>
            </a:r>
            <a:r>
              <a:rPr lang="en-US" altLang="en-US" u="sng" dirty="0">
                <a:latin typeface="Calibri" panose="020F0502020204030204" pitchFamily="34" charset="0"/>
                <a:cs typeface="Arial" charset="0"/>
              </a:rPr>
              <a:t>$</a:t>
            </a:r>
            <a:r>
              <a:rPr lang="en-US" altLang="en-US" u="sng" dirty="0" smtClean="0">
                <a:latin typeface="Calibri" panose="020F0502020204030204" pitchFamily="34" charset="0"/>
                <a:cs typeface="Arial" charset="0"/>
              </a:rPr>
              <a:t>1,030,000</a:t>
            </a:r>
            <a:r>
              <a:rPr lang="en-US" altLang="en-US" dirty="0" smtClean="0">
                <a:latin typeface="Calibri" panose="020F0502020204030204" pitchFamily="34" charset="0"/>
                <a:cs typeface="Arial" charset="0"/>
              </a:rPr>
              <a:t>  </a:t>
            </a:r>
            <a:r>
              <a:rPr lang="en-US" altLang="en-US" b="1" i="1" dirty="0" smtClean="0">
                <a:latin typeface="Calibri" panose="020F0502020204030204" pitchFamily="34" charset="0"/>
                <a:cs typeface="Arial" charset="0"/>
              </a:rPr>
              <a:t>exchange</a:t>
            </a:r>
            <a:endParaRPr lang="en-US" altLang="en-US" b="1" i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114300" y="5943599"/>
            <a:ext cx="891540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If the two loans created a different result, arbitrage exists!</a:t>
            </a:r>
          </a:p>
        </p:txBody>
      </p:sp>
    </p:spTree>
    <p:extLst>
      <p:ext uri="{BB962C8B-B14F-4D97-AF65-F5344CB8AC3E}">
        <p14:creationId xmlns:p14="http://schemas.microsoft.com/office/powerpoint/2010/main" val="10933695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 autoUpdateAnimBg="0"/>
      <p:bldP spid="124937" grpId="0" autoUpdateAnimBg="0"/>
      <p:bldP spid="124938" grpId="0" autoUpdateAnimBg="0"/>
      <p:bldP spid="124939" grpId="0" autoUpdateAnimBg="0"/>
      <p:bldP spid="12494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1024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/>
              <a:t>Expectations Theory of Exchange Rates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1214437" y="4248151"/>
            <a:ext cx="6867525" cy="95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Theory that the expected spot exchange rate equals the forward </a:t>
            </a:r>
            <a:r>
              <a:rPr lang="en-US" altLang="en-US" sz="2800" dirty="0" smtClean="0">
                <a:latin typeface="Calibri" panose="020F0502020204030204" pitchFamily="34" charset="0"/>
              </a:rPr>
              <a:t>rate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057400" y="2362200"/>
                <a:ext cx="5029200" cy="1171668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𝐸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  <m:r>
                            <a:rPr lang="en-US" sz="2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362200"/>
                <a:ext cx="5029200" cy="117166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0525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Risk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769937" y="1270000"/>
            <a:ext cx="7629525" cy="261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 </a:t>
            </a:r>
            <a:endParaRPr lang="en-US" altLang="en-US" sz="3200" b="1" i="1" u="sng" dirty="0">
              <a:latin typeface="Calibri" panose="020F0502020204030204" pitchFamily="34" charset="0"/>
            </a:endParaRPr>
          </a:p>
          <a:p>
            <a:pPr marL="228600">
              <a:spcBef>
                <a:spcPct val="5000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Honda </a:t>
            </a:r>
            <a:r>
              <a:rPr lang="en-US" altLang="en-US" i="1" dirty="0">
                <a:latin typeface="Calibri" panose="020F0502020204030204" pitchFamily="34" charset="0"/>
              </a:rPr>
              <a:t>builds a new car in Japan for a cost + profit of 1,715,000 yen.  At an exchange rate of 101.18:$1 the car sells for $16,950 in Indianapolis.  If the dollar rises in value, against the yen, to an exchange rate of 105:$1, what will be the price of the car</a:t>
            </a:r>
            <a:r>
              <a:rPr lang="en-US" altLang="en-US" i="1" dirty="0" smtClean="0">
                <a:latin typeface="Calibri" panose="020F0502020204030204" pitchFamily="34" charset="0"/>
              </a:rPr>
              <a:t>?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5181600" y="4197395"/>
            <a:ext cx="3581400" cy="14613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Conversely, if the yen is trading at a forward discount, Japan will experience a decrease in purchasing power.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9272" name="Rectangle 8"/>
              <p:cNvSpPr>
                <a:spLocks noChangeArrowheads="1"/>
              </p:cNvSpPr>
              <p:nvPr/>
            </p:nvSpPr>
            <p:spPr bwMode="auto">
              <a:xfrm>
                <a:off x="914400" y="4197395"/>
                <a:ext cx="3657600" cy="908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488" tIns="44450" rIns="90488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800" b="0" i="1" smtClean="0">
                              <a:latin typeface="Cambria Math"/>
                            </a:rPr>
                            <m:t>1,715,000</m:t>
                          </m:r>
                        </m:num>
                        <m:den>
                          <m:r>
                            <a:rPr lang="en-US" altLang="en-US" sz="2800" b="0" i="1" smtClean="0">
                              <a:latin typeface="Cambria Math"/>
                            </a:rPr>
                            <m:t>105</m:t>
                          </m:r>
                        </m:den>
                      </m:f>
                      <m:r>
                        <a:rPr lang="en-US" altLang="en-US" sz="2800" b="0" i="1" smtClean="0">
                          <a:latin typeface="Cambria Math"/>
                        </a:rPr>
                        <m:t>=$16,333</m:t>
                      </m:r>
                    </m:oMath>
                  </m:oMathPara>
                </a14:m>
                <a:endParaRPr lang="en-US" altLang="en-US" dirty="0" smtClean="0"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39272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4197395"/>
                <a:ext cx="3657600" cy="9080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8410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 animBg="1" autoUpdateAnimBg="0"/>
      <p:bldP spid="1392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85260"/>
            <a:ext cx="7772400" cy="45720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22.1	Foreign Exchange Markets</a:t>
            </a:r>
          </a:p>
          <a:p>
            <a:pPr marL="0" indent="0">
              <a:buNone/>
            </a:pPr>
            <a:r>
              <a:rPr lang="en-US" altLang="en-US" dirty="0" smtClean="0"/>
              <a:t>22.2	Some Basic Relationships</a:t>
            </a:r>
          </a:p>
          <a:p>
            <a:pPr marL="0" indent="0">
              <a:buNone/>
            </a:pPr>
            <a:r>
              <a:rPr lang="en-US" altLang="en-US" dirty="0" smtClean="0"/>
              <a:t>22.3	Hedging Exchange Rate Risk</a:t>
            </a:r>
          </a:p>
          <a:p>
            <a:pPr marL="0" indent="0">
              <a:buNone/>
            </a:pPr>
            <a:r>
              <a:rPr lang="en-US" altLang="en-US" dirty="0" smtClean="0"/>
              <a:t>22.4	International Capital Budgeting</a:t>
            </a:r>
          </a:p>
        </p:txBody>
      </p:sp>
    </p:spTree>
    <p:extLst>
      <p:ext uri="{BB962C8B-B14F-4D97-AF65-F5344CB8AC3E}">
        <p14:creationId xmlns:p14="http://schemas.microsoft.com/office/powerpoint/2010/main" val="163101514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Risk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87400" y="1282268"/>
            <a:ext cx="7324725" cy="372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 </a:t>
            </a:r>
          </a:p>
          <a:p>
            <a:pPr marL="228600">
              <a:spcBef>
                <a:spcPct val="5000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Harley </a:t>
            </a:r>
            <a:r>
              <a:rPr lang="en-US" altLang="en-US" i="1" dirty="0">
                <a:latin typeface="Calibri" panose="020F0502020204030204" pitchFamily="34" charset="0"/>
              </a:rPr>
              <a:t>Davidson builds a motorcycle for a cost plus profit of $12,000.  At an exchange rate of </a:t>
            </a:r>
            <a:r>
              <a:rPr lang="en-US" altLang="en-US" i="1" dirty="0" smtClean="0">
                <a:latin typeface="Calibri" panose="020F0502020204030204" pitchFamily="34" charset="0"/>
              </a:rPr>
              <a:t>¥101.18</a:t>
            </a:r>
            <a:r>
              <a:rPr lang="en-US" altLang="en-US" i="1" dirty="0">
                <a:latin typeface="Calibri" panose="020F0502020204030204" pitchFamily="34" charset="0"/>
              </a:rPr>
              <a:t>:$1, the motorcycle sells for </a:t>
            </a:r>
            <a:r>
              <a:rPr lang="en-US" altLang="en-US" i="1" dirty="0" smtClean="0">
                <a:latin typeface="Calibri" panose="020F0502020204030204" pitchFamily="34" charset="0"/>
              </a:rPr>
              <a:t>¥1,214,160 </a:t>
            </a:r>
            <a:r>
              <a:rPr lang="en-US" altLang="en-US" i="1" dirty="0" smtClean="0">
                <a:latin typeface="Calibri" panose="020F0502020204030204" pitchFamily="34" charset="0"/>
              </a:rPr>
              <a:t>in </a:t>
            </a:r>
            <a:r>
              <a:rPr lang="en-US" altLang="en-US" i="1" dirty="0">
                <a:latin typeface="Calibri" panose="020F0502020204030204" pitchFamily="34" charset="0"/>
              </a:rPr>
              <a:t>Japan.  If the dollar rises in value and the exchange rate is </a:t>
            </a:r>
            <a:r>
              <a:rPr lang="en-US" altLang="en-US" i="1" dirty="0" smtClean="0">
                <a:latin typeface="Calibri" panose="020F0502020204030204" pitchFamily="34" charset="0"/>
              </a:rPr>
              <a:t>¥105</a:t>
            </a:r>
            <a:r>
              <a:rPr lang="en-US" altLang="en-US" i="1" dirty="0">
                <a:latin typeface="Calibri" panose="020F0502020204030204" pitchFamily="34" charset="0"/>
              </a:rPr>
              <a:t>:$1, what will the motorcycle cost in Japan?</a:t>
            </a: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b="1" dirty="0">
              <a:latin typeface="Calibri" panose="020F0502020204030204" pitchFamily="34" charset="0"/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1466850" y="4362404"/>
            <a:ext cx="621030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$</a:t>
            </a:r>
            <a:r>
              <a:rPr lang="en-US" altLang="en-US" sz="2800" dirty="0" smtClean="0">
                <a:latin typeface="Calibri" panose="020F0502020204030204" pitchFamily="34" charset="0"/>
              </a:rPr>
              <a:t>12,000 × </a:t>
            </a:r>
            <a:r>
              <a:rPr lang="en-US" altLang="en-US" sz="2800" dirty="0" smtClean="0">
                <a:latin typeface="Calibri" panose="020F0502020204030204" pitchFamily="34" charset="0"/>
              </a:rPr>
              <a:t>¥</a:t>
            </a:r>
            <a:r>
              <a:rPr lang="en-US" altLang="en-US" sz="2800" dirty="0" smtClean="0">
                <a:latin typeface="Calibri" panose="020F0502020204030204" pitchFamily="34" charset="0"/>
              </a:rPr>
              <a:t>105 </a:t>
            </a:r>
            <a:r>
              <a:rPr lang="en-US" altLang="en-US" sz="2800" dirty="0">
                <a:latin typeface="Calibri" panose="020F0502020204030204" pitchFamily="34" charset="0"/>
              </a:rPr>
              <a:t>= </a:t>
            </a:r>
            <a:r>
              <a:rPr lang="en-US" altLang="en-US" sz="2800" dirty="0" smtClean="0">
                <a:latin typeface="Calibri" panose="020F0502020204030204" pitchFamily="34" charset="0"/>
              </a:rPr>
              <a:t>¥1,260,000 </a:t>
            </a:r>
            <a:r>
              <a:rPr lang="en-US" altLang="en-US" sz="2800" dirty="0" smtClean="0">
                <a:latin typeface="Calibri" panose="020F0502020204030204" pitchFamily="34" charset="0"/>
              </a:rPr>
              <a:t>(</a:t>
            </a:r>
            <a:r>
              <a:rPr lang="en-US" altLang="en-US" sz="2800" dirty="0">
                <a:latin typeface="Calibri" panose="020F0502020204030204" pitchFamily="34" charset="0"/>
              </a:rPr>
              <a:t>3.78% rise)</a:t>
            </a:r>
          </a:p>
        </p:txBody>
      </p:sp>
    </p:spTree>
    <p:extLst>
      <p:ext uri="{BB962C8B-B14F-4D97-AF65-F5344CB8AC3E}">
        <p14:creationId xmlns:p14="http://schemas.microsoft.com/office/powerpoint/2010/main" val="23296448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Risk</a:t>
            </a:r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Currency </a:t>
            </a:r>
            <a:r>
              <a:rPr lang="en-US" altLang="en-US" dirty="0" smtClean="0"/>
              <a:t>risk </a:t>
            </a:r>
            <a:r>
              <a:rPr lang="en-US" altLang="en-US" dirty="0" smtClean="0"/>
              <a:t>can be reduced by using various financial instruments</a:t>
            </a:r>
          </a:p>
          <a:p>
            <a:pPr>
              <a:buFont typeface="Wingdings" pitchFamily="2" charset="2"/>
              <a:buNone/>
            </a:pPr>
            <a:endParaRPr lang="en-US" altLang="en-US" dirty="0" smtClean="0"/>
          </a:p>
          <a:p>
            <a:r>
              <a:rPr lang="en-US" altLang="en-US" dirty="0" smtClean="0"/>
              <a:t>Currency forward contracts, futures contracts, and even options on these contracts are available to control the risk</a:t>
            </a:r>
          </a:p>
        </p:txBody>
      </p:sp>
    </p:spTree>
    <p:extLst>
      <p:ext uri="{BB962C8B-B14F-4D97-AF65-F5344CB8AC3E}">
        <p14:creationId xmlns:p14="http://schemas.microsoft.com/office/powerpoint/2010/main" val="29168805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43000" y="1595437"/>
            <a:ext cx="2600325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u="sng" dirty="0" smtClean="0">
                <a:latin typeface="Calibri" panose="020F0502020204030204" pitchFamily="34" charset="0"/>
              </a:rPr>
              <a:t>Techniques</a:t>
            </a:r>
            <a:endParaRPr lang="en-US" altLang="en-US" sz="3200" u="sng" dirty="0">
              <a:latin typeface="Calibri" panose="020F0502020204030204" pitchFamily="34" charset="0"/>
            </a:endParaRP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95400" y="2362200"/>
            <a:ext cx="6324600" cy="3733800"/>
          </a:xfrm>
          <a:noFill/>
        </p:spPr>
        <p:txBody>
          <a:bodyPr/>
          <a:lstStyle/>
          <a:p>
            <a:pPr marL="406400" indent="-406400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dirty="0" smtClean="0"/>
              <a:t>1) Exchange to $ and analyze</a:t>
            </a:r>
          </a:p>
          <a:p>
            <a:pPr marL="406400" indent="-406400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dirty="0" smtClean="0"/>
              <a:t>2) Discount using foreign cash flows and interest rates, then exchange to </a:t>
            </a:r>
            <a:r>
              <a:rPr lang="en-US" altLang="en-US" sz="2800" dirty="0" smtClean="0"/>
              <a:t>$</a:t>
            </a:r>
            <a:endParaRPr lang="en-US" altLang="en-US" sz="2800" dirty="0" smtClean="0"/>
          </a:p>
          <a:p>
            <a:pPr marL="406400" indent="-406400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dirty="0" smtClean="0"/>
              <a:t>3) Choose a currency standard ($) and hedge all </a:t>
            </a:r>
            <a:r>
              <a:rPr lang="en-US" altLang="en-US" sz="2800" dirty="0" smtClean="0"/>
              <a:t>non-dollar CF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662551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5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45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4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848600" cy="609600"/>
          </a:xfrm>
          <a:noFill/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 i="1" u="sng" dirty="0" smtClean="0"/>
              <a:t>Example – Ruritania </a:t>
            </a:r>
            <a:r>
              <a:rPr lang="en-US" altLang="en-US" b="1" i="1" u="sng" dirty="0" err="1" smtClean="0"/>
              <a:t>Ecsy</a:t>
            </a:r>
            <a:r>
              <a:rPr lang="en-US" altLang="en-US" b="1" i="1" u="sng" dirty="0" smtClean="0"/>
              <a:t>-Cola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05225"/>
            <a:ext cx="62484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6246"/>
            <a:ext cx="9120188" cy="997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8935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848600" cy="609600"/>
          </a:xfrm>
          <a:noFill/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 i="1" u="sng" dirty="0" smtClean="0"/>
              <a:t>Example - continued</a:t>
            </a:r>
            <a:endParaRPr lang="en-US" altLang="en-US" b="1" i="1" u="sng" dirty="0" smtClean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1794"/>
            <a:ext cx="9144000" cy="348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062027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833438" y="1290638"/>
            <a:ext cx="7324725" cy="372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 </a:t>
            </a:r>
            <a:endParaRPr lang="en-US" altLang="en-US" sz="3200" b="1" i="1" u="sng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KW </a:t>
            </a:r>
            <a:r>
              <a:rPr lang="en-US" altLang="en-US" i="1" dirty="0">
                <a:latin typeface="Calibri" panose="020F0502020204030204" pitchFamily="34" charset="0"/>
              </a:rPr>
              <a:t>Corporation manufactures flat-packed kit wardrobes. It is considering building a manufacturing facility in Narnia. The company is expected to produce </a:t>
            </a:r>
            <a:r>
              <a:rPr lang="en-US" altLang="en-US" i="1" dirty="0" err="1">
                <a:latin typeface="Calibri" panose="020F0502020204030204" pitchFamily="34" charset="0"/>
              </a:rPr>
              <a:t>Narnian</a:t>
            </a:r>
            <a:r>
              <a:rPr lang="en-US" altLang="en-US" i="1" dirty="0">
                <a:latin typeface="Calibri" panose="020F0502020204030204" pitchFamily="34" charset="0"/>
              </a:rPr>
              <a:t> cash flows as follows. The </a:t>
            </a:r>
            <a:r>
              <a:rPr lang="en-US" altLang="en-US" i="1" dirty="0" smtClean="0">
                <a:latin typeface="Calibri" panose="020F0502020204030204" pitchFamily="34" charset="0"/>
              </a:rPr>
              <a:t>U.S. </a:t>
            </a:r>
            <a:r>
              <a:rPr lang="en-US" altLang="en-US" i="1" dirty="0">
                <a:latin typeface="Calibri" panose="020F0502020204030204" pitchFamily="34" charset="0"/>
              </a:rPr>
              <a:t>risk free rate is 5</a:t>
            </a:r>
            <a:r>
              <a:rPr lang="en-US" altLang="en-US" i="1" dirty="0" smtClean="0">
                <a:latin typeface="Calibri" panose="020F0502020204030204" pitchFamily="34" charset="0"/>
              </a:rPr>
              <a:t>%, </a:t>
            </a:r>
            <a:r>
              <a:rPr lang="en-US" altLang="en-US" i="1" dirty="0">
                <a:latin typeface="Calibri" panose="020F0502020204030204" pitchFamily="34" charset="0"/>
              </a:rPr>
              <a:t>and the </a:t>
            </a:r>
            <a:r>
              <a:rPr lang="en-US" altLang="en-US" i="1" dirty="0" err="1">
                <a:latin typeface="Calibri" panose="020F0502020204030204" pitchFamily="34" charset="0"/>
              </a:rPr>
              <a:t>Narnian</a:t>
            </a:r>
            <a:r>
              <a:rPr lang="en-US" altLang="en-US" i="1" dirty="0">
                <a:latin typeface="Calibri" panose="020F0502020204030204" pitchFamily="34" charset="0"/>
              </a:rPr>
              <a:t> rate is 10%. The current spot rate is  </a:t>
            </a:r>
            <a:r>
              <a:rPr lang="en-US" altLang="en-US" i="1" dirty="0" smtClean="0">
                <a:latin typeface="Calibri" panose="020F0502020204030204" pitchFamily="34" charset="0"/>
              </a:rPr>
              <a:t>2.0 </a:t>
            </a:r>
            <a:r>
              <a:rPr lang="en-US" altLang="en-US" i="1" dirty="0" err="1" smtClean="0">
                <a:latin typeface="Calibri" panose="020F0502020204030204" pitchFamily="34" charset="0"/>
              </a:rPr>
              <a:t>Narnian</a:t>
            </a:r>
            <a:r>
              <a:rPr lang="en-US" altLang="en-US" i="1" dirty="0" smtClean="0">
                <a:latin typeface="Calibri" panose="020F0502020204030204" pitchFamily="34" charset="0"/>
              </a:rPr>
              <a:t> </a:t>
            </a:r>
            <a:r>
              <a:rPr lang="en-US" altLang="en-US" i="1" dirty="0" err="1" smtClean="0">
                <a:latin typeface="Calibri" panose="020F0502020204030204" pitchFamily="34" charset="0"/>
              </a:rPr>
              <a:t>leos</a:t>
            </a:r>
            <a:r>
              <a:rPr lang="en-US" altLang="en-US" i="1" dirty="0">
                <a:latin typeface="Calibri" panose="020F0502020204030204" pitchFamily="34" charset="0"/>
              </a:rPr>
              <a:t>:$</a:t>
            </a:r>
            <a:r>
              <a:rPr lang="en-US" altLang="en-US" i="1" dirty="0" smtClean="0">
                <a:latin typeface="Calibri" panose="020F0502020204030204" pitchFamily="34" charset="0"/>
              </a:rPr>
              <a:t>1, </a:t>
            </a:r>
            <a:r>
              <a:rPr lang="en-US" altLang="en-US" i="1" dirty="0">
                <a:latin typeface="Calibri" panose="020F0502020204030204" pitchFamily="34" charset="0"/>
              </a:rPr>
              <a:t>and KW expects a 15% return on its investment. What is the NPV of the project?</a:t>
            </a:r>
          </a:p>
          <a:p>
            <a:pPr>
              <a:spcBef>
                <a:spcPct val="50000"/>
              </a:spcBef>
            </a:pPr>
            <a:r>
              <a:rPr lang="en-US" altLang="en-US" b="1" dirty="0" smtClean="0">
                <a:latin typeface="Calibri" panose="020F0502020204030204" pitchFamily="34" charset="0"/>
              </a:rPr>
              <a:t>Cash </a:t>
            </a:r>
            <a:r>
              <a:rPr lang="en-US" altLang="en-US" b="1" dirty="0">
                <a:latin typeface="Calibri" panose="020F0502020204030204" pitchFamily="34" charset="0"/>
              </a:rPr>
              <a:t>Flow Forecasts (in millions of </a:t>
            </a:r>
            <a:r>
              <a:rPr lang="en-US" altLang="en-US" b="1" dirty="0" err="1" smtClean="0">
                <a:latin typeface="Calibri" panose="020F0502020204030204" pitchFamily="34" charset="0"/>
              </a:rPr>
              <a:t>leos</a:t>
            </a:r>
            <a:r>
              <a:rPr lang="en-US" altLang="en-US" b="1" dirty="0" smtClean="0">
                <a:latin typeface="Calibri" panose="020F0502020204030204" pitchFamily="34" charset="0"/>
              </a:rPr>
              <a:t>)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006432"/>
              </p:ext>
            </p:extLst>
          </p:nvPr>
        </p:nvGraphicFramePr>
        <p:xfrm>
          <a:off x="1524000" y="5181600"/>
          <a:ext cx="6095999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Year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-7.6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4.0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6049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838200" y="1143000"/>
            <a:ext cx="8081962" cy="159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en-US" sz="3200" b="1" i="1" u="sng" dirty="0" smtClean="0">
                <a:latin typeface="Calibri" panose="020F0502020204030204" pitchFamily="34" charset="0"/>
              </a:rPr>
              <a:t>Example – (continued)</a:t>
            </a:r>
          </a:p>
          <a:p>
            <a:pPr>
              <a:spcBef>
                <a:spcPct val="50000"/>
              </a:spcBef>
            </a:pPr>
            <a:endParaRPr lang="en-US" altLang="en-US" sz="2000" b="1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 dirty="0" smtClean="0">
                <a:latin typeface="Calibri" panose="020F0502020204030204" pitchFamily="34" charset="0"/>
              </a:rPr>
              <a:t>Cash </a:t>
            </a:r>
            <a:r>
              <a:rPr lang="en-US" altLang="en-US" b="1" dirty="0">
                <a:latin typeface="Calibri" panose="020F0502020204030204" pitchFamily="34" charset="0"/>
              </a:rPr>
              <a:t>Flow Forecasts (in millions of Leos</a:t>
            </a:r>
            <a:r>
              <a:rPr lang="en-US" altLang="en-US" b="1" dirty="0" smtClean="0">
                <a:latin typeface="Calibri" panose="020F0502020204030204" pitchFamily="34" charset="0"/>
              </a:rPr>
              <a:t>)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838200" y="3962400"/>
            <a:ext cx="732472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latin typeface="Calibri" panose="020F0502020204030204" pitchFamily="34" charset="0"/>
              </a:rPr>
              <a:t>Q: What are the 1, 2, 3, 4, 5 year forward rates?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762000" y="5697537"/>
            <a:ext cx="7391400" cy="474663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b="1" dirty="0">
                <a:latin typeface="Calibri" panose="020F0502020204030204" pitchFamily="34" charset="0"/>
              </a:rPr>
              <a:t> Forward rates =  </a:t>
            </a:r>
            <a:r>
              <a:rPr lang="en-US" altLang="en-US" b="1" dirty="0" smtClean="0">
                <a:latin typeface="Calibri" panose="020F0502020204030204" pitchFamily="34" charset="0"/>
              </a:rPr>
              <a:t>2.095     </a:t>
            </a:r>
            <a:r>
              <a:rPr lang="en-US" altLang="en-US" b="1" dirty="0" smtClean="0">
                <a:latin typeface="Calibri" panose="020F0502020204030204" pitchFamily="34" charset="0"/>
              </a:rPr>
              <a:t>2.195     2.300</a:t>
            </a:r>
            <a:r>
              <a:rPr lang="en-US" altLang="en-US" b="1" dirty="0" smtClean="0">
                <a:latin typeface="Calibri" panose="020F0502020204030204" pitchFamily="34" charset="0"/>
              </a:rPr>
              <a:t>     2.409     2.524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308546"/>
              </p:ext>
            </p:extLst>
          </p:nvPr>
        </p:nvGraphicFramePr>
        <p:xfrm>
          <a:off x="1295400" y="2743200"/>
          <a:ext cx="6095999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Year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-7.6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4.0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057400" y="4343400"/>
                <a:ext cx="4876800" cy="1017442"/>
              </a:xfrm>
              <a:prstGeom prst="round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foreign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$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foreign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/$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43400"/>
                <a:ext cx="4876800" cy="1017442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2922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2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838199" y="3962400"/>
            <a:ext cx="6172201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latin typeface="Calibri" panose="020F0502020204030204" pitchFamily="34" charset="0"/>
              </a:rPr>
              <a:t>Convert </a:t>
            </a:r>
            <a:r>
              <a:rPr lang="en-US" altLang="en-US" b="1" dirty="0">
                <a:latin typeface="Calibri" panose="020F0502020204030204" pitchFamily="34" charset="0"/>
              </a:rPr>
              <a:t>the CF to $ using the forward rates.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1066800" y="4572000"/>
            <a:ext cx="770572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 	</a:t>
            </a:r>
            <a:r>
              <a:rPr lang="en-US" altLang="en-US" sz="2000" b="1" u="sng" dirty="0">
                <a:latin typeface="Calibri" panose="020F0502020204030204" pitchFamily="34" charset="0"/>
              </a:rPr>
              <a:t>0	1	2	3	4	5</a:t>
            </a:r>
            <a:endParaRPr lang="en-US" altLang="en-US" sz="2000" b="1" dirty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i="1" dirty="0">
                <a:latin typeface="Calibri" panose="020F0502020204030204" pitchFamily="34" charset="0"/>
              </a:rPr>
              <a:t>CF</a:t>
            </a:r>
            <a:r>
              <a:rPr lang="en-US" altLang="en-US" sz="2000" i="1" baseline="-25000" dirty="0">
                <a:latin typeface="Calibri" panose="020F0502020204030204" pitchFamily="34" charset="0"/>
              </a:rPr>
              <a:t>L</a:t>
            </a:r>
            <a:r>
              <a:rPr lang="en-US" altLang="en-US" sz="2000" dirty="0">
                <a:latin typeface="Calibri" panose="020F0502020204030204" pitchFamily="34" charset="0"/>
              </a:rPr>
              <a:t> </a:t>
            </a:r>
            <a:r>
              <a:rPr lang="en-US" altLang="en-US" sz="2000" dirty="0" smtClean="0">
                <a:latin typeface="Calibri" panose="020F0502020204030204" pitchFamily="34" charset="0"/>
              </a:rPr>
              <a:t>	 </a:t>
            </a:r>
            <a:r>
              <a:rPr lang="en-US" altLang="en-US" sz="2000" dirty="0">
                <a:latin typeface="Calibri" panose="020F0502020204030204" pitchFamily="34" charset="0"/>
              </a:rPr>
              <a:t>-7.6	2.0	2.5	3.0	3.5	4.0</a:t>
            </a: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1062038" y="5600700"/>
            <a:ext cx="77057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i="1" dirty="0">
                <a:latin typeface="Calibri" panose="020F0502020204030204" pitchFamily="34" charset="0"/>
              </a:rPr>
              <a:t>F</a:t>
            </a:r>
            <a:r>
              <a:rPr lang="en-US" altLang="en-US" sz="2000" dirty="0">
                <a:latin typeface="Calibri" panose="020F0502020204030204" pitchFamily="34" charset="0"/>
              </a:rPr>
              <a:t>(</a:t>
            </a:r>
            <a:r>
              <a:rPr lang="en-US" altLang="en-US" sz="2000" i="1" dirty="0">
                <a:latin typeface="Calibri" panose="020F0502020204030204" pitchFamily="34" charset="0"/>
              </a:rPr>
              <a:t>r</a:t>
            </a:r>
            <a:r>
              <a:rPr lang="en-US" altLang="en-US" sz="2000" dirty="0">
                <a:latin typeface="Calibri" panose="020F0502020204030204" pitchFamily="34" charset="0"/>
              </a:rPr>
              <a:t>)	 2.0	2.095	2.195	2.300	2.409	2.524</a:t>
            </a:r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1066800" y="6172200"/>
            <a:ext cx="77057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i="1" dirty="0">
                <a:latin typeface="Calibri" panose="020F0502020204030204" pitchFamily="34" charset="0"/>
              </a:rPr>
              <a:t>CF</a:t>
            </a:r>
            <a:r>
              <a:rPr lang="en-US" altLang="en-US" sz="2000" dirty="0">
                <a:latin typeface="Calibri" panose="020F0502020204030204" pitchFamily="34" charset="0"/>
              </a:rPr>
              <a:t>$	-3.8	.95	1.14	1.30	1.45	1.58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838200" y="1143000"/>
            <a:ext cx="8081962" cy="159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en-US" sz="3200" b="1" i="1" u="sng" dirty="0" smtClean="0">
                <a:latin typeface="Calibri" panose="020F0502020204030204" pitchFamily="34" charset="0"/>
              </a:rPr>
              <a:t>Example – (continued)</a:t>
            </a:r>
          </a:p>
          <a:p>
            <a:pPr>
              <a:spcBef>
                <a:spcPct val="50000"/>
              </a:spcBef>
            </a:pPr>
            <a:endParaRPr lang="en-US" altLang="en-US" sz="2000" b="1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 dirty="0" smtClean="0">
                <a:latin typeface="Calibri" panose="020F0502020204030204" pitchFamily="34" charset="0"/>
              </a:rPr>
              <a:t>Cash </a:t>
            </a:r>
            <a:r>
              <a:rPr lang="en-US" altLang="en-US" b="1" dirty="0">
                <a:latin typeface="Calibri" panose="020F0502020204030204" pitchFamily="34" charset="0"/>
              </a:rPr>
              <a:t>Flow Forecasts (in millions of Leos</a:t>
            </a:r>
            <a:r>
              <a:rPr lang="en-US" altLang="en-US" b="1" dirty="0" smtClean="0">
                <a:latin typeface="Calibri" panose="020F0502020204030204" pitchFamily="34" charset="0"/>
              </a:rPr>
              <a:t>)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912437"/>
              </p:ext>
            </p:extLst>
          </p:nvPr>
        </p:nvGraphicFramePr>
        <p:xfrm>
          <a:off x="1295400" y="2743200"/>
          <a:ext cx="6095999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Year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-7.6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4.0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11557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 autoUpdateAnimBg="0"/>
      <p:bldP spid="151558" grpId="0" autoUpdateAnimBg="0"/>
      <p:bldP spid="151559" grpId="0" autoUpdateAnimBg="0"/>
      <p:bldP spid="15156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09638" y="4038600"/>
            <a:ext cx="7477125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latin typeface="Calibri" panose="020F0502020204030204" pitchFamily="34" charset="0"/>
              </a:rPr>
              <a:t>What is the PV of the project in dollars at a risk premium of 10.0%? 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914401" y="5105400"/>
            <a:ext cx="4800600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$ discount rate = 5% + 10% =  15% 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PV = $360,000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38200" y="1143000"/>
            <a:ext cx="8081962" cy="1597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en-US" sz="3200" b="1" i="1" u="sng" dirty="0" smtClean="0">
                <a:latin typeface="Calibri" panose="020F0502020204030204" pitchFamily="34" charset="0"/>
              </a:rPr>
              <a:t>Example – (continued)</a:t>
            </a:r>
          </a:p>
          <a:p>
            <a:pPr>
              <a:spcBef>
                <a:spcPct val="50000"/>
              </a:spcBef>
            </a:pPr>
            <a:endParaRPr lang="en-US" altLang="en-US" sz="2000" b="1" dirty="0" smtClean="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 dirty="0" smtClean="0">
                <a:latin typeface="Calibri" panose="020F0502020204030204" pitchFamily="34" charset="0"/>
              </a:rPr>
              <a:t>Cash </a:t>
            </a:r>
            <a:r>
              <a:rPr lang="en-US" altLang="en-US" b="1" dirty="0">
                <a:latin typeface="Calibri" panose="020F0502020204030204" pitchFamily="34" charset="0"/>
              </a:rPr>
              <a:t>Flow Forecasts (in millions of Leos</a:t>
            </a:r>
            <a:r>
              <a:rPr lang="en-US" altLang="en-US" b="1" dirty="0" smtClean="0">
                <a:latin typeface="Calibri" panose="020F0502020204030204" pitchFamily="34" charset="0"/>
              </a:rPr>
              <a:t>)</a:t>
            </a:r>
            <a:endParaRPr lang="en-US" alt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9551"/>
              </p:ext>
            </p:extLst>
          </p:nvPr>
        </p:nvGraphicFramePr>
        <p:xfrm>
          <a:off x="1295400" y="2743200"/>
          <a:ext cx="6095999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Year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-7.6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4.0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12335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Risk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Political risk scores for a sample of </a:t>
            </a:r>
            <a:r>
              <a:rPr lang="en-US" sz="2800" dirty="0" smtClean="0">
                <a:latin typeface="Calibri" panose="020F0502020204030204" pitchFamily="34" charset="0"/>
              </a:rPr>
              <a:t>countries,</a:t>
            </a:r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June </a:t>
            </a:r>
            <a:r>
              <a:rPr lang="en-US" sz="2800" dirty="0" smtClean="0">
                <a:latin typeface="Calibri" panose="020F0502020204030204" pitchFamily="34" charset="0"/>
              </a:rPr>
              <a:t>2013</a:t>
            </a:r>
            <a:endParaRPr lang="en-US" sz="2800" dirty="0" smtClean="0">
              <a:latin typeface="Calibri" panose="020F0502020204030204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62075"/>
            <a:ext cx="43053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83533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Foreign Exchange Markets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543800" cy="4724400"/>
          </a:xfrm>
          <a:noFill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 b="1" u="sng" dirty="0" smtClean="0"/>
              <a:t>Exchange Rate</a:t>
            </a:r>
            <a:r>
              <a:rPr lang="en-US" altLang="en-US" sz="2800" dirty="0" smtClean="0"/>
              <a:t> - Amount of one currency needed to purchase one unit of </a:t>
            </a:r>
            <a:r>
              <a:rPr lang="en-US" altLang="en-US" sz="2800" dirty="0" smtClean="0"/>
              <a:t>another</a:t>
            </a:r>
            <a:endParaRPr lang="en-US" altLang="en-US" sz="2800" dirty="0" smtClean="0"/>
          </a:p>
          <a:p>
            <a:pPr>
              <a:spcAft>
                <a:spcPts val="600"/>
              </a:spcAft>
            </a:pPr>
            <a:r>
              <a:rPr lang="en-US" altLang="en-US" sz="2800" b="1" u="sng" dirty="0" smtClean="0"/>
              <a:t>Spot Rate of Exchange</a:t>
            </a:r>
            <a:r>
              <a:rPr lang="en-US" altLang="en-US" sz="2800" dirty="0" smtClean="0"/>
              <a:t> - Exchange rate for an immediate </a:t>
            </a:r>
            <a:r>
              <a:rPr lang="en-US" altLang="en-US" sz="2800" dirty="0" smtClean="0"/>
              <a:t>transaction</a:t>
            </a:r>
            <a:endParaRPr lang="en-US" altLang="en-US" sz="2800" dirty="0" smtClean="0"/>
          </a:p>
          <a:p>
            <a:pPr>
              <a:spcAft>
                <a:spcPts val="600"/>
              </a:spcAft>
            </a:pPr>
            <a:r>
              <a:rPr lang="en-US" altLang="en-US" sz="2800" b="1" u="sng" dirty="0" smtClean="0"/>
              <a:t>Forward Exchange Rate</a:t>
            </a:r>
            <a:r>
              <a:rPr lang="en-US" altLang="en-US" sz="2800" dirty="0" smtClean="0"/>
              <a:t> - Exchange rate for a future </a:t>
            </a:r>
            <a:r>
              <a:rPr lang="en-US" altLang="en-US" sz="2800" dirty="0" smtClean="0"/>
              <a:t>transaction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44058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Foreign Exchange Markets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7250" y="1295400"/>
            <a:ext cx="488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Exchange </a:t>
            </a:r>
            <a:r>
              <a:rPr lang="en-US" sz="2800" dirty="0" smtClean="0">
                <a:latin typeface="Calibri" panose="020F0502020204030204" pitchFamily="34" charset="0"/>
              </a:rPr>
              <a:t>Rates, February </a:t>
            </a:r>
            <a:r>
              <a:rPr lang="en-US" sz="2800" dirty="0" smtClean="0">
                <a:latin typeface="Calibri" panose="020F0502020204030204" pitchFamily="34" charset="0"/>
              </a:rPr>
              <a:t>2014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804" y="6185132"/>
            <a:ext cx="2795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* Direct quotes. Others are </a:t>
            </a:r>
            <a:r>
              <a:rPr lang="en-US" sz="1400" dirty="0" smtClean="0">
                <a:latin typeface="Calibri" panose="020F0502020204030204" pitchFamily="34" charset="0"/>
              </a:rPr>
              <a:t>indirect.</a:t>
            </a:r>
            <a:endParaRPr lang="en-US" sz="1400" dirty="0">
              <a:latin typeface="Calibri" panose="020F050202020403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1981200"/>
            <a:ext cx="661035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30190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Foreign Exchange Markets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dirty="0" smtClean="0"/>
              <a:t>Forward Premiums and Forward Discounts</a:t>
            </a:r>
          </a:p>
          <a:p>
            <a:pPr>
              <a:buFont typeface="Wingdings" pitchFamily="2" charset="2"/>
              <a:buNone/>
            </a:pPr>
            <a:endParaRPr lang="en-US" altLang="en-US" sz="2800" b="1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b="1" i="1" u="sng" dirty="0" smtClean="0">
                <a:solidFill>
                  <a:schemeClr val="tx1"/>
                </a:solidFill>
              </a:rPr>
              <a:t>Example</a:t>
            </a:r>
            <a:r>
              <a:rPr lang="en-US" altLang="en-US" i="1" u="sng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The </a:t>
            </a:r>
            <a:r>
              <a:rPr lang="en-US" altLang="en-US" sz="2800" i="1" dirty="0" err="1" smtClean="0">
                <a:solidFill>
                  <a:schemeClr val="tx1"/>
                </a:solidFill>
              </a:rPr>
              <a:t>Ruritanian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peso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spot price is 100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pesos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per dollar and the 1 year forward rate is 105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pesos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per dollar, what is the premium and discount relationship?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630300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Foreign Exchange Markets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 smtClean="0">
                <a:solidFill>
                  <a:schemeClr val="tx1"/>
                </a:solidFill>
              </a:rPr>
              <a:t>Example - continued</a:t>
            </a:r>
            <a:r>
              <a:rPr lang="en-US" altLang="en-US" i="1" u="sng" dirty="0" smtClean="0">
                <a:solidFill>
                  <a:schemeClr val="tx1"/>
                </a:solidFill>
              </a:rPr>
              <a:t> </a:t>
            </a:r>
            <a:endParaRPr lang="en-US" altLang="en-US" i="1" u="sng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</a:t>
            </a:r>
            <a:r>
              <a:rPr lang="en-US" altLang="en-US" sz="2400" i="1" dirty="0">
                <a:solidFill>
                  <a:schemeClr val="tx1"/>
                </a:solidFill>
              </a:rPr>
              <a:t>The </a:t>
            </a:r>
            <a:r>
              <a:rPr lang="en-US" altLang="en-US" sz="2400" i="1" dirty="0" err="1">
                <a:solidFill>
                  <a:schemeClr val="tx1"/>
                </a:solidFill>
              </a:rPr>
              <a:t>Ruritanian</a:t>
            </a:r>
            <a:r>
              <a:rPr lang="en-US" altLang="en-US" sz="2400" i="1" dirty="0">
                <a:solidFill>
                  <a:schemeClr val="tx1"/>
                </a:solidFill>
              </a:rPr>
              <a:t> peso spot price is 100 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pesos </a:t>
            </a:r>
            <a:r>
              <a:rPr lang="en-US" altLang="en-US" sz="2400" i="1" dirty="0">
                <a:solidFill>
                  <a:schemeClr val="tx1"/>
                </a:solidFill>
              </a:rPr>
              <a:t>per dollar and the 1 year forward rate is 105 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pesos </a:t>
            </a:r>
            <a:r>
              <a:rPr lang="en-US" altLang="en-US" sz="2400" i="1" dirty="0">
                <a:solidFill>
                  <a:schemeClr val="tx1"/>
                </a:solidFill>
              </a:rPr>
              <a:t>per dollar, what is the premium and discount relationship?</a:t>
            </a:r>
            <a:r>
              <a:rPr lang="en-US" altLang="en-US" sz="2000" i="1" dirty="0">
                <a:solidFill>
                  <a:schemeClr val="tx1"/>
                </a:solidFill>
              </a:rPr>
              <a:t> </a:t>
            </a:r>
            <a:endParaRPr lang="en-US" altLang="en-US" sz="2400" i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66800" y="3657600"/>
                <a:ext cx="7239000" cy="2172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Forward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price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spot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price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spot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price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premium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or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discount</m:t>
                      </m:r>
                    </m:oMath>
                  </m:oMathPara>
                </a14:m>
                <a:endParaRPr lang="en-US" b="0" dirty="0" smtClean="0"/>
              </a:p>
              <a:p>
                <a:pPr marL="1549400" indent="-154940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105−100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en-US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100=5.00%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657600"/>
                <a:ext cx="7239000" cy="21728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2159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Foreign Exchange Markets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 - continued</a:t>
            </a:r>
            <a:r>
              <a:rPr lang="en-US" altLang="en-US" i="1" u="sng" dirty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</a:t>
            </a:r>
            <a:r>
              <a:rPr lang="en-US" altLang="en-US" sz="2400" i="1" dirty="0">
                <a:solidFill>
                  <a:schemeClr val="tx1"/>
                </a:solidFill>
              </a:rPr>
              <a:t>The </a:t>
            </a:r>
            <a:r>
              <a:rPr lang="en-US" altLang="en-US" sz="2400" i="1" dirty="0" err="1">
                <a:solidFill>
                  <a:schemeClr val="tx1"/>
                </a:solidFill>
              </a:rPr>
              <a:t>Ruritanian</a:t>
            </a:r>
            <a:r>
              <a:rPr lang="en-US" altLang="en-US" sz="2400" i="1" dirty="0">
                <a:solidFill>
                  <a:schemeClr val="tx1"/>
                </a:solidFill>
              </a:rPr>
              <a:t> peso spot price is 100 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pesos </a:t>
            </a:r>
            <a:r>
              <a:rPr lang="en-US" altLang="en-US" sz="2400" i="1" dirty="0">
                <a:solidFill>
                  <a:schemeClr val="tx1"/>
                </a:solidFill>
              </a:rPr>
              <a:t>per dollar and the 1 year forward rate is 105 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pesos </a:t>
            </a:r>
            <a:r>
              <a:rPr lang="en-US" altLang="en-US" sz="2400" i="1" dirty="0">
                <a:solidFill>
                  <a:schemeClr val="tx1"/>
                </a:solidFill>
              </a:rPr>
              <a:t>per dollar, what is the premium and discount relationship?</a:t>
            </a:r>
            <a:r>
              <a:rPr lang="en-US" altLang="en-US" sz="2000" i="1" dirty="0">
                <a:solidFill>
                  <a:schemeClr val="tx1"/>
                </a:solidFill>
              </a:rPr>
              <a:t> </a:t>
            </a:r>
            <a:endParaRPr lang="en-US" altLang="en-US" sz="28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en-US" sz="2400" dirty="0" smtClean="0"/>
          </a:p>
          <a:p>
            <a:pPr>
              <a:buFont typeface="Wingdings" pitchFamily="2" charset="2"/>
              <a:buNone/>
            </a:pPr>
            <a:r>
              <a:rPr lang="en-US" altLang="en-US" sz="2400" b="1" dirty="0" smtClean="0"/>
              <a:t>Answer</a:t>
            </a:r>
            <a:r>
              <a:rPr lang="en-US" altLang="en-US" sz="2400" dirty="0" smtClean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The </a:t>
            </a:r>
            <a:r>
              <a:rPr lang="en-US" altLang="en-US" sz="2400" dirty="0" smtClean="0"/>
              <a:t>dollar is selling at a 5.00% premium, relative to the peso.  The peso is selling at a 5.00% discount, relative to the dollar.</a:t>
            </a:r>
          </a:p>
        </p:txBody>
      </p:sp>
    </p:spTree>
    <p:extLst>
      <p:ext uri="{BB962C8B-B14F-4D97-AF65-F5344CB8AC3E}">
        <p14:creationId xmlns:p14="http://schemas.microsoft.com/office/powerpoint/2010/main" val="429056130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Exchange Rate Relationships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Law of One Price</a:t>
            </a:r>
          </a:p>
          <a:p>
            <a:pPr lvl="1"/>
            <a:r>
              <a:rPr lang="en-US" altLang="en-US" dirty="0" smtClean="0"/>
              <a:t>Theory that prices of goods in all countries should be equal when translated to a common </a:t>
            </a:r>
            <a:r>
              <a:rPr lang="en-US" altLang="en-US" dirty="0" smtClean="0"/>
              <a:t>currency</a:t>
            </a:r>
            <a:endParaRPr lang="en-US" altLang="en-US" dirty="0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004121"/>
              </p:ext>
            </p:extLst>
          </p:nvPr>
        </p:nvGraphicFramePr>
        <p:xfrm>
          <a:off x="1371600" y="3429000"/>
          <a:ext cx="6248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4254480" imgH="1066680" progId="Equation.3">
                  <p:embed/>
                </p:oleObj>
              </mc:Choice>
              <mc:Fallback>
                <p:oleObj name="Equation" r:id="rId4" imgW="425448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62484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5522893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If the price of gold in Ruritania is 13,000 pesos, you can </a:t>
            </a:r>
            <a:r>
              <a:rPr lang="en-US" sz="2800" dirty="0" smtClean="0">
                <a:latin typeface="Calibri" panose="020F0502020204030204" pitchFamily="34" charset="0"/>
              </a:rPr>
              <a:t>make a </a:t>
            </a:r>
            <a:r>
              <a:rPr lang="en-US" sz="2800" dirty="0" smtClean="0">
                <a:latin typeface="Calibri" panose="020F0502020204030204" pitchFamily="34" charset="0"/>
              </a:rPr>
              <a:t>profit of 1,000 </a:t>
            </a:r>
            <a:r>
              <a:rPr lang="en-US" sz="2800" dirty="0" smtClean="0">
                <a:latin typeface="Calibri" panose="020F0502020204030204" pitchFamily="34" charset="0"/>
              </a:rPr>
              <a:t>pesos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4237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International Prices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838200" y="1447800"/>
            <a:ext cx="7696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latin typeface="Calibri" panose="020F0502020204030204" pitchFamily="34" charset="0"/>
              </a:rPr>
              <a:t>The Big Mac Index – The price of a Big Mac in different countries (</a:t>
            </a:r>
            <a:r>
              <a:rPr lang="en-US" altLang="en-US" sz="3200" dirty="0" smtClean="0">
                <a:latin typeface="Calibri" panose="020F0502020204030204" pitchFamily="34" charset="0"/>
              </a:rPr>
              <a:t>January 25, 2014)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52702"/>
              </p:ext>
            </p:extLst>
          </p:nvPr>
        </p:nvGraphicFramePr>
        <p:xfrm>
          <a:off x="838200" y="2895600"/>
          <a:ext cx="7467600" cy="3108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76400"/>
                <a:gridCol w="1981200"/>
                <a:gridCol w="1828800"/>
                <a:gridCol w="1981200"/>
              </a:tblGrid>
              <a:tr h="652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  <a:endParaRPr lang="en-US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Local Price Converted to U.S. Dollars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  <a:endParaRPr lang="en-US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Local Price Converted to U.S. Dollars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3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4.47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7.8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16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Brazil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5.25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Russia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2.62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16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China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2.74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South Africa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2.16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16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Euro area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4.96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Switzerland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7.14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16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Japan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2.97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United Kingdom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4.63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35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Mexico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2.78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4.62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137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694</TotalTime>
  <Pages>8923980</Pages>
  <Words>1393</Words>
  <Application>Microsoft Office PowerPoint</Application>
  <PresentationFormat>On-screen Show (4:3)</PresentationFormat>
  <Paragraphs>250</Paragraphs>
  <Slides>29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BMM4e</vt:lpstr>
      <vt:lpstr>Equation</vt:lpstr>
      <vt:lpstr>PowerPoint Presentation</vt:lpstr>
      <vt:lpstr>Topics Covered</vt:lpstr>
      <vt:lpstr>Foreign Exchange Markets</vt:lpstr>
      <vt:lpstr>Foreign Exchange Markets</vt:lpstr>
      <vt:lpstr>Foreign Exchange Markets</vt:lpstr>
      <vt:lpstr>Foreign Exchange Markets</vt:lpstr>
      <vt:lpstr>Foreign Exchange Markets</vt:lpstr>
      <vt:lpstr>Exchange Rate Relationships</vt:lpstr>
      <vt:lpstr>International Prices</vt:lpstr>
      <vt:lpstr>Exchange Rate Relationships</vt:lpstr>
      <vt:lpstr>Exchange Rate Relationships</vt:lpstr>
      <vt:lpstr>Exchange Rate Relationships</vt:lpstr>
      <vt:lpstr>Exchange Rate Relationships</vt:lpstr>
      <vt:lpstr>Exchange Rate Relationships</vt:lpstr>
      <vt:lpstr>Exchange Rate Relationships</vt:lpstr>
      <vt:lpstr>Exchange Rate Relationships</vt:lpstr>
      <vt:lpstr>Exchange Rate Relationships</vt:lpstr>
      <vt:lpstr>Exchange Rate Relationships</vt:lpstr>
      <vt:lpstr>Exchange Rate Risk</vt:lpstr>
      <vt:lpstr>Exchange Rate Risk</vt:lpstr>
      <vt:lpstr>Exchange Rate Risk</vt:lpstr>
      <vt:lpstr>Capital Budgeting</vt:lpstr>
      <vt:lpstr>Capital Budgeting</vt:lpstr>
      <vt:lpstr>Capital Budgeting</vt:lpstr>
      <vt:lpstr>Capital Budgeting</vt:lpstr>
      <vt:lpstr>Capital Budgeting</vt:lpstr>
      <vt:lpstr>Capital Budgeting</vt:lpstr>
      <vt:lpstr>Capital Budgeting</vt:lpstr>
      <vt:lpstr>Political Risk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206</cp:revision>
  <dcterms:created xsi:type="dcterms:W3CDTF">1997-10-06T19:15:22Z</dcterms:created>
  <dcterms:modified xsi:type="dcterms:W3CDTF">2014-09-09T19:06:04Z</dcterms:modified>
</cp:coreProperties>
</file>