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1"/>
  </p:notesMasterIdLst>
  <p:sldIdLst>
    <p:sldId id="256" r:id="rId2"/>
    <p:sldId id="259" r:id="rId3"/>
    <p:sldId id="260" r:id="rId4"/>
    <p:sldId id="261" r:id="rId5"/>
    <p:sldId id="266" r:id="rId6"/>
    <p:sldId id="270" r:id="rId7"/>
    <p:sldId id="272" r:id="rId8"/>
    <p:sldId id="273" r:id="rId9"/>
    <p:sldId id="284" r:id="rId10"/>
    <p:sldId id="285" r:id="rId11"/>
    <p:sldId id="286" r:id="rId12"/>
    <p:sldId id="288" r:id="rId13"/>
    <p:sldId id="289" r:id="rId14"/>
    <p:sldId id="290" r:id="rId15"/>
    <p:sldId id="291" r:id="rId16"/>
    <p:sldId id="292" r:id="rId17"/>
    <p:sldId id="293" r:id="rId18"/>
    <p:sldId id="294" r:id="rId19"/>
    <p:sldId id="29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50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B66DB0-1A01-4DD3-B645-640D976FE8A3}" type="doc">
      <dgm:prSet loTypeId="urn:microsoft.com/office/officeart/2005/8/layout/default#2" loCatId="list" qsTypeId="urn:microsoft.com/office/officeart/2005/8/quickstyle/simple3" qsCatId="simple" csTypeId="urn:microsoft.com/office/officeart/2005/8/colors/accent1_2" csCatId="accent1" phldr="1"/>
      <dgm:spPr/>
      <dgm:t>
        <a:bodyPr/>
        <a:lstStyle/>
        <a:p>
          <a:endParaRPr lang="en-US"/>
        </a:p>
      </dgm:t>
    </dgm:pt>
    <dgm:pt modelId="{044DE114-0BDD-44A2-992C-C2C8795ECB7C}">
      <dgm:prSet phldrT="[Text]"/>
      <dgm:spPr/>
      <dgm:t>
        <a:bodyPr/>
        <a:lstStyle/>
        <a:p>
          <a:r>
            <a:rPr lang="en-GB" b="1" i="1" dirty="0" smtClean="0"/>
            <a:t>To preserve life</a:t>
          </a:r>
          <a:endParaRPr lang="en-US" dirty="0"/>
        </a:p>
      </dgm:t>
    </dgm:pt>
    <dgm:pt modelId="{2D273D14-916A-47D3-96A3-81DE456D2103}" type="parTrans" cxnId="{A7E1DF47-1B21-47A4-82F4-1747BE0EEC02}">
      <dgm:prSet/>
      <dgm:spPr/>
      <dgm:t>
        <a:bodyPr/>
        <a:lstStyle/>
        <a:p>
          <a:endParaRPr lang="en-US"/>
        </a:p>
      </dgm:t>
    </dgm:pt>
    <dgm:pt modelId="{89860FDA-4A8B-44A2-A725-DA15EA868812}" type="sibTrans" cxnId="{A7E1DF47-1B21-47A4-82F4-1747BE0EEC02}">
      <dgm:prSet/>
      <dgm:spPr/>
      <dgm:t>
        <a:bodyPr/>
        <a:lstStyle/>
        <a:p>
          <a:endParaRPr lang="en-US"/>
        </a:p>
      </dgm:t>
    </dgm:pt>
    <dgm:pt modelId="{74B17201-FDA5-42E0-A6B8-F93100D6C40A}">
      <dgm:prSet phldrT="[Text]"/>
      <dgm:spPr/>
      <dgm:t>
        <a:bodyPr/>
        <a:lstStyle/>
        <a:p>
          <a:r>
            <a:rPr lang="en-GB" b="1" i="1" dirty="0" smtClean="0"/>
            <a:t>To reduce pain and suffering</a:t>
          </a:r>
          <a:endParaRPr lang="en-US" dirty="0"/>
        </a:p>
      </dgm:t>
    </dgm:pt>
    <dgm:pt modelId="{D44C68EB-D462-45EE-80FF-D4F8D9899294}" type="parTrans" cxnId="{E8D5A91F-FF4D-4A69-8F82-E9650C2E79E2}">
      <dgm:prSet/>
      <dgm:spPr/>
      <dgm:t>
        <a:bodyPr/>
        <a:lstStyle/>
        <a:p>
          <a:endParaRPr lang="en-US"/>
        </a:p>
      </dgm:t>
    </dgm:pt>
    <dgm:pt modelId="{B3F9BF24-E11A-4DD5-89E0-0643CA296F96}" type="sibTrans" cxnId="{E8D5A91F-FF4D-4A69-8F82-E9650C2E79E2}">
      <dgm:prSet/>
      <dgm:spPr/>
      <dgm:t>
        <a:bodyPr/>
        <a:lstStyle/>
        <a:p>
          <a:endParaRPr lang="en-US"/>
        </a:p>
      </dgm:t>
    </dgm:pt>
    <dgm:pt modelId="{048FE4B1-5A09-4D70-A14D-E926A87121D8}">
      <dgm:prSet phldrT="[Text]"/>
      <dgm:spPr/>
      <dgm:t>
        <a:bodyPr/>
        <a:lstStyle/>
        <a:p>
          <a:r>
            <a:rPr lang="en-GB" b="1" i="1" dirty="0" smtClean="0"/>
            <a:t>To prevent the situation deteriorating</a:t>
          </a:r>
          <a:endParaRPr lang="en-US" dirty="0"/>
        </a:p>
      </dgm:t>
    </dgm:pt>
    <dgm:pt modelId="{FF2A7F8E-3DF3-44E6-B2B9-96F11359E014}" type="parTrans" cxnId="{C53A01F9-DF79-4551-A265-9F3EC9F98E42}">
      <dgm:prSet/>
      <dgm:spPr/>
      <dgm:t>
        <a:bodyPr/>
        <a:lstStyle/>
        <a:p>
          <a:endParaRPr lang="en-US"/>
        </a:p>
      </dgm:t>
    </dgm:pt>
    <dgm:pt modelId="{E1842F2A-7BF4-4194-AF11-21D9A1D1DE8D}" type="sibTrans" cxnId="{C53A01F9-DF79-4551-A265-9F3EC9F98E42}">
      <dgm:prSet/>
      <dgm:spPr/>
      <dgm:t>
        <a:bodyPr/>
        <a:lstStyle/>
        <a:p>
          <a:endParaRPr lang="en-US"/>
        </a:p>
      </dgm:t>
    </dgm:pt>
    <dgm:pt modelId="{22199FCF-BF26-4DF5-95C8-5952EC27532B}">
      <dgm:prSet phldrT="[Text]"/>
      <dgm:spPr/>
      <dgm:t>
        <a:bodyPr/>
        <a:lstStyle/>
        <a:p>
          <a:r>
            <a:rPr lang="en-GB" b="1" i="1" dirty="0" smtClean="0"/>
            <a:t>To promote recovery</a:t>
          </a:r>
          <a:endParaRPr lang="en-US" dirty="0"/>
        </a:p>
      </dgm:t>
    </dgm:pt>
    <dgm:pt modelId="{C363F556-4D85-4AA3-B7F2-3CF7587696CE}" type="parTrans" cxnId="{534E6A7A-4FFE-4F56-BA01-5260729E0A98}">
      <dgm:prSet/>
      <dgm:spPr/>
      <dgm:t>
        <a:bodyPr/>
        <a:lstStyle/>
        <a:p>
          <a:endParaRPr lang="en-US"/>
        </a:p>
      </dgm:t>
    </dgm:pt>
    <dgm:pt modelId="{9EF5C04E-22E8-4B8E-B0A2-4FD361FA9D8D}" type="sibTrans" cxnId="{534E6A7A-4FFE-4F56-BA01-5260729E0A98}">
      <dgm:prSet/>
      <dgm:spPr/>
      <dgm:t>
        <a:bodyPr/>
        <a:lstStyle/>
        <a:p>
          <a:endParaRPr lang="en-US"/>
        </a:p>
      </dgm:t>
    </dgm:pt>
    <dgm:pt modelId="{B77AFF63-1350-4710-BDFA-FF796616516F}" type="pres">
      <dgm:prSet presAssocID="{15B66DB0-1A01-4DD3-B645-640D976FE8A3}" presName="diagram" presStyleCnt="0">
        <dgm:presLayoutVars>
          <dgm:dir/>
          <dgm:resizeHandles val="exact"/>
        </dgm:presLayoutVars>
      </dgm:prSet>
      <dgm:spPr/>
      <dgm:t>
        <a:bodyPr/>
        <a:lstStyle/>
        <a:p>
          <a:endParaRPr lang="en-US"/>
        </a:p>
      </dgm:t>
    </dgm:pt>
    <dgm:pt modelId="{BE9CD70A-B657-4FAB-BA6B-CB8E98325807}" type="pres">
      <dgm:prSet presAssocID="{044DE114-0BDD-44A2-992C-C2C8795ECB7C}" presName="node" presStyleLbl="node1" presStyleIdx="0" presStyleCnt="4" custLinFactNeighborX="2600" custLinFactNeighborY="4766">
        <dgm:presLayoutVars>
          <dgm:bulletEnabled val="1"/>
        </dgm:presLayoutVars>
      </dgm:prSet>
      <dgm:spPr/>
      <dgm:t>
        <a:bodyPr/>
        <a:lstStyle/>
        <a:p>
          <a:endParaRPr lang="en-US"/>
        </a:p>
      </dgm:t>
    </dgm:pt>
    <dgm:pt modelId="{FE9805CC-1E4B-4B73-AEA0-52768B090C7D}" type="pres">
      <dgm:prSet presAssocID="{89860FDA-4A8B-44A2-A725-DA15EA868812}" presName="sibTrans" presStyleCnt="0"/>
      <dgm:spPr/>
    </dgm:pt>
    <dgm:pt modelId="{D94BD864-174C-44C7-8661-58C23CB7E9D6}" type="pres">
      <dgm:prSet presAssocID="{74B17201-FDA5-42E0-A6B8-F93100D6C40A}" presName="node" presStyleLbl="node1" presStyleIdx="1" presStyleCnt="4" custScaleY="97083" custLinFactNeighborX="-2374" custLinFactNeighborY="-1068">
        <dgm:presLayoutVars>
          <dgm:bulletEnabled val="1"/>
        </dgm:presLayoutVars>
      </dgm:prSet>
      <dgm:spPr/>
      <dgm:t>
        <a:bodyPr/>
        <a:lstStyle/>
        <a:p>
          <a:endParaRPr lang="en-US"/>
        </a:p>
      </dgm:t>
    </dgm:pt>
    <dgm:pt modelId="{8D176FE2-FAC2-4485-8664-1B29E3E52FBB}" type="pres">
      <dgm:prSet presAssocID="{B3F9BF24-E11A-4DD5-89E0-0643CA296F96}" presName="sibTrans" presStyleCnt="0"/>
      <dgm:spPr/>
    </dgm:pt>
    <dgm:pt modelId="{83821A9C-C880-4D3E-B256-D0E91B0F4B61}" type="pres">
      <dgm:prSet presAssocID="{048FE4B1-5A09-4D70-A14D-E926A87121D8}" presName="node" presStyleLbl="node1" presStyleIdx="2" presStyleCnt="4" custLinFactNeighborX="2600" custLinFactNeighborY="419">
        <dgm:presLayoutVars>
          <dgm:bulletEnabled val="1"/>
        </dgm:presLayoutVars>
      </dgm:prSet>
      <dgm:spPr/>
      <dgm:t>
        <a:bodyPr/>
        <a:lstStyle/>
        <a:p>
          <a:endParaRPr lang="en-US"/>
        </a:p>
      </dgm:t>
    </dgm:pt>
    <dgm:pt modelId="{8BFF3F7F-1B87-4C22-9908-71668DED9B12}" type="pres">
      <dgm:prSet presAssocID="{E1842F2A-7BF4-4194-AF11-21D9A1D1DE8D}" presName="sibTrans" presStyleCnt="0"/>
      <dgm:spPr/>
    </dgm:pt>
    <dgm:pt modelId="{554814A4-1672-4109-A071-666FB941A8F4}" type="pres">
      <dgm:prSet presAssocID="{22199FCF-BF26-4DF5-95C8-5952EC27532B}" presName="node" presStyleLbl="node1" presStyleIdx="3" presStyleCnt="4" custLinFactNeighborX="-2374" custLinFactNeighborY="419">
        <dgm:presLayoutVars>
          <dgm:bulletEnabled val="1"/>
        </dgm:presLayoutVars>
      </dgm:prSet>
      <dgm:spPr/>
      <dgm:t>
        <a:bodyPr/>
        <a:lstStyle/>
        <a:p>
          <a:endParaRPr lang="en-US"/>
        </a:p>
      </dgm:t>
    </dgm:pt>
  </dgm:ptLst>
  <dgm:cxnLst>
    <dgm:cxn modelId="{E8D5A91F-FF4D-4A69-8F82-E9650C2E79E2}" srcId="{15B66DB0-1A01-4DD3-B645-640D976FE8A3}" destId="{74B17201-FDA5-42E0-A6B8-F93100D6C40A}" srcOrd="1" destOrd="0" parTransId="{D44C68EB-D462-45EE-80FF-D4F8D9899294}" sibTransId="{B3F9BF24-E11A-4DD5-89E0-0643CA296F96}"/>
    <dgm:cxn modelId="{534E6A7A-4FFE-4F56-BA01-5260729E0A98}" srcId="{15B66DB0-1A01-4DD3-B645-640D976FE8A3}" destId="{22199FCF-BF26-4DF5-95C8-5952EC27532B}" srcOrd="3" destOrd="0" parTransId="{C363F556-4D85-4AA3-B7F2-3CF7587696CE}" sibTransId="{9EF5C04E-22E8-4B8E-B0A2-4FD361FA9D8D}"/>
    <dgm:cxn modelId="{746F9983-B22B-49AE-A4E0-27ACBC618A45}" type="presOf" srcId="{044DE114-0BDD-44A2-992C-C2C8795ECB7C}" destId="{BE9CD70A-B657-4FAB-BA6B-CB8E98325807}" srcOrd="0" destOrd="0" presId="urn:microsoft.com/office/officeart/2005/8/layout/default#2"/>
    <dgm:cxn modelId="{A7E1DF47-1B21-47A4-82F4-1747BE0EEC02}" srcId="{15B66DB0-1A01-4DD3-B645-640D976FE8A3}" destId="{044DE114-0BDD-44A2-992C-C2C8795ECB7C}" srcOrd="0" destOrd="0" parTransId="{2D273D14-916A-47D3-96A3-81DE456D2103}" sibTransId="{89860FDA-4A8B-44A2-A725-DA15EA868812}"/>
    <dgm:cxn modelId="{94671101-C166-4E13-9E90-399EF4361F50}" type="presOf" srcId="{22199FCF-BF26-4DF5-95C8-5952EC27532B}" destId="{554814A4-1672-4109-A071-666FB941A8F4}" srcOrd="0" destOrd="0" presId="urn:microsoft.com/office/officeart/2005/8/layout/default#2"/>
    <dgm:cxn modelId="{664631CF-3257-465D-B514-E78AC2A07A3D}" type="presOf" srcId="{15B66DB0-1A01-4DD3-B645-640D976FE8A3}" destId="{B77AFF63-1350-4710-BDFA-FF796616516F}" srcOrd="0" destOrd="0" presId="urn:microsoft.com/office/officeart/2005/8/layout/default#2"/>
    <dgm:cxn modelId="{3CF424A2-ECB4-4E6A-810D-341E8465D4A9}" type="presOf" srcId="{74B17201-FDA5-42E0-A6B8-F93100D6C40A}" destId="{D94BD864-174C-44C7-8661-58C23CB7E9D6}" srcOrd="0" destOrd="0" presId="urn:microsoft.com/office/officeart/2005/8/layout/default#2"/>
    <dgm:cxn modelId="{C587EFC2-A42F-485B-8F69-DDE5505BB5C7}" type="presOf" srcId="{048FE4B1-5A09-4D70-A14D-E926A87121D8}" destId="{83821A9C-C880-4D3E-B256-D0E91B0F4B61}" srcOrd="0" destOrd="0" presId="urn:microsoft.com/office/officeart/2005/8/layout/default#2"/>
    <dgm:cxn modelId="{C53A01F9-DF79-4551-A265-9F3EC9F98E42}" srcId="{15B66DB0-1A01-4DD3-B645-640D976FE8A3}" destId="{048FE4B1-5A09-4D70-A14D-E926A87121D8}" srcOrd="2" destOrd="0" parTransId="{FF2A7F8E-3DF3-44E6-B2B9-96F11359E014}" sibTransId="{E1842F2A-7BF4-4194-AF11-21D9A1D1DE8D}"/>
    <dgm:cxn modelId="{534CE421-4C4D-4DA4-A207-8B79ECBE3118}" type="presParOf" srcId="{B77AFF63-1350-4710-BDFA-FF796616516F}" destId="{BE9CD70A-B657-4FAB-BA6B-CB8E98325807}" srcOrd="0" destOrd="0" presId="urn:microsoft.com/office/officeart/2005/8/layout/default#2"/>
    <dgm:cxn modelId="{84EB19F0-ACA8-4CA2-997F-AA4FDB553E9A}" type="presParOf" srcId="{B77AFF63-1350-4710-BDFA-FF796616516F}" destId="{FE9805CC-1E4B-4B73-AEA0-52768B090C7D}" srcOrd="1" destOrd="0" presId="urn:microsoft.com/office/officeart/2005/8/layout/default#2"/>
    <dgm:cxn modelId="{4128DF03-A237-4521-8A49-28CD053A5234}" type="presParOf" srcId="{B77AFF63-1350-4710-BDFA-FF796616516F}" destId="{D94BD864-174C-44C7-8661-58C23CB7E9D6}" srcOrd="2" destOrd="0" presId="urn:microsoft.com/office/officeart/2005/8/layout/default#2"/>
    <dgm:cxn modelId="{8AE11589-7073-4424-ACD3-B7329BE88E2F}" type="presParOf" srcId="{B77AFF63-1350-4710-BDFA-FF796616516F}" destId="{8D176FE2-FAC2-4485-8664-1B29E3E52FBB}" srcOrd="3" destOrd="0" presId="urn:microsoft.com/office/officeart/2005/8/layout/default#2"/>
    <dgm:cxn modelId="{FDB1E869-DE76-4BBD-B07E-75C28CCD8E64}" type="presParOf" srcId="{B77AFF63-1350-4710-BDFA-FF796616516F}" destId="{83821A9C-C880-4D3E-B256-D0E91B0F4B61}" srcOrd="4" destOrd="0" presId="urn:microsoft.com/office/officeart/2005/8/layout/default#2"/>
    <dgm:cxn modelId="{4EB83595-0467-4A3E-8001-B3840F1AE704}" type="presParOf" srcId="{B77AFF63-1350-4710-BDFA-FF796616516F}" destId="{8BFF3F7F-1B87-4C22-9908-71668DED9B12}" srcOrd="5" destOrd="0" presId="urn:microsoft.com/office/officeart/2005/8/layout/default#2"/>
    <dgm:cxn modelId="{3205D2B1-D618-4F19-ACB7-EC1FFFD10FCF}" type="presParOf" srcId="{B77AFF63-1350-4710-BDFA-FF796616516F}" destId="{554814A4-1672-4109-A071-666FB941A8F4}" srcOrd="6"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D3CBD6-C423-4718-9A4C-46002FE6F0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3CE5A5E-9E81-4007-86E3-A3FD7097F343}">
      <dgm:prSet phldrT="[Text]"/>
      <dgm:spPr/>
      <dgm:t>
        <a:bodyPr/>
        <a:lstStyle/>
        <a:p>
          <a:r>
            <a:rPr lang="en-GB" b="1" dirty="0" smtClean="0"/>
            <a:t>Life-threatening emergencies</a:t>
          </a:r>
          <a:endParaRPr lang="en-US" dirty="0"/>
        </a:p>
      </dgm:t>
    </dgm:pt>
    <dgm:pt modelId="{3B240C81-A787-4E02-B8E3-E1713AC9418F}" type="parTrans" cxnId="{7FF921DF-7AFF-401C-9CE4-66136F708354}">
      <dgm:prSet/>
      <dgm:spPr/>
      <dgm:t>
        <a:bodyPr/>
        <a:lstStyle/>
        <a:p>
          <a:endParaRPr lang="en-US"/>
        </a:p>
      </dgm:t>
    </dgm:pt>
    <dgm:pt modelId="{BA5FFAB1-8E1B-4456-B856-FDF772695171}" type="sibTrans" cxnId="{7FF921DF-7AFF-401C-9CE4-66136F708354}">
      <dgm:prSet/>
      <dgm:spPr/>
      <dgm:t>
        <a:bodyPr/>
        <a:lstStyle/>
        <a:p>
          <a:endParaRPr lang="en-US"/>
        </a:p>
      </dgm:t>
    </dgm:pt>
    <dgm:pt modelId="{175C1CB9-1B44-49D7-B9B3-58630DDC44DF}">
      <dgm:prSet phldrT="[Text]"/>
      <dgm:spPr/>
      <dgm:t>
        <a:bodyPr/>
        <a:lstStyle/>
        <a:p>
          <a:r>
            <a:rPr lang="en-GB" b="1" dirty="0" smtClean="0"/>
            <a:t>Minor </a:t>
          </a:r>
          <a:endParaRPr lang="en-US" dirty="0"/>
        </a:p>
      </dgm:t>
    </dgm:pt>
    <dgm:pt modelId="{696BAFFC-364C-4412-9E55-7A47794B85B6}" type="parTrans" cxnId="{7E4C06B3-B6BF-492D-BC58-DFB5DFD0C339}">
      <dgm:prSet/>
      <dgm:spPr/>
      <dgm:t>
        <a:bodyPr/>
        <a:lstStyle/>
        <a:p>
          <a:endParaRPr lang="en-US"/>
        </a:p>
      </dgm:t>
    </dgm:pt>
    <dgm:pt modelId="{F9FE2459-9177-46BB-97A7-FA68CFE82E2B}" type="sibTrans" cxnId="{7E4C06B3-B6BF-492D-BC58-DFB5DFD0C339}">
      <dgm:prSet/>
      <dgm:spPr/>
      <dgm:t>
        <a:bodyPr/>
        <a:lstStyle/>
        <a:p>
          <a:endParaRPr lang="en-US"/>
        </a:p>
      </dgm:t>
    </dgm:pt>
    <dgm:pt modelId="{D59AE581-5D3D-4462-B853-0470769663D0}">
      <dgm:prSet/>
      <dgm:spPr/>
      <dgm:t>
        <a:bodyPr/>
        <a:lstStyle/>
        <a:p>
          <a:r>
            <a:rPr lang="en-GB" dirty="0" smtClean="0"/>
            <a:t>These require immediate action by the owner or first aider at home, and the vet and nurse at the surgery.</a:t>
          </a:r>
          <a:endParaRPr lang="en-US" dirty="0"/>
        </a:p>
      </dgm:t>
    </dgm:pt>
    <dgm:pt modelId="{83DE9274-0F6C-460D-A468-8E09D1224D34}" type="parTrans" cxnId="{4B70F00F-FB11-4D54-805C-F6D34770CBF0}">
      <dgm:prSet/>
      <dgm:spPr/>
      <dgm:t>
        <a:bodyPr/>
        <a:lstStyle/>
        <a:p>
          <a:endParaRPr lang="en-US"/>
        </a:p>
      </dgm:t>
    </dgm:pt>
    <dgm:pt modelId="{25310645-039C-4A05-8B8B-152FEF5098D0}" type="sibTrans" cxnId="{4B70F00F-FB11-4D54-805C-F6D34770CBF0}">
      <dgm:prSet/>
      <dgm:spPr/>
      <dgm:t>
        <a:bodyPr/>
        <a:lstStyle/>
        <a:p>
          <a:endParaRPr lang="en-US"/>
        </a:p>
      </dgm:t>
    </dgm:pt>
    <dgm:pt modelId="{715AF1BD-8A2E-4867-AA27-D7B4770C8976}">
      <dgm:prSet/>
      <dgm:spPr/>
      <dgm:t>
        <a:bodyPr/>
        <a:lstStyle/>
        <a:p>
          <a:r>
            <a:rPr lang="en-GB" b="1" smtClean="0"/>
            <a:t>prompt attention</a:t>
          </a:r>
          <a:r>
            <a:rPr lang="en-GB" smtClean="0"/>
            <a:t> </a:t>
          </a:r>
          <a:endParaRPr lang="en-US"/>
        </a:p>
      </dgm:t>
    </dgm:pt>
    <dgm:pt modelId="{E2A7DBC8-A539-42D0-BA73-B64C3925B512}" type="parTrans" cxnId="{F2CBB3B6-F15B-4974-B77C-1A8E112D22DA}">
      <dgm:prSet/>
      <dgm:spPr/>
      <dgm:t>
        <a:bodyPr/>
        <a:lstStyle/>
        <a:p>
          <a:endParaRPr lang="en-US"/>
        </a:p>
      </dgm:t>
    </dgm:pt>
    <dgm:pt modelId="{EB127AC9-1F0D-4251-A0CA-E90EE8D72B6E}" type="sibTrans" cxnId="{F2CBB3B6-F15B-4974-B77C-1A8E112D22DA}">
      <dgm:prSet/>
      <dgm:spPr/>
      <dgm:t>
        <a:bodyPr/>
        <a:lstStyle/>
        <a:p>
          <a:endParaRPr lang="en-US"/>
        </a:p>
      </dgm:t>
    </dgm:pt>
    <dgm:pt modelId="{3CC6C152-A0BE-497D-926D-B70031329FE1}">
      <dgm:prSet/>
      <dgm:spPr/>
      <dgm:t>
        <a:bodyPr/>
        <a:lstStyle/>
        <a:p>
          <a:r>
            <a:rPr lang="en-GB" b="1" dirty="0" smtClean="0"/>
            <a:t> </a:t>
          </a:r>
          <a:r>
            <a:rPr lang="en-GB" dirty="0" smtClean="0"/>
            <a:t>where telephone advice and first aid enables the owner to keep the animal comfortable until an appointment with a  veterinary</a:t>
          </a:r>
          <a:r>
            <a:rPr lang="en-GB" b="1" dirty="0" smtClean="0"/>
            <a:t> </a:t>
          </a:r>
          <a:r>
            <a:rPr lang="en-GB" dirty="0" smtClean="0"/>
            <a:t>surgeon</a:t>
          </a:r>
          <a:r>
            <a:rPr lang="en-US" dirty="0" smtClean="0"/>
            <a:t>.</a:t>
          </a:r>
          <a:endParaRPr lang="en-US" dirty="0"/>
        </a:p>
      </dgm:t>
    </dgm:pt>
    <dgm:pt modelId="{7BA87A49-B2F8-4498-A6AC-E171BDB78116}" type="parTrans" cxnId="{112D9318-1B3F-4778-A47F-8ECB9CB01F0B}">
      <dgm:prSet/>
      <dgm:spPr/>
      <dgm:t>
        <a:bodyPr/>
        <a:lstStyle/>
        <a:p>
          <a:endParaRPr lang="en-US"/>
        </a:p>
      </dgm:t>
    </dgm:pt>
    <dgm:pt modelId="{5E644884-5BFD-4754-917B-A8251CE12F33}" type="sibTrans" cxnId="{112D9318-1B3F-4778-A47F-8ECB9CB01F0B}">
      <dgm:prSet/>
      <dgm:spPr/>
      <dgm:t>
        <a:bodyPr/>
        <a:lstStyle/>
        <a:p>
          <a:endParaRPr lang="en-US"/>
        </a:p>
      </dgm:t>
    </dgm:pt>
    <dgm:pt modelId="{F53DBCA1-94AE-40E9-9ED2-1F0F6E538EB6}">
      <dgm:prSet/>
      <dgm:spPr/>
      <dgm:t>
        <a:bodyPr/>
        <a:lstStyle/>
        <a:p>
          <a:r>
            <a:rPr lang="en-GB" smtClean="0"/>
            <a:t>Emergencies requiring at the surgery but where life is not immediately threatened.</a:t>
          </a:r>
          <a:endParaRPr lang="en-US"/>
        </a:p>
      </dgm:t>
    </dgm:pt>
    <dgm:pt modelId="{2B5B3938-563B-45DB-91D8-A896FEF19E7C}" type="parTrans" cxnId="{9B4D6536-7556-4B4A-905F-B31EBD72F927}">
      <dgm:prSet/>
      <dgm:spPr/>
      <dgm:t>
        <a:bodyPr/>
        <a:lstStyle/>
        <a:p>
          <a:endParaRPr lang="en-US"/>
        </a:p>
      </dgm:t>
    </dgm:pt>
    <dgm:pt modelId="{3D0392CC-86F1-4052-A754-5FB54649C2A6}" type="sibTrans" cxnId="{9B4D6536-7556-4B4A-905F-B31EBD72F927}">
      <dgm:prSet/>
      <dgm:spPr/>
      <dgm:t>
        <a:bodyPr/>
        <a:lstStyle/>
        <a:p>
          <a:endParaRPr lang="en-US"/>
        </a:p>
      </dgm:t>
    </dgm:pt>
    <dgm:pt modelId="{E3986EA8-C3D6-4048-BDC7-63DB1C77C469}" type="pres">
      <dgm:prSet presAssocID="{42D3CBD6-C423-4718-9A4C-46002FE6F032}" presName="linear" presStyleCnt="0">
        <dgm:presLayoutVars>
          <dgm:dir/>
          <dgm:animLvl val="lvl"/>
          <dgm:resizeHandles val="exact"/>
        </dgm:presLayoutVars>
      </dgm:prSet>
      <dgm:spPr/>
      <dgm:t>
        <a:bodyPr/>
        <a:lstStyle/>
        <a:p>
          <a:endParaRPr lang="en-US"/>
        </a:p>
      </dgm:t>
    </dgm:pt>
    <dgm:pt modelId="{AD39C399-73A9-45FF-8FBB-884CF6CC0523}" type="pres">
      <dgm:prSet presAssocID="{E3CE5A5E-9E81-4007-86E3-A3FD7097F343}" presName="parentLin" presStyleCnt="0"/>
      <dgm:spPr/>
    </dgm:pt>
    <dgm:pt modelId="{63EC4AE0-2697-4FFC-B72B-AAD7AD465A08}" type="pres">
      <dgm:prSet presAssocID="{E3CE5A5E-9E81-4007-86E3-A3FD7097F343}" presName="parentLeftMargin" presStyleLbl="node1" presStyleIdx="0" presStyleCnt="3"/>
      <dgm:spPr/>
      <dgm:t>
        <a:bodyPr/>
        <a:lstStyle/>
        <a:p>
          <a:endParaRPr lang="en-US"/>
        </a:p>
      </dgm:t>
    </dgm:pt>
    <dgm:pt modelId="{7CB87D72-C443-4739-A7B4-71A80D6295F2}" type="pres">
      <dgm:prSet presAssocID="{E3CE5A5E-9E81-4007-86E3-A3FD7097F343}" presName="parentText" presStyleLbl="node1" presStyleIdx="0" presStyleCnt="3">
        <dgm:presLayoutVars>
          <dgm:chMax val="0"/>
          <dgm:bulletEnabled val="1"/>
        </dgm:presLayoutVars>
      </dgm:prSet>
      <dgm:spPr/>
      <dgm:t>
        <a:bodyPr/>
        <a:lstStyle/>
        <a:p>
          <a:endParaRPr lang="en-US"/>
        </a:p>
      </dgm:t>
    </dgm:pt>
    <dgm:pt modelId="{28EE0DA6-EB5D-4FA5-B9DC-AE7CCAF0E834}" type="pres">
      <dgm:prSet presAssocID="{E3CE5A5E-9E81-4007-86E3-A3FD7097F343}" presName="negativeSpace" presStyleCnt="0"/>
      <dgm:spPr/>
    </dgm:pt>
    <dgm:pt modelId="{E4389220-D4CF-4B83-8DF4-646D2D9B7405}" type="pres">
      <dgm:prSet presAssocID="{E3CE5A5E-9E81-4007-86E3-A3FD7097F343}" presName="childText" presStyleLbl="conFgAcc1" presStyleIdx="0" presStyleCnt="3" custLinFactY="-981" custLinFactNeighborY="-100000">
        <dgm:presLayoutVars>
          <dgm:bulletEnabled val="1"/>
        </dgm:presLayoutVars>
      </dgm:prSet>
      <dgm:spPr/>
      <dgm:t>
        <a:bodyPr/>
        <a:lstStyle/>
        <a:p>
          <a:endParaRPr lang="en-US"/>
        </a:p>
      </dgm:t>
    </dgm:pt>
    <dgm:pt modelId="{BDD6E05E-0FC9-41CB-92E1-0BF461953C4E}" type="pres">
      <dgm:prSet presAssocID="{BA5FFAB1-8E1B-4456-B856-FDF772695171}" presName="spaceBetweenRectangles" presStyleCnt="0"/>
      <dgm:spPr/>
    </dgm:pt>
    <dgm:pt modelId="{9E2C59B2-13ED-477E-91D7-74E4FE1F8469}" type="pres">
      <dgm:prSet presAssocID="{175C1CB9-1B44-49D7-B9B3-58630DDC44DF}" presName="parentLin" presStyleCnt="0"/>
      <dgm:spPr/>
    </dgm:pt>
    <dgm:pt modelId="{C107DE38-F5FC-4665-829B-9C0B0EA2670E}" type="pres">
      <dgm:prSet presAssocID="{175C1CB9-1B44-49D7-B9B3-58630DDC44DF}" presName="parentLeftMargin" presStyleLbl="node1" presStyleIdx="0" presStyleCnt="3"/>
      <dgm:spPr/>
      <dgm:t>
        <a:bodyPr/>
        <a:lstStyle/>
        <a:p>
          <a:endParaRPr lang="en-US"/>
        </a:p>
      </dgm:t>
    </dgm:pt>
    <dgm:pt modelId="{C0F72578-06CE-42CF-9DB8-9FDA1411F843}" type="pres">
      <dgm:prSet presAssocID="{175C1CB9-1B44-49D7-B9B3-58630DDC44DF}" presName="parentText" presStyleLbl="node1" presStyleIdx="1" presStyleCnt="3" custLinFactNeighborX="-25000" custLinFactNeighborY="176">
        <dgm:presLayoutVars>
          <dgm:chMax val="0"/>
          <dgm:bulletEnabled val="1"/>
        </dgm:presLayoutVars>
      </dgm:prSet>
      <dgm:spPr/>
      <dgm:t>
        <a:bodyPr/>
        <a:lstStyle/>
        <a:p>
          <a:endParaRPr lang="en-US"/>
        </a:p>
      </dgm:t>
    </dgm:pt>
    <dgm:pt modelId="{F05C528C-8D6E-45EF-B612-01A7907FEBF2}" type="pres">
      <dgm:prSet presAssocID="{175C1CB9-1B44-49D7-B9B3-58630DDC44DF}" presName="negativeSpace" presStyleCnt="0"/>
      <dgm:spPr/>
    </dgm:pt>
    <dgm:pt modelId="{B9C3982B-856D-4EB4-847F-86C5D72FDC90}" type="pres">
      <dgm:prSet presAssocID="{175C1CB9-1B44-49D7-B9B3-58630DDC44DF}" presName="childText" presStyleLbl="conFgAcc1" presStyleIdx="1" presStyleCnt="3">
        <dgm:presLayoutVars>
          <dgm:bulletEnabled val="1"/>
        </dgm:presLayoutVars>
      </dgm:prSet>
      <dgm:spPr/>
      <dgm:t>
        <a:bodyPr/>
        <a:lstStyle/>
        <a:p>
          <a:endParaRPr lang="en-US"/>
        </a:p>
      </dgm:t>
    </dgm:pt>
    <dgm:pt modelId="{0BB493F9-74EB-477F-B0A7-201038C3AA1D}" type="pres">
      <dgm:prSet presAssocID="{F9FE2459-9177-46BB-97A7-FA68CFE82E2B}" presName="spaceBetweenRectangles" presStyleCnt="0"/>
      <dgm:spPr/>
    </dgm:pt>
    <dgm:pt modelId="{C099C2A5-0277-4080-BF88-BD2F1CF40009}" type="pres">
      <dgm:prSet presAssocID="{715AF1BD-8A2E-4867-AA27-D7B4770C8976}" presName="parentLin" presStyleCnt="0"/>
      <dgm:spPr/>
    </dgm:pt>
    <dgm:pt modelId="{E343E025-A673-4B29-AFF7-7A7C83BB0B22}" type="pres">
      <dgm:prSet presAssocID="{715AF1BD-8A2E-4867-AA27-D7B4770C8976}" presName="parentLeftMargin" presStyleLbl="node1" presStyleIdx="1" presStyleCnt="3"/>
      <dgm:spPr/>
      <dgm:t>
        <a:bodyPr/>
        <a:lstStyle/>
        <a:p>
          <a:endParaRPr lang="en-US"/>
        </a:p>
      </dgm:t>
    </dgm:pt>
    <dgm:pt modelId="{8AC5F8C3-E447-49EA-AA61-27B3A9C0CD4D}" type="pres">
      <dgm:prSet presAssocID="{715AF1BD-8A2E-4867-AA27-D7B4770C8976}" presName="parentText" presStyleLbl="node1" presStyleIdx="2" presStyleCnt="3">
        <dgm:presLayoutVars>
          <dgm:chMax val="0"/>
          <dgm:bulletEnabled val="1"/>
        </dgm:presLayoutVars>
      </dgm:prSet>
      <dgm:spPr/>
      <dgm:t>
        <a:bodyPr/>
        <a:lstStyle/>
        <a:p>
          <a:endParaRPr lang="en-US"/>
        </a:p>
      </dgm:t>
    </dgm:pt>
    <dgm:pt modelId="{B8A70524-7EA2-4553-809E-0465334114FF}" type="pres">
      <dgm:prSet presAssocID="{715AF1BD-8A2E-4867-AA27-D7B4770C8976}" presName="negativeSpace" presStyleCnt="0"/>
      <dgm:spPr/>
    </dgm:pt>
    <dgm:pt modelId="{1C5F57DD-6728-4067-9B67-A6D5C2B7849E}" type="pres">
      <dgm:prSet presAssocID="{715AF1BD-8A2E-4867-AA27-D7B4770C8976}" presName="childText" presStyleLbl="conFgAcc1" presStyleIdx="2" presStyleCnt="3" custLinFactNeighborY="18595">
        <dgm:presLayoutVars>
          <dgm:bulletEnabled val="1"/>
        </dgm:presLayoutVars>
      </dgm:prSet>
      <dgm:spPr/>
      <dgm:t>
        <a:bodyPr/>
        <a:lstStyle/>
        <a:p>
          <a:endParaRPr lang="en-US"/>
        </a:p>
      </dgm:t>
    </dgm:pt>
  </dgm:ptLst>
  <dgm:cxnLst>
    <dgm:cxn modelId="{9B4D6536-7556-4B4A-905F-B31EBD72F927}" srcId="{175C1CB9-1B44-49D7-B9B3-58630DDC44DF}" destId="{F53DBCA1-94AE-40E9-9ED2-1F0F6E538EB6}" srcOrd="0" destOrd="0" parTransId="{2B5B3938-563B-45DB-91D8-A896FEF19E7C}" sibTransId="{3D0392CC-86F1-4052-A754-5FB54649C2A6}"/>
    <dgm:cxn modelId="{B4AF8400-4CB9-42C1-8B4C-5A97DB8D94CA}" type="presOf" srcId="{E3CE5A5E-9E81-4007-86E3-A3FD7097F343}" destId="{7CB87D72-C443-4739-A7B4-71A80D6295F2}" srcOrd="1" destOrd="0" presId="urn:microsoft.com/office/officeart/2005/8/layout/list1"/>
    <dgm:cxn modelId="{EF04AE4B-99B2-40C6-9E82-F832A608EC7E}" type="presOf" srcId="{175C1CB9-1B44-49D7-B9B3-58630DDC44DF}" destId="{C107DE38-F5FC-4665-829B-9C0B0EA2670E}" srcOrd="0" destOrd="0" presId="urn:microsoft.com/office/officeart/2005/8/layout/list1"/>
    <dgm:cxn modelId="{BB673F9A-DB89-4FE8-8D76-6E86895B85F0}" type="presOf" srcId="{D59AE581-5D3D-4462-B853-0470769663D0}" destId="{E4389220-D4CF-4B83-8DF4-646D2D9B7405}" srcOrd="0" destOrd="0" presId="urn:microsoft.com/office/officeart/2005/8/layout/list1"/>
    <dgm:cxn modelId="{4B70F00F-FB11-4D54-805C-F6D34770CBF0}" srcId="{E3CE5A5E-9E81-4007-86E3-A3FD7097F343}" destId="{D59AE581-5D3D-4462-B853-0470769663D0}" srcOrd="0" destOrd="0" parTransId="{83DE9274-0F6C-460D-A468-8E09D1224D34}" sibTransId="{25310645-039C-4A05-8B8B-152FEF5098D0}"/>
    <dgm:cxn modelId="{7E4C06B3-B6BF-492D-BC58-DFB5DFD0C339}" srcId="{42D3CBD6-C423-4718-9A4C-46002FE6F032}" destId="{175C1CB9-1B44-49D7-B9B3-58630DDC44DF}" srcOrd="1" destOrd="0" parTransId="{696BAFFC-364C-4412-9E55-7A47794B85B6}" sibTransId="{F9FE2459-9177-46BB-97A7-FA68CFE82E2B}"/>
    <dgm:cxn modelId="{7FF921DF-7AFF-401C-9CE4-66136F708354}" srcId="{42D3CBD6-C423-4718-9A4C-46002FE6F032}" destId="{E3CE5A5E-9E81-4007-86E3-A3FD7097F343}" srcOrd="0" destOrd="0" parTransId="{3B240C81-A787-4E02-B8E3-E1713AC9418F}" sibTransId="{BA5FFAB1-8E1B-4456-B856-FDF772695171}"/>
    <dgm:cxn modelId="{B8597E4A-5714-4979-842C-3350DA00E52F}" type="presOf" srcId="{F53DBCA1-94AE-40E9-9ED2-1F0F6E538EB6}" destId="{B9C3982B-856D-4EB4-847F-86C5D72FDC90}" srcOrd="0" destOrd="0" presId="urn:microsoft.com/office/officeart/2005/8/layout/list1"/>
    <dgm:cxn modelId="{BCD0FBE6-D9F0-4754-8473-21877AB0483B}" type="presOf" srcId="{175C1CB9-1B44-49D7-B9B3-58630DDC44DF}" destId="{C0F72578-06CE-42CF-9DB8-9FDA1411F843}" srcOrd="1" destOrd="0" presId="urn:microsoft.com/office/officeart/2005/8/layout/list1"/>
    <dgm:cxn modelId="{F2CBB3B6-F15B-4974-B77C-1A8E112D22DA}" srcId="{42D3CBD6-C423-4718-9A4C-46002FE6F032}" destId="{715AF1BD-8A2E-4867-AA27-D7B4770C8976}" srcOrd="2" destOrd="0" parTransId="{E2A7DBC8-A539-42D0-BA73-B64C3925B512}" sibTransId="{EB127AC9-1F0D-4251-A0CA-E90EE8D72B6E}"/>
    <dgm:cxn modelId="{6526E2B6-DA22-4723-B4C5-8F93A65F6400}" type="presOf" srcId="{715AF1BD-8A2E-4867-AA27-D7B4770C8976}" destId="{8AC5F8C3-E447-49EA-AA61-27B3A9C0CD4D}" srcOrd="1" destOrd="0" presId="urn:microsoft.com/office/officeart/2005/8/layout/list1"/>
    <dgm:cxn modelId="{93454EFA-9C83-4CD9-B932-9DCD8C16A848}" type="presOf" srcId="{3CC6C152-A0BE-497D-926D-B70031329FE1}" destId="{1C5F57DD-6728-4067-9B67-A6D5C2B7849E}" srcOrd="0" destOrd="0" presId="urn:microsoft.com/office/officeart/2005/8/layout/list1"/>
    <dgm:cxn modelId="{957404C3-4015-47AC-9F21-37E89A6C5484}" type="presOf" srcId="{E3CE5A5E-9E81-4007-86E3-A3FD7097F343}" destId="{63EC4AE0-2697-4FFC-B72B-AAD7AD465A08}" srcOrd="0" destOrd="0" presId="urn:microsoft.com/office/officeart/2005/8/layout/list1"/>
    <dgm:cxn modelId="{112D9318-1B3F-4778-A47F-8ECB9CB01F0B}" srcId="{715AF1BD-8A2E-4867-AA27-D7B4770C8976}" destId="{3CC6C152-A0BE-497D-926D-B70031329FE1}" srcOrd="0" destOrd="0" parTransId="{7BA87A49-B2F8-4498-A6AC-E171BDB78116}" sibTransId="{5E644884-5BFD-4754-917B-A8251CE12F33}"/>
    <dgm:cxn modelId="{B7BFD8F3-F71B-4830-BFB9-D01EE3838CA1}" type="presOf" srcId="{715AF1BD-8A2E-4867-AA27-D7B4770C8976}" destId="{E343E025-A673-4B29-AFF7-7A7C83BB0B22}" srcOrd="0" destOrd="0" presId="urn:microsoft.com/office/officeart/2005/8/layout/list1"/>
    <dgm:cxn modelId="{131742AF-7ACD-4F78-B216-D141EB8B1D00}" type="presOf" srcId="{42D3CBD6-C423-4718-9A4C-46002FE6F032}" destId="{E3986EA8-C3D6-4048-BDC7-63DB1C77C469}" srcOrd="0" destOrd="0" presId="urn:microsoft.com/office/officeart/2005/8/layout/list1"/>
    <dgm:cxn modelId="{DAC2877A-C9D8-4E85-9EF4-B9F78D4C0283}" type="presParOf" srcId="{E3986EA8-C3D6-4048-BDC7-63DB1C77C469}" destId="{AD39C399-73A9-45FF-8FBB-884CF6CC0523}" srcOrd="0" destOrd="0" presId="urn:microsoft.com/office/officeart/2005/8/layout/list1"/>
    <dgm:cxn modelId="{AB405175-08B9-498C-853F-9202ADB27C25}" type="presParOf" srcId="{AD39C399-73A9-45FF-8FBB-884CF6CC0523}" destId="{63EC4AE0-2697-4FFC-B72B-AAD7AD465A08}" srcOrd="0" destOrd="0" presId="urn:microsoft.com/office/officeart/2005/8/layout/list1"/>
    <dgm:cxn modelId="{C53A6B5D-9264-4C6C-85E3-9134E2C85661}" type="presParOf" srcId="{AD39C399-73A9-45FF-8FBB-884CF6CC0523}" destId="{7CB87D72-C443-4739-A7B4-71A80D6295F2}" srcOrd="1" destOrd="0" presId="urn:microsoft.com/office/officeart/2005/8/layout/list1"/>
    <dgm:cxn modelId="{43339DFF-117A-4C02-B6A0-EC782CB4243F}" type="presParOf" srcId="{E3986EA8-C3D6-4048-BDC7-63DB1C77C469}" destId="{28EE0DA6-EB5D-4FA5-B9DC-AE7CCAF0E834}" srcOrd="1" destOrd="0" presId="urn:microsoft.com/office/officeart/2005/8/layout/list1"/>
    <dgm:cxn modelId="{8181DD4C-7E86-4ED3-A249-99EE2278468B}" type="presParOf" srcId="{E3986EA8-C3D6-4048-BDC7-63DB1C77C469}" destId="{E4389220-D4CF-4B83-8DF4-646D2D9B7405}" srcOrd="2" destOrd="0" presId="urn:microsoft.com/office/officeart/2005/8/layout/list1"/>
    <dgm:cxn modelId="{5B301A2E-7CAD-4D85-B42D-962D5725D7F4}" type="presParOf" srcId="{E3986EA8-C3D6-4048-BDC7-63DB1C77C469}" destId="{BDD6E05E-0FC9-41CB-92E1-0BF461953C4E}" srcOrd="3" destOrd="0" presId="urn:microsoft.com/office/officeart/2005/8/layout/list1"/>
    <dgm:cxn modelId="{546864EA-9853-4629-9080-2C8E6F208512}" type="presParOf" srcId="{E3986EA8-C3D6-4048-BDC7-63DB1C77C469}" destId="{9E2C59B2-13ED-477E-91D7-74E4FE1F8469}" srcOrd="4" destOrd="0" presId="urn:microsoft.com/office/officeart/2005/8/layout/list1"/>
    <dgm:cxn modelId="{340210B5-5F73-4DFF-8BDE-474A230B68BF}" type="presParOf" srcId="{9E2C59B2-13ED-477E-91D7-74E4FE1F8469}" destId="{C107DE38-F5FC-4665-829B-9C0B0EA2670E}" srcOrd="0" destOrd="0" presId="urn:microsoft.com/office/officeart/2005/8/layout/list1"/>
    <dgm:cxn modelId="{AC110223-B498-489A-97AD-D1CBF84C417E}" type="presParOf" srcId="{9E2C59B2-13ED-477E-91D7-74E4FE1F8469}" destId="{C0F72578-06CE-42CF-9DB8-9FDA1411F843}" srcOrd="1" destOrd="0" presId="urn:microsoft.com/office/officeart/2005/8/layout/list1"/>
    <dgm:cxn modelId="{8A95F7A7-2C5A-4BAE-858D-B34A308AF3FF}" type="presParOf" srcId="{E3986EA8-C3D6-4048-BDC7-63DB1C77C469}" destId="{F05C528C-8D6E-45EF-B612-01A7907FEBF2}" srcOrd="5" destOrd="0" presId="urn:microsoft.com/office/officeart/2005/8/layout/list1"/>
    <dgm:cxn modelId="{2266C22B-595D-4F08-ACEF-F7C626FB7CF2}" type="presParOf" srcId="{E3986EA8-C3D6-4048-BDC7-63DB1C77C469}" destId="{B9C3982B-856D-4EB4-847F-86C5D72FDC90}" srcOrd="6" destOrd="0" presId="urn:microsoft.com/office/officeart/2005/8/layout/list1"/>
    <dgm:cxn modelId="{F192B9E4-DF10-4D24-9DBA-F4D65CA2E815}" type="presParOf" srcId="{E3986EA8-C3D6-4048-BDC7-63DB1C77C469}" destId="{0BB493F9-74EB-477F-B0A7-201038C3AA1D}" srcOrd="7" destOrd="0" presId="urn:microsoft.com/office/officeart/2005/8/layout/list1"/>
    <dgm:cxn modelId="{D31936F0-A37B-4AF0-A584-01F2B4793120}" type="presParOf" srcId="{E3986EA8-C3D6-4048-BDC7-63DB1C77C469}" destId="{C099C2A5-0277-4080-BF88-BD2F1CF40009}" srcOrd="8" destOrd="0" presId="urn:microsoft.com/office/officeart/2005/8/layout/list1"/>
    <dgm:cxn modelId="{869FD8E1-7067-4C67-B3B2-CAF3EC48376A}" type="presParOf" srcId="{C099C2A5-0277-4080-BF88-BD2F1CF40009}" destId="{E343E025-A673-4B29-AFF7-7A7C83BB0B22}" srcOrd="0" destOrd="0" presId="urn:microsoft.com/office/officeart/2005/8/layout/list1"/>
    <dgm:cxn modelId="{488FF68E-B9D7-4B72-9766-B751DFD36D2B}" type="presParOf" srcId="{C099C2A5-0277-4080-BF88-BD2F1CF40009}" destId="{8AC5F8C3-E447-49EA-AA61-27B3A9C0CD4D}" srcOrd="1" destOrd="0" presId="urn:microsoft.com/office/officeart/2005/8/layout/list1"/>
    <dgm:cxn modelId="{8CB4079D-C780-4541-A89C-42D912620E1B}" type="presParOf" srcId="{E3986EA8-C3D6-4048-BDC7-63DB1C77C469}" destId="{B8A70524-7EA2-4553-809E-0465334114FF}" srcOrd="9" destOrd="0" presId="urn:microsoft.com/office/officeart/2005/8/layout/list1"/>
    <dgm:cxn modelId="{069BA733-5802-4A58-BACD-DB8F3146032A}" type="presParOf" srcId="{E3986EA8-C3D6-4048-BDC7-63DB1C77C469}" destId="{1C5F57DD-6728-4067-9B67-A6D5C2B7849E}"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9CD70A-B657-4FAB-BA6B-CB8E98325807}">
      <dsp:nvSpPr>
        <dsp:cNvPr id="0" name=""/>
        <dsp:cNvSpPr/>
      </dsp:nvSpPr>
      <dsp:spPr>
        <a:xfrm>
          <a:off x="76200" y="228593"/>
          <a:ext cx="2902148" cy="1741289"/>
        </a:xfrm>
        <a:prstGeom prst="rect">
          <a:avLst/>
        </a:prstGeom>
        <a:gradFill rotWithShape="0">
          <a:gsLst>
            <a:gs pos="0">
              <a:schemeClr val="accent1">
                <a:hueOff val="0"/>
                <a:satOff val="0"/>
                <a:lumOff val="0"/>
                <a:alphaOff val="0"/>
                <a:tint val="50000"/>
                <a:alpha val="100000"/>
                <a:satMod val="160000"/>
                <a:lumMod val="105000"/>
              </a:schemeClr>
            </a:gs>
            <a:gs pos="41000">
              <a:schemeClr val="accent1">
                <a:hueOff val="0"/>
                <a:satOff val="0"/>
                <a:lumOff val="0"/>
                <a:alphaOff val="0"/>
                <a:tint val="57000"/>
                <a:satMod val="180000"/>
                <a:lumMod val="99000"/>
              </a:schemeClr>
            </a:gs>
            <a:gs pos="100000">
              <a:schemeClr val="accent1">
                <a:hueOff val="0"/>
                <a:satOff val="0"/>
                <a:lumOff val="0"/>
                <a:alphaOff val="0"/>
                <a:tint val="80000"/>
                <a:satMod val="200000"/>
                <a:lumMod val="104000"/>
              </a:schemeClr>
            </a:gs>
          </a:gsLst>
          <a:lin ang="5400000" scaled="1"/>
        </a:gradFill>
        <a:ln>
          <a:noFill/>
        </a:ln>
        <a:effectLst>
          <a:outerShdw blurRad="50800" dist="38100" dir="5400000" rotWithShape="0">
            <a:srgbClr val="000000">
              <a:alpha val="2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b="1" i="1" kern="1200" dirty="0" smtClean="0"/>
            <a:t>To preserve life</a:t>
          </a:r>
          <a:endParaRPr lang="en-US" sz="3400" kern="1200" dirty="0"/>
        </a:p>
      </dsp:txBody>
      <dsp:txXfrm>
        <a:off x="76200" y="228593"/>
        <a:ext cx="2902148" cy="1741289"/>
      </dsp:txXfrm>
    </dsp:sp>
    <dsp:sp modelId="{D94BD864-174C-44C7-8661-58C23CB7E9D6}">
      <dsp:nvSpPr>
        <dsp:cNvPr id="0" name=""/>
        <dsp:cNvSpPr/>
      </dsp:nvSpPr>
      <dsp:spPr>
        <a:xfrm>
          <a:off x="3124210" y="152403"/>
          <a:ext cx="2902148" cy="1690495"/>
        </a:xfrm>
        <a:prstGeom prst="rect">
          <a:avLst/>
        </a:prstGeom>
        <a:gradFill rotWithShape="0">
          <a:gsLst>
            <a:gs pos="0">
              <a:schemeClr val="accent1">
                <a:hueOff val="0"/>
                <a:satOff val="0"/>
                <a:lumOff val="0"/>
                <a:alphaOff val="0"/>
                <a:tint val="50000"/>
                <a:alpha val="100000"/>
                <a:satMod val="160000"/>
                <a:lumMod val="105000"/>
              </a:schemeClr>
            </a:gs>
            <a:gs pos="41000">
              <a:schemeClr val="accent1">
                <a:hueOff val="0"/>
                <a:satOff val="0"/>
                <a:lumOff val="0"/>
                <a:alphaOff val="0"/>
                <a:tint val="57000"/>
                <a:satMod val="180000"/>
                <a:lumMod val="99000"/>
              </a:schemeClr>
            </a:gs>
            <a:gs pos="100000">
              <a:schemeClr val="accent1">
                <a:hueOff val="0"/>
                <a:satOff val="0"/>
                <a:lumOff val="0"/>
                <a:alphaOff val="0"/>
                <a:tint val="80000"/>
                <a:satMod val="200000"/>
                <a:lumMod val="104000"/>
              </a:schemeClr>
            </a:gs>
          </a:gsLst>
          <a:lin ang="5400000" scaled="1"/>
        </a:gradFill>
        <a:ln>
          <a:noFill/>
        </a:ln>
        <a:effectLst>
          <a:outerShdw blurRad="50800" dist="38100" dir="5400000" rotWithShape="0">
            <a:srgbClr val="000000">
              <a:alpha val="2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b="1" i="1" kern="1200" dirty="0" smtClean="0"/>
            <a:t>To reduce pain and suffering</a:t>
          </a:r>
          <a:endParaRPr lang="en-US" sz="3400" kern="1200" dirty="0"/>
        </a:p>
      </dsp:txBody>
      <dsp:txXfrm>
        <a:off x="3124210" y="152403"/>
        <a:ext cx="2902148" cy="1690495"/>
      </dsp:txXfrm>
    </dsp:sp>
    <dsp:sp modelId="{83821A9C-C880-4D3E-B256-D0E91B0F4B61}">
      <dsp:nvSpPr>
        <dsp:cNvPr id="0" name=""/>
        <dsp:cNvSpPr/>
      </dsp:nvSpPr>
      <dsp:spPr>
        <a:xfrm>
          <a:off x="76200" y="2184403"/>
          <a:ext cx="2902148" cy="1741289"/>
        </a:xfrm>
        <a:prstGeom prst="rect">
          <a:avLst/>
        </a:prstGeom>
        <a:gradFill rotWithShape="0">
          <a:gsLst>
            <a:gs pos="0">
              <a:schemeClr val="accent1">
                <a:hueOff val="0"/>
                <a:satOff val="0"/>
                <a:lumOff val="0"/>
                <a:alphaOff val="0"/>
                <a:tint val="50000"/>
                <a:alpha val="100000"/>
                <a:satMod val="160000"/>
                <a:lumMod val="105000"/>
              </a:schemeClr>
            </a:gs>
            <a:gs pos="41000">
              <a:schemeClr val="accent1">
                <a:hueOff val="0"/>
                <a:satOff val="0"/>
                <a:lumOff val="0"/>
                <a:alphaOff val="0"/>
                <a:tint val="57000"/>
                <a:satMod val="180000"/>
                <a:lumMod val="99000"/>
              </a:schemeClr>
            </a:gs>
            <a:gs pos="100000">
              <a:schemeClr val="accent1">
                <a:hueOff val="0"/>
                <a:satOff val="0"/>
                <a:lumOff val="0"/>
                <a:alphaOff val="0"/>
                <a:tint val="80000"/>
                <a:satMod val="200000"/>
                <a:lumMod val="104000"/>
              </a:schemeClr>
            </a:gs>
          </a:gsLst>
          <a:lin ang="5400000" scaled="1"/>
        </a:gradFill>
        <a:ln>
          <a:noFill/>
        </a:ln>
        <a:effectLst>
          <a:outerShdw blurRad="50800" dist="38100" dir="5400000" rotWithShape="0">
            <a:srgbClr val="000000">
              <a:alpha val="2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b="1" i="1" kern="1200" dirty="0" smtClean="0"/>
            <a:t>To prevent the situation deteriorating</a:t>
          </a:r>
          <a:endParaRPr lang="en-US" sz="3400" kern="1200" dirty="0"/>
        </a:p>
      </dsp:txBody>
      <dsp:txXfrm>
        <a:off x="76200" y="2184403"/>
        <a:ext cx="2902148" cy="1741289"/>
      </dsp:txXfrm>
    </dsp:sp>
    <dsp:sp modelId="{554814A4-1672-4109-A071-666FB941A8F4}">
      <dsp:nvSpPr>
        <dsp:cNvPr id="0" name=""/>
        <dsp:cNvSpPr/>
      </dsp:nvSpPr>
      <dsp:spPr>
        <a:xfrm>
          <a:off x="3124210" y="2184403"/>
          <a:ext cx="2902148" cy="1741289"/>
        </a:xfrm>
        <a:prstGeom prst="rect">
          <a:avLst/>
        </a:prstGeom>
        <a:gradFill rotWithShape="0">
          <a:gsLst>
            <a:gs pos="0">
              <a:schemeClr val="accent1">
                <a:hueOff val="0"/>
                <a:satOff val="0"/>
                <a:lumOff val="0"/>
                <a:alphaOff val="0"/>
                <a:tint val="50000"/>
                <a:alpha val="100000"/>
                <a:satMod val="160000"/>
                <a:lumMod val="105000"/>
              </a:schemeClr>
            </a:gs>
            <a:gs pos="41000">
              <a:schemeClr val="accent1">
                <a:hueOff val="0"/>
                <a:satOff val="0"/>
                <a:lumOff val="0"/>
                <a:alphaOff val="0"/>
                <a:tint val="57000"/>
                <a:satMod val="180000"/>
                <a:lumMod val="99000"/>
              </a:schemeClr>
            </a:gs>
            <a:gs pos="100000">
              <a:schemeClr val="accent1">
                <a:hueOff val="0"/>
                <a:satOff val="0"/>
                <a:lumOff val="0"/>
                <a:alphaOff val="0"/>
                <a:tint val="80000"/>
                <a:satMod val="200000"/>
                <a:lumMod val="104000"/>
              </a:schemeClr>
            </a:gs>
          </a:gsLst>
          <a:lin ang="5400000" scaled="1"/>
        </a:gradFill>
        <a:ln>
          <a:noFill/>
        </a:ln>
        <a:effectLst>
          <a:outerShdw blurRad="50800" dist="38100" dir="5400000" rotWithShape="0">
            <a:srgbClr val="000000">
              <a:alpha val="2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b="1" i="1" kern="1200" dirty="0" smtClean="0"/>
            <a:t>To promote recovery</a:t>
          </a:r>
          <a:endParaRPr lang="en-US" sz="3400" kern="1200" dirty="0"/>
        </a:p>
      </dsp:txBody>
      <dsp:txXfrm>
        <a:off x="3124210" y="2184403"/>
        <a:ext cx="2902148" cy="174128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389220-D4CF-4B83-8DF4-646D2D9B7405}">
      <dsp:nvSpPr>
        <dsp:cNvPr id="0" name=""/>
        <dsp:cNvSpPr/>
      </dsp:nvSpPr>
      <dsp:spPr>
        <a:xfrm>
          <a:off x="0" y="193951"/>
          <a:ext cx="8534400" cy="9922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2364" tIns="374904" rIns="662364"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These require immediate action by the owner or first aider at home, and the vet and nurse at the surgery.</a:t>
          </a:r>
          <a:endParaRPr lang="en-US" sz="1800" kern="1200" dirty="0"/>
        </a:p>
      </dsp:txBody>
      <dsp:txXfrm>
        <a:off x="0" y="193951"/>
        <a:ext cx="8534400" cy="992250"/>
      </dsp:txXfrm>
    </dsp:sp>
    <dsp:sp modelId="{7CB87D72-C443-4739-A7B4-71A80D6295F2}">
      <dsp:nvSpPr>
        <dsp:cNvPr id="0" name=""/>
        <dsp:cNvSpPr/>
      </dsp:nvSpPr>
      <dsp:spPr>
        <a:xfrm>
          <a:off x="426720" y="35204"/>
          <a:ext cx="5974080" cy="5313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800100">
            <a:lnSpc>
              <a:spcPct val="90000"/>
            </a:lnSpc>
            <a:spcBef>
              <a:spcPct val="0"/>
            </a:spcBef>
            <a:spcAft>
              <a:spcPct val="35000"/>
            </a:spcAft>
          </a:pPr>
          <a:r>
            <a:rPr lang="en-GB" sz="1800" b="1" kern="1200" dirty="0" smtClean="0"/>
            <a:t>Life-threatening emergencies</a:t>
          </a:r>
          <a:endParaRPr lang="en-US" sz="1800" kern="1200" dirty="0"/>
        </a:p>
      </dsp:txBody>
      <dsp:txXfrm>
        <a:off x="426720" y="35204"/>
        <a:ext cx="5974080" cy="531360"/>
      </dsp:txXfrm>
    </dsp:sp>
    <dsp:sp modelId="{B9C3982B-856D-4EB4-847F-86C5D72FDC90}">
      <dsp:nvSpPr>
        <dsp:cNvPr id="0" name=""/>
        <dsp:cNvSpPr/>
      </dsp:nvSpPr>
      <dsp:spPr>
        <a:xfrm>
          <a:off x="0" y="1656014"/>
          <a:ext cx="8534400" cy="9922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2364" tIns="374904" rIns="662364"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smtClean="0"/>
            <a:t>Emergencies requiring at the surgery but where life is not immediately threatened.</a:t>
          </a:r>
          <a:endParaRPr lang="en-US" sz="1800" kern="1200"/>
        </a:p>
      </dsp:txBody>
      <dsp:txXfrm>
        <a:off x="0" y="1656014"/>
        <a:ext cx="8534400" cy="992250"/>
      </dsp:txXfrm>
    </dsp:sp>
    <dsp:sp modelId="{C0F72578-06CE-42CF-9DB8-9FDA1411F843}">
      <dsp:nvSpPr>
        <dsp:cNvPr id="0" name=""/>
        <dsp:cNvSpPr/>
      </dsp:nvSpPr>
      <dsp:spPr>
        <a:xfrm>
          <a:off x="320040" y="1391270"/>
          <a:ext cx="5974080" cy="5313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800100">
            <a:lnSpc>
              <a:spcPct val="90000"/>
            </a:lnSpc>
            <a:spcBef>
              <a:spcPct val="0"/>
            </a:spcBef>
            <a:spcAft>
              <a:spcPct val="35000"/>
            </a:spcAft>
          </a:pPr>
          <a:r>
            <a:rPr lang="en-GB" sz="1800" b="1" kern="1200" dirty="0" smtClean="0"/>
            <a:t>Minor </a:t>
          </a:r>
          <a:endParaRPr lang="en-US" sz="1800" kern="1200" dirty="0"/>
        </a:p>
      </dsp:txBody>
      <dsp:txXfrm>
        <a:off x="320040" y="1391270"/>
        <a:ext cx="5974080" cy="531360"/>
      </dsp:txXfrm>
    </dsp:sp>
    <dsp:sp modelId="{1C5F57DD-6728-4067-9B67-A6D5C2B7849E}">
      <dsp:nvSpPr>
        <dsp:cNvPr id="0" name=""/>
        <dsp:cNvSpPr/>
      </dsp:nvSpPr>
      <dsp:spPr>
        <a:xfrm>
          <a:off x="0" y="3046350"/>
          <a:ext cx="8534400" cy="9922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2364" tIns="374904" rIns="662364" bIns="128016" numCol="1" spcCol="1270" anchor="t" anchorCtr="0">
          <a:noAutofit/>
        </a:bodyPr>
        <a:lstStyle/>
        <a:p>
          <a:pPr marL="171450" lvl="1" indent="-171450" algn="l" defTabSz="800100">
            <a:lnSpc>
              <a:spcPct val="90000"/>
            </a:lnSpc>
            <a:spcBef>
              <a:spcPct val="0"/>
            </a:spcBef>
            <a:spcAft>
              <a:spcPct val="15000"/>
            </a:spcAft>
            <a:buChar char="••"/>
          </a:pPr>
          <a:r>
            <a:rPr lang="en-GB" sz="1800" b="1" kern="1200" dirty="0" smtClean="0"/>
            <a:t> </a:t>
          </a:r>
          <a:r>
            <a:rPr lang="en-GB" sz="1800" kern="1200" dirty="0" smtClean="0"/>
            <a:t>where telephone advice and first aid enables the owner to keep the animal comfortable until an appointment with a  veterinary</a:t>
          </a:r>
          <a:r>
            <a:rPr lang="en-GB" sz="1800" b="1" kern="1200" dirty="0" smtClean="0"/>
            <a:t> </a:t>
          </a:r>
          <a:r>
            <a:rPr lang="en-GB" sz="1800" kern="1200" dirty="0" smtClean="0"/>
            <a:t>surgeon</a:t>
          </a:r>
          <a:r>
            <a:rPr lang="en-US" sz="1800" kern="1200" dirty="0" smtClean="0"/>
            <a:t>.</a:t>
          </a:r>
          <a:endParaRPr lang="en-US" sz="1800" kern="1200" dirty="0"/>
        </a:p>
      </dsp:txBody>
      <dsp:txXfrm>
        <a:off x="0" y="3046350"/>
        <a:ext cx="8534400" cy="992250"/>
      </dsp:txXfrm>
    </dsp:sp>
    <dsp:sp modelId="{8AC5F8C3-E447-49EA-AA61-27B3A9C0CD4D}">
      <dsp:nvSpPr>
        <dsp:cNvPr id="0" name=""/>
        <dsp:cNvSpPr/>
      </dsp:nvSpPr>
      <dsp:spPr>
        <a:xfrm>
          <a:off x="426720" y="2745465"/>
          <a:ext cx="5974080" cy="5313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800100">
            <a:lnSpc>
              <a:spcPct val="90000"/>
            </a:lnSpc>
            <a:spcBef>
              <a:spcPct val="0"/>
            </a:spcBef>
            <a:spcAft>
              <a:spcPct val="35000"/>
            </a:spcAft>
          </a:pPr>
          <a:r>
            <a:rPr lang="en-GB" sz="1800" b="1" kern="1200" smtClean="0"/>
            <a:t>prompt attention</a:t>
          </a:r>
          <a:r>
            <a:rPr lang="en-GB" sz="1800" kern="1200" smtClean="0"/>
            <a:t> </a:t>
          </a:r>
          <a:endParaRPr lang="en-US" sz="1800" kern="1200"/>
        </a:p>
      </dsp:txBody>
      <dsp:txXfrm>
        <a:off x="426720" y="2745465"/>
        <a:ext cx="5974080" cy="5313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5E59F-F31A-4459-8BB0-0A52DA04B525}" type="datetimeFigureOut">
              <a:rPr lang="en-US" smtClean="0"/>
              <a:pPr/>
              <a:t>5/2/2020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794ACE-E770-46FD-B30D-508105108C2C}" type="slidenum">
              <a:rPr lang="en-US" smtClean="0"/>
              <a:pPr/>
              <a:t>‹#›</a:t>
            </a:fld>
            <a:endParaRPr lang="en-US"/>
          </a:p>
        </p:txBody>
      </p:sp>
    </p:spTree>
    <p:extLst>
      <p:ext uri="{BB962C8B-B14F-4D97-AF65-F5344CB8AC3E}">
        <p14:creationId xmlns:p14="http://schemas.microsoft.com/office/powerpoint/2010/main" xmlns="" val="21286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794ACE-E770-46FD-B30D-508105108C2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med">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5/2/2020</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ransition spd="med">
    <p:dissolve/>
  </p:transition>
  <p:timing>
    <p:tnLst>
      <p:par>
        <p:cTn id="1" dur="indefinite" restart="never" nodeType="tmRoot"/>
      </p:par>
    </p:tnLst>
  </p:timing>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b="1" dirty="0" smtClean="0"/>
              <a:t>Animal First Aid</a:t>
            </a:r>
            <a:endParaRPr lang="en-US" b="1" dirty="0"/>
          </a:p>
        </p:txBody>
      </p:sp>
      <p:pic>
        <p:nvPicPr>
          <p:cNvPr id="3" name="Content Placeholder 2"/>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427565" y="2770188"/>
            <a:ext cx="6288869" cy="3538537"/>
          </a:xfrm>
        </p:spPr>
      </p:pic>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Aid Kit</a:t>
            </a:r>
            <a:endParaRPr lang="en-US" dirty="0"/>
          </a:p>
        </p:txBody>
      </p:sp>
      <p:sp>
        <p:nvSpPr>
          <p:cNvPr id="3" name="Content Placeholder 2"/>
          <p:cNvSpPr>
            <a:spLocks noGrp="1"/>
          </p:cNvSpPr>
          <p:nvPr>
            <p:ph idx="1"/>
          </p:nvPr>
        </p:nvSpPr>
        <p:spPr/>
        <p:txBody>
          <a:bodyPr>
            <a:normAutofit fontScale="92500"/>
          </a:bodyPr>
          <a:lstStyle/>
          <a:p>
            <a:pPr>
              <a:lnSpc>
                <a:spcPct val="125000"/>
              </a:lnSpc>
              <a:spcBef>
                <a:spcPct val="0"/>
              </a:spcBef>
            </a:pPr>
            <a:r>
              <a:rPr lang="en-GB" dirty="0" smtClean="0"/>
              <a:t>Dog muzzle (or length of non-stretch bandage)</a:t>
            </a:r>
          </a:p>
          <a:p>
            <a:pPr>
              <a:lnSpc>
                <a:spcPct val="125000"/>
              </a:lnSpc>
              <a:spcBef>
                <a:spcPct val="0"/>
              </a:spcBef>
            </a:pPr>
            <a:r>
              <a:rPr lang="en-GB" dirty="0" smtClean="0"/>
              <a:t>Swabs</a:t>
            </a:r>
          </a:p>
          <a:p>
            <a:pPr>
              <a:lnSpc>
                <a:spcPct val="125000"/>
              </a:lnSpc>
              <a:spcBef>
                <a:spcPct val="0"/>
              </a:spcBef>
            </a:pPr>
            <a:r>
              <a:rPr lang="en-GB" dirty="0" smtClean="0"/>
              <a:t>Nail clippers to cut overlong or broken nails</a:t>
            </a:r>
          </a:p>
          <a:p>
            <a:pPr>
              <a:lnSpc>
                <a:spcPct val="125000"/>
              </a:lnSpc>
              <a:spcBef>
                <a:spcPct val="0"/>
              </a:spcBef>
            </a:pPr>
            <a:r>
              <a:rPr lang="en-GB" dirty="0" smtClean="0"/>
              <a:t>Antiseptic wash e.g. </a:t>
            </a:r>
            <a:r>
              <a:rPr lang="en-GB" dirty="0" err="1" smtClean="0"/>
              <a:t>Hibiscrub</a:t>
            </a:r>
            <a:endParaRPr lang="en-GB" dirty="0" smtClean="0"/>
          </a:p>
          <a:p>
            <a:pPr>
              <a:lnSpc>
                <a:spcPct val="125000"/>
              </a:lnSpc>
              <a:spcBef>
                <a:spcPct val="0"/>
              </a:spcBef>
            </a:pPr>
            <a:r>
              <a:rPr lang="en-GB" dirty="0" smtClean="0"/>
              <a:t>Round-ended scissors</a:t>
            </a:r>
          </a:p>
          <a:p>
            <a:pPr>
              <a:lnSpc>
                <a:spcPct val="125000"/>
              </a:lnSpc>
              <a:spcBef>
                <a:spcPct val="0"/>
              </a:spcBef>
            </a:pPr>
            <a:r>
              <a:rPr lang="en-GB" dirty="0" smtClean="0"/>
              <a:t>Salt – to clean wounds mix 1 teaspoon of salt to 1 pint of water</a:t>
            </a:r>
          </a:p>
          <a:p>
            <a:pPr>
              <a:lnSpc>
                <a:spcPct val="125000"/>
              </a:lnSpc>
              <a:spcBef>
                <a:spcPct val="0"/>
              </a:spcBef>
            </a:pPr>
            <a:r>
              <a:rPr lang="en-GB" dirty="0" smtClean="0"/>
              <a:t>Cotton wool</a:t>
            </a:r>
          </a:p>
          <a:p>
            <a:pPr>
              <a:lnSpc>
                <a:spcPct val="125000"/>
              </a:lnSpc>
              <a:spcBef>
                <a:spcPct val="0"/>
              </a:spcBef>
            </a:pPr>
            <a:r>
              <a:rPr lang="en-GB" dirty="0" smtClean="0"/>
              <a:t>Thermometer &amp; lubricant</a:t>
            </a:r>
          </a:p>
          <a:p>
            <a:pPr>
              <a:lnSpc>
                <a:spcPct val="125000"/>
              </a:lnSpc>
              <a:spcBef>
                <a:spcPct val="0"/>
              </a:spcBef>
            </a:pPr>
            <a:r>
              <a:rPr lang="en-GB" dirty="0" smtClean="0"/>
              <a:t>Sticky tape</a:t>
            </a:r>
            <a:r>
              <a:rPr lang="en-GB" b="1" dirty="0" smtClean="0"/>
              <a:t> </a:t>
            </a:r>
          </a:p>
        </p:txBody>
      </p:sp>
    </p:spTree>
  </p:cSld>
  <p:clrMapOvr>
    <a:masterClrMapping/>
  </p:clrMapOvr>
  <p:transition spd="med">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Aid Kit</a:t>
            </a:r>
            <a:endParaRPr lang="en-US" dirty="0"/>
          </a:p>
        </p:txBody>
      </p:sp>
      <p:sp>
        <p:nvSpPr>
          <p:cNvPr id="3" name="Content Placeholder 2"/>
          <p:cNvSpPr>
            <a:spLocks noGrp="1"/>
          </p:cNvSpPr>
          <p:nvPr>
            <p:ph idx="1"/>
          </p:nvPr>
        </p:nvSpPr>
        <p:spPr/>
        <p:txBody>
          <a:bodyPr>
            <a:normAutofit/>
          </a:bodyPr>
          <a:lstStyle/>
          <a:p>
            <a:pPr>
              <a:lnSpc>
                <a:spcPct val="125000"/>
              </a:lnSpc>
              <a:spcBef>
                <a:spcPct val="0"/>
              </a:spcBef>
            </a:pPr>
            <a:r>
              <a:rPr lang="en-GB" dirty="0" smtClean="0"/>
              <a:t>Address and telephone number of veterinary practice</a:t>
            </a:r>
          </a:p>
          <a:p>
            <a:pPr>
              <a:lnSpc>
                <a:spcPct val="125000"/>
              </a:lnSpc>
              <a:spcBef>
                <a:spcPct val="0"/>
              </a:spcBef>
            </a:pPr>
            <a:r>
              <a:rPr lang="en-GB" dirty="0" smtClean="0"/>
              <a:t>Leaflet containing basic first aid advice – to use as a reference</a:t>
            </a:r>
          </a:p>
          <a:p>
            <a:pPr>
              <a:lnSpc>
                <a:spcPct val="125000"/>
              </a:lnSpc>
              <a:spcBef>
                <a:spcPct val="0"/>
              </a:spcBef>
            </a:pPr>
            <a:r>
              <a:rPr lang="en-GB" dirty="0" smtClean="0"/>
              <a:t>Dog lead</a:t>
            </a:r>
          </a:p>
          <a:p>
            <a:pPr>
              <a:lnSpc>
                <a:spcPct val="125000"/>
              </a:lnSpc>
              <a:spcBef>
                <a:spcPct val="0"/>
              </a:spcBef>
            </a:pPr>
            <a:r>
              <a:rPr lang="en-GB" dirty="0" smtClean="0"/>
              <a:t>Buster collar</a:t>
            </a:r>
          </a:p>
          <a:p>
            <a:pPr>
              <a:lnSpc>
                <a:spcPct val="125000"/>
              </a:lnSpc>
              <a:spcBef>
                <a:spcPct val="0"/>
              </a:spcBef>
              <a:buNone/>
            </a:pPr>
            <a:endParaRPr lang="en-GB" dirty="0" smtClean="0"/>
          </a:p>
          <a:p>
            <a:pPr>
              <a:lnSpc>
                <a:spcPct val="125000"/>
              </a:lnSpc>
              <a:spcBef>
                <a:spcPct val="0"/>
              </a:spcBef>
              <a:buNone/>
            </a:pPr>
            <a:r>
              <a:rPr lang="en-GB" b="1" dirty="0" smtClean="0"/>
              <a:t>For larger animals it is also useful to have :</a:t>
            </a:r>
            <a:r>
              <a:rPr lang="en-GB" dirty="0" smtClean="0"/>
              <a:t> </a:t>
            </a:r>
          </a:p>
          <a:p>
            <a:pPr>
              <a:lnSpc>
                <a:spcPct val="125000"/>
              </a:lnSpc>
              <a:spcBef>
                <a:spcPct val="0"/>
              </a:spcBef>
              <a:buNone/>
            </a:pPr>
            <a:endParaRPr lang="en-GB" dirty="0" smtClean="0"/>
          </a:p>
          <a:p>
            <a:pPr>
              <a:lnSpc>
                <a:spcPct val="125000"/>
              </a:lnSpc>
              <a:spcBef>
                <a:spcPct val="0"/>
              </a:spcBef>
            </a:pPr>
            <a:r>
              <a:rPr lang="en-GB" dirty="0" smtClean="0"/>
              <a:t>Access to a rug or blanket that can be used as a stretcher </a:t>
            </a:r>
          </a:p>
          <a:p>
            <a:endParaRPr lang="en-US" dirty="0"/>
          </a:p>
        </p:txBody>
      </p:sp>
    </p:spTree>
  </p:cSld>
  <p:clrMapOvr>
    <a:masterClrMapping/>
  </p:clrMapOvr>
  <p:transition spd="med">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identify snake bites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When a sheep is bitten by a poisonous snake the animal will </a:t>
            </a:r>
            <a:r>
              <a:rPr lang="en-US" dirty="0" err="1" smtClean="0"/>
              <a:t>experince</a:t>
            </a:r>
            <a:r>
              <a:rPr lang="en-US" dirty="0" smtClean="0"/>
              <a:t> </a:t>
            </a:r>
            <a:r>
              <a:rPr lang="en-US" dirty="0" err="1" smtClean="0"/>
              <a:t>diffculty</a:t>
            </a:r>
            <a:r>
              <a:rPr lang="en-US" dirty="0" smtClean="0"/>
              <a:t> swallowing the tongue will protrude limply from the mouth and the animal will dribble saliva </a:t>
            </a:r>
          </a:p>
          <a:p>
            <a:r>
              <a:rPr lang="en-US" dirty="0" smtClean="0"/>
              <a:t>Goat show less sensitivity to snake venom .how ever goat can die from puff adder bites </a:t>
            </a:r>
          </a:p>
          <a:p>
            <a:r>
              <a:rPr lang="en-US" dirty="0" smtClean="0"/>
              <a:t>A healthy chow less likely to succumb to the effect of venom then and older individual in poor health .where it was bitten is also important .</a:t>
            </a:r>
            <a:endParaRPr lang="en-US" dirty="0"/>
          </a:p>
        </p:txBody>
      </p:sp>
    </p:spTree>
    <p:extLst>
      <p:ext uri="{BB962C8B-B14F-4D97-AF65-F5344CB8AC3E}">
        <p14:creationId xmlns:p14="http://schemas.microsoft.com/office/powerpoint/2010/main" xmlns="" val="3821027042"/>
      </p:ext>
    </p:extLst>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02408"/>
          </a:xfrm>
        </p:spPr>
        <p:txBody>
          <a:bodyPr/>
          <a:lstStyle/>
          <a:p>
            <a:r>
              <a:rPr lang="en-US" dirty="0" smtClean="0"/>
              <a:t>As the animal are </a:t>
            </a:r>
            <a:r>
              <a:rPr lang="en-US" dirty="0" err="1" smtClean="0"/>
              <a:t>exremely</a:t>
            </a:r>
            <a:r>
              <a:rPr lang="en-US" dirty="0" smtClean="0"/>
              <a:t> sensitive to venom  it </a:t>
            </a:r>
            <a:r>
              <a:rPr lang="en-US" dirty="0" err="1" smtClean="0"/>
              <a:t>whould</a:t>
            </a:r>
            <a:r>
              <a:rPr lang="en-US" dirty="0" smtClean="0"/>
              <a:t> appear that death occur only with multiple bite </a:t>
            </a:r>
          </a:p>
          <a:p>
            <a:r>
              <a:rPr lang="en-US" dirty="0" smtClean="0"/>
              <a:t>Other </a:t>
            </a:r>
            <a:r>
              <a:rPr lang="en-US" dirty="0" err="1" smtClean="0"/>
              <a:t>fector</a:t>
            </a:r>
            <a:r>
              <a:rPr lang="en-US" dirty="0" smtClean="0"/>
              <a:t> that play important role include the amount venom injected the size of the snake and the animal age and health of the animal </a:t>
            </a:r>
          </a:p>
          <a:p>
            <a:endParaRPr lang="en-US" dirty="0"/>
          </a:p>
        </p:txBody>
      </p:sp>
    </p:spTree>
    <p:extLst>
      <p:ext uri="{BB962C8B-B14F-4D97-AF65-F5344CB8AC3E}">
        <p14:creationId xmlns:p14="http://schemas.microsoft.com/office/powerpoint/2010/main" xmlns="" val="440316256"/>
      </p:ext>
    </p:extLst>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aid </a:t>
            </a:r>
            <a:endParaRPr lang="en-US" dirty="0"/>
          </a:p>
        </p:txBody>
      </p:sp>
      <p:sp>
        <p:nvSpPr>
          <p:cNvPr id="3" name="Content Placeholder 2"/>
          <p:cNvSpPr>
            <a:spLocks noGrp="1"/>
          </p:cNvSpPr>
          <p:nvPr>
            <p:ph idx="1"/>
          </p:nvPr>
        </p:nvSpPr>
        <p:spPr/>
        <p:txBody>
          <a:bodyPr>
            <a:normAutofit/>
          </a:bodyPr>
          <a:lstStyle/>
          <a:p>
            <a:r>
              <a:rPr lang="en-US" dirty="0" smtClean="0"/>
              <a:t>Before calling the vet, try and determine if the animal has </a:t>
            </a:r>
            <a:r>
              <a:rPr lang="en-US" dirty="0" err="1" smtClean="0"/>
              <a:t>acutually</a:t>
            </a:r>
            <a:r>
              <a:rPr lang="en-US" dirty="0" smtClean="0"/>
              <a:t> been bitten by a venomous snake .although it may be difficult to locate the bite due to the hair on the </a:t>
            </a:r>
            <a:r>
              <a:rPr lang="en-US" dirty="0" err="1" smtClean="0"/>
              <a:t>animal,s</a:t>
            </a:r>
            <a:r>
              <a:rPr lang="en-US" dirty="0" smtClean="0"/>
              <a:t> body bleeding or swelling are good sign to look out for </a:t>
            </a:r>
          </a:p>
          <a:p>
            <a:r>
              <a:rPr lang="en-US" dirty="0" smtClean="0"/>
              <a:t>A bite from a venomous snake will leave two quit distinctive puncture wounds which will bleed profusely in the case of a puff adder bite </a:t>
            </a:r>
          </a:p>
          <a:p>
            <a:r>
              <a:rPr lang="en-US" dirty="0"/>
              <a:t> </a:t>
            </a:r>
            <a:r>
              <a:rPr lang="en-US" dirty="0" smtClean="0"/>
              <a:t>a bite from non venomous snake will probably leave no teeth marks result in multiple puncher wounds and copious bleeding </a:t>
            </a:r>
            <a:endParaRPr lang="en-US" dirty="0"/>
          </a:p>
        </p:txBody>
      </p:sp>
    </p:spTree>
    <p:extLst>
      <p:ext uri="{BB962C8B-B14F-4D97-AF65-F5344CB8AC3E}">
        <p14:creationId xmlns:p14="http://schemas.microsoft.com/office/powerpoint/2010/main" xmlns="" val="1583142316"/>
      </p:ext>
    </p:extLst>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45208"/>
          </a:xfrm>
        </p:spPr>
        <p:txBody>
          <a:bodyPr>
            <a:normAutofit/>
          </a:bodyPr>
          <a:lstStyle/>
          <a:p>
            <a:r>
              <a:rPr lang="en-US" dirty="0"/>
              <a:t>If the animal has been bitten in the nostrils or muzzle, these areas will swell, making it difficult for the animal to breathe. Pass a piece of clean tubing up the nostrils to maintain an open airway. Where the animal shows signs of paralysis, breathing down the tube will help keep it alive until the vet arrives</a:t>
            </a:r>
            <a:r>
              <a:rPr lang="en-US" dirty="0" smtClean="0"/>
              <a:t>.</a:t>
            </a:r>
          </a:p>
          <a:p>
            <a:r>
              <a:rPr lang="en-US" dirty="0" smtClean="0"/>
              <a:t>Keep </a:t>
            </a:r>
            <a:r>
              <a:rPr lang="en-US" dirty="0"/>
              <a:t>the animal calm, as an increased heart rate will spread venom through the body much more rapidly. Let the vet come to the animal rather than trying to walk it to a more accessible spot, as this will only increase its heart rate</a:t>
            </a:r>
            <a:r>
              <a:rPr lang="en-US" dirty="0" smtClean="0"/>
              <a:t>.</a:t>
            </a:r>
          </a:p>
          <a:p>
            <a:r>
              <a:rPr lang="en-US" dirty="0" smtClean="0"/>
              <a:t>Never </a:t>
            </a:r>
            <a:r>
              <a:rPr lang="en-US" dirty="0"/>
              <a:t>cut the wound and try to suck out the venom. If you have a cut in your mouth, you’ll be poisoned as </a:t>
            </a:r>
            <a:r>
              <a:rPr lang="en-US" dirty="0" smtClean="0"/>
              <a:t>well</a:t>
            </a:r>
          </a:p>
          <a:p>
            <a:r>
              <a:rPr lang="en-US" dirty="0" smtClean="0"/>
              <a:t>.</a:t>
            </a:r>
            <a:r>
              <a:rPr lang="en-US" dirty="0"/>
              <a:t>In the case of a cobra bite (excluding the Mozambique spitting cobra), apply a pressure bandage over the bite and wrap it up to the top of the limb. This is not a tourniquet as its aim isn’t to stop blood flow, but to slow down the venom’s absorption into the lymph system. (If applied to a viper bite, where swelling develops, this will do more harm than good</a:t>
            </a:r>
            <a:r>
              <a:rPr lang="en-US" dirty="0" smtClean="0"/>
              <a:t>.)</a:t>
            </a:r>
          </a:p>
          <a:p>
            <a:r>
              <a:rPr lang="en-US" dirty="0" smtClean="0"/>
              <a:t>Do </a:t>
            </a:r>
            <a:r>
              <a:rPr lang="en-US" dirty="0"/>
              <a:t>not apply a hot or cold compress, as this could damage the </a:t>
            </a:r>
            <a:r>
              <a:rPr lang="en-US" dirty="0" err="1"/>
              <a:t>tiss</a:t>
            </a:r>
            <a:endParaRPr lang="en-US" dirty="0"/>
          </a:p>
        </p:txBody>
      </p:sp>
    </p:spTree>
    <p:extLst>
      <p:ext uri="{BB962C8B-B14F-4D97-AF65-F5344CB8AC3E}">
        <p14:creationId xmlns:p14="http://schemas.microsoft.com/office/powerpoint/2010/main" xmlns="" val="2305406724"/>
      </p:ext>
    </p:extLst>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Drowing</a:t>
            </a:r>
            <a:r>
              <a:rPr lang="en-US" dirty="0" smtClean="0"/>
              <a:t> </a:t>
            </a:r>
            <a:endParaRPr lang="en-US" dirty="0"/>
          </a:p>
        </p:txBody>
      </p:sp>
      <p:sp>
        <p:nvSpPr>
          <p:cNvPr id="3" name="Content Placeholder 2"/>
          <p:cNvSpPr>
            <a:spLocks noGrp="1"/>
          </p:cNvSpPr>
          <p:nvPr>
            <p:ph idx="1"/>
          </p:nvPr>
        </p:nvSpPr>
        <p:spPr/>
        <p:txBody>
          <a:bodyPr/>
          <a:lstStyle/>
          <a:p>
            <a:r>
              <a:rPr lang="en-US" dirty="0"/>
              <a:t>Suffocation by drowning is caused by lungs filling with water or other fluid. Some pets can seemingly recover from a near drowning incident, only to succumb to a collection of fluid in the lungs (known as pulmonary edema) hours later. This phenomenon is known as ‘dry drowning’ and can be fatal</a:t>
            </a:r>
          </a:p>
        </p:txBody>
      </p:sp>
    </p:spTree>
    <p:extLst>
      <p:ext uri="{BB962C8B-B14F-4D97-AF65-F5344CB8AC3E}">
        <p14:creationId xmlns:p14="http://schemas.microsoft.com/office/powerpoint/2010/main" xmlns="" val="3872616954"/>
      </p:ext>
    </p:extLst>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a:bodyPr>
          <a:lstStyle/>
          <a:p>
            <a:r>
              <a:rPr lang="en-US" dirty="0"/>
              <a:t>Remove him from the water. </a:t>
            </a:r>
            <a:endParaRPr lang="en-US" dirty="0" smtClean="0"/>
          </a:p>
          <a:p>
            <a:r>
              <a:rPr lang="en-US" dirty="0" smtClean="0"/>
              <a:t>Place </a:t>
            </a:r>
            <a:r>
              <a:rPr lang="en-US" dirty="0"/>
              <a:t>him on his side with his head and neck extended. It's preferable to have the head slightly lower than the body to promote drainage of water from the lungs and to avoid inhalation of stomach contents (aspiration</a:t>
            </a:r>
            <a:r>
              <a:rPr lang="en-US" dirty="0" smtClean="0"/>
              <a:t>).</a:t>
            </a:r>
          </a:p>
          <a:p>
            <a:r>
              <a:rPr lang="en-US" dirty="0"/>
              <a:t> To expel water from the lungs and stomach, pull the tongue forward and gently push on the chest wall and stomach. Take care to </a:t>
            </a:r>
            <a:r>
              <a:rPr lang="en-US" dirty="0" smtClean="0"/>
              <a:t>avoid being </a:t>
            </a:r>
            <a:r>
              <a:rPr lang="en-US" dirty="0"/>
              <a:t>bitten</a:t>
            </a:r>
            <a:r>
              <a:rPr lang="en-US" dirty="0" smtClean="0"/>
              <a:t>.</a:t>
            </a:r>
          </a:p>
          <a:p>
            <a:r>
              <a:rPr lang="en-US" dirty="0"/>
              <a:t> Cover the pet with a blanket to avoid further heat loss.  </a:t>
            </a:r>
            <a:endParaRPr lang="en-US" dirty="0" smtClean="0"/>
          </a:p>
        </p:txBody>
      </p:sp>
    </p:spTree>
    <p:extLst>
      <p:ext uri="{BB962C8B-B14F-4D97-AF65-F5344CB8AC3E}">
        <p14:creationId xmlns:p14="http://schemas.microsoft.com/office/powerpoint/2010/main" xmlns="" val="4008969219"/>
      </p:ext>
    </p:extLst>
  </p:cSld>
  <p:clrMapOvr>
    <a:masterClrMapping/>
  </p:clrMapOvr>
  <p:transition spd="med">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Heatstroke </a:t>
            </a:r>
            <a:endParaRPr lang="en-US" dirty="0"/>
          </a:p>
        </p:txBody>
      </p:sp>
      <p:sp>
        <p:nvSpPr>
          <p:cNvPr id="3" name="Content Placeholder 2"/>
          <p:cNvSpPr>
            <a:spLocks noGrp="1"/>
          </p:cNvSpPr>
          <p:nvPr>
            <p:ph idx="1"/>
          </p:nvPr>
        </p:nvSpPr>
        <p:spPr/>
        <p:txBody>
          <a:bodyPr/>
          <a:lstStyle/>
          <a:p>
            <a:r>
              <a:rPr lang="en-US" dirty="0" smtClean="0"/>
              <a:t>High body </a:t>
            </a:r>
            <a:r>
              <a:rPr lang="en-US" dirty="0" err="1" smtClean="0"/>
              <a:t>tempure</a:t>
            </a:r>
            <a:r>
              <a:rPr lang="en-US" dirty="0" smtClean="0"/>
              <a:t> </a:t>
            </a:r>
          </a:p>
          <a:p>
            <a:r>
              <a:rPr lang="en-US" dirty="0" smtClean="0"/>
              <a:t>Distress </a:t>
            </a:r>
          </a:p>
          <a:p>
            <a:r>
              <a:rPr lang="en-US" dirty="0" smtClean="0"/>
              <a:t>Excessive panting </a:t>
            </a:r>
          </a:p>
          <a:p>
            <a:r>
              <a:rPr lang="en-US" dirty="0" smtClean="0"/>
              <a:t>Excess saliva </a:t>
            </a:r>
          </a:p>
          <a:p>
            <a:r>
              <a:rPr lang="en-US" dirty="0" smtClean="0"/>
              <a:t>Bluish purple or bright red gums due to inadequate oxygen supply to the tissue </a:t>
            </a:r>
          </a:p>
          <a:p>
            <a:endParaRPr lang="en-US" dirty="0"/>
          </a:p>
        </p:txBody>
      </p:sp>
    </p:spTree>
    <p:extLst>
      <p:ext uri="{BB962C8B-B14F-4D97-AF65-F5344CB8AC3E}">
        <p14:creationId xmlns:p14="http://schemas.microsoft.com/office/powerpoint/2010/main" xmlns="" val="1019312354"/>
      </p:ext>
    </p:extLst>
  </p:cSld>
  <p:clrMapOvr>
    <a:masterClrMapping/>
  </p:clrMapOvr>
  <p:transition spd="med">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of first aid </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Cool your pet on your way to the vet., Get them in the car to the vet and run the air conditioning to keep them cool. You can also use a spray bottle to lightly cool them with water. Do not submerge your pet in ice water as this can be more dangerous</a:t>
            </a:r>
            <a:r>
              <a:rPr lang="en-US" dirty="0" smtClean="0"/>
              <a:t>.</a:t>
            </a:r>
          </a:p>
          <a:p>
            <a:r>
              <a:rPr lang="en-US" dirty="0" smtClean="0"/>
              <a:t>Get </a:t>
            </a:r>
            <a:r>
              <a:rPr lang="en-US" dirty="0"/>
              <a:t>them drinking. If your dog is able to drink, give him or her a large bowl of water</a:t>
            </a:r>
            <a:r>
              <a:rPr lang="en-US" dirty="0" smtClean="0"/>
              <a:t>.</a:t>
            </a:r>
          </a:p>
          <a:p>
            <a:r>
              <a:rPr lang="en-US" dirty="0" smtClean="0"/>
              <a:t>Seek </a:t>
            </a:r>
            <a:r>
              <a:rPr lang="en-US" dirty="0"/>
              <a:t>veterinary attention. Heatstroke is a serious condition that requires immediate attention and intensive care is generally required to save your pet’s life. Intravenous fluids cool the body, maintain blood pressure, support the kidney system and generally help speed recovery. Any initial home treatment greatly increases the chance of surviving but it is only in mild cases that the initial home treatment is sufficient.</a:t>
            </a:r>
          </a:p>
        </p:txBody>
      </p:sp>
    </p:spTree>
    <p:extLst>
      <p:ext uri="{BB962C8B-B14F-4D97-AF65-F5344CB8AC3E}">
        <p14:creationId xmlns:p14="http://schemas.microsoft.com/office/powerpoint/2010/main" xmlns="" val="3930319013"/>
      </p:ext>
    </p:extLst>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First aid?</a:t>
            </a:r>
            <a:endParaRPr lang="en-US" dirty="0"/>
          </a:p>
        </p:txBody>
      </p:sp>
      <p:sp>
        <p:nvSpPr>
          <p:cNvPr id="3" name="Content Placeholder 2"/>
          <p:cNvSpPr>
            <a:spLocks noGrp="1"/>
          </p:cNvSpPr>
          <p:nvPr>
            <p:ph idx="1"/>
          </p:nvPr>
        </p:nvSpPr>
        <p:spPr/>
        <p:txBody>
          <a:bodyPr/>
          <a:lstStyle/>
          <a:p>
            <a:pPr>
              <a:buFontTx/>
              <a:buNone/>
            </a:pPr>
            <a:r>
              <a:rPr lang="en-GB" b="1" dirty="0" smtClean="0">
                <a:latin typeface="Times New Roman" pitchFamily="18" charset="0"/>
                <a:cs typeface="Times New Roman" pitchFamily="18" charset="0"/>
              </a:rPr>
              <a:t> </a:t>
            </a:r>
          </a:p>
          <a:p>
            <a:pPr algn="ctr">
              <a:buFontTx/>
              <a:buNone/>
            </a:pPr>
            <a:r>
              <a:rPr lang="en-GB" b="1" dirty="0" smtClean="0">
                <a:latin typeface="Times New Roman" pitchFamily="18" charset="0"/>
                <a:cs typeface="Times New Roman" pitchFamily="18" charset="0"/>
              </a:rPr>
              <a:t>“ FIRST AID IS THE IMMEDIATE  TREATMENT OF </a:t>
            </a:r>
          </a:p>
          <a:p>
            <a:pPr algn="ctr">
              <a:buFontTx/>
              <a:buNone/>
            </a:pPr>
            <a:r>
              <a:rPr lang="en-GB" b="1" dirty="0" smtClean="0">
                <a:latin typeface="Times New Roman" pitchFamily="18" charset="0"/>
                <a:cs typeface="Times New Roman" pitchFamily="18" charset="0"/>
              </a:rPr>
              <a:t>INJURED ANIMALS  OR  THOSE  SUFFERING </a:t>
            </a:r>
          </a:p>
          <a:p>
            <a:pPr algn="ctr">
              <a:buFontTx/>
              <a:buNone/>
            </a:pPr>
            <a:r>
              <a:rPr lang="en-GB" b="1" dirty="0" smtClean="0">
                <a:latin typeface="Times New Roman" pitchFamily="18" charset="0"/>
                <a:cs typeface="Times New Roman" pitchFamily="18" charset="0"/>
              </a:rPr>
              <a:t>FROM  SUDDEN  ILLNESS “</a:t>
            </a:r>
          </a:p>
          <a:p>
            <a:endParaRPr lang="en-US" b="1" dirty="0">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315200" cy="1154097"/>
          </a:xfrm>
        </p:spPr>
        <p:txBody>
          <a:bodyPr>
            <a:normAutofit/>
          </a:bodyPr>
          <a:lstStyle/>
          <a:p>
            <a:r>
              <a:rPr lang="en-GB" b="1" dirty="0" smtClean="0"/>
              <a:t>Why is first aid important?</a:t>
            </a:r>
            <a:endParaRPr lang="en-US" dirty="0"/>
          </a:p>
        </p:txBody>
      </p:sp>
      <p:sp>
        <p:nvSpPr>
          <p:cNvPr id="3" name="Content Placeholder 2"/>
          <p:cNvSpPr>
            <a:spLocks noGrp="1"/>
          </p:cNvSpPr>
          <p:nvPr>
            <p:ph idx="1"/>
          </p:nvPr>
        </p:nvSpPr>
        <p:spPr/>
        <p:txBody>
          <a:bodyPr>
            <a:normAutofit/>
          </a:bodyPr>
          <a:lstStyle/>
          <a:p>
            <a:pPr marL="609600" indent="-609600"/>
            <a:r>
              <a:rPr lang="en-GB" b="1" dirty="0" smtClean="0"/>
              <a:t>The aims of first aid are:</a:t>
            </a:r>
          </a:p>
          <a:p>
            <a:pPr marL="609600" indent="-609600"/>
            <a:endParaRPr lang="en-GB" b="1" i="1" dirty="0" smtClean="0"/>
          </a:p>
          <a:p>
            <a:pPr marL="609600" indent="-609600"/>
            <a:endParaRPr lang="en-GB" b="1" i="1" dirty="0" smtClean="0"/>
          </a:p>
          <a:p>
            <a:pPr marL="609600" indent="-609600"/>
            <a:endParaRPr lang="en-GB" b="1" i="1" dirty="0" smtClean="0"/>
          </a:p>
        </p:txBody>
      </p:sp>
      <p:graphicFrame>
        <p:nvGraphicFramePr>
          <p:cNvPr id="4" name="Diagram 3"/>
          <p:cNvGraphicFramePr/>
          <p:nvPr>
            <p:extLst>
              <p:ext uri="{D42A27DB-BD31-4B8C-83A1-F6EECF244321}">
                <p14:modId xmlns:p14="http://schemas.microsoft.com/office/powerpoint/2010/main" xmlns="" val="2864437585"/>
              </p:ext>
            </p:extLst>
          </p:nvPr>
        </p:nvGraphicFramePr>
        <p:xfrm>
          <a:off x="1295400" y="2057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GB" dirty="0" smtClean="0"/>
              <a:t>Preventing measure during first aid </a:t>
            </a:r>
            <a:endParaRPr lang="en-US" dirty="0"/>
          </a:p>
        </p:txBody>
      </p:sp>
      <p:sp>
        <p:nvSpPr>
          <p:cNvPr id="7" name="Content Placeholder 6"/>
          <p:cNvSpPr>
            <a:spLocks noGrp="1"/>
          </p:cNvSpPr>
          <p:nvPr>
            <p:ph idx="1"/>
          </p:nvPr>
        </p:nvSpPr>
        <p:spPr/>
        <p:txBody>
          <a:bodyPr/>
          <a:lstStyle/>
          <a:p>
            <a:pPr>
              <a:buFont typeface="Arial" pitchFamily="34" charset="0"/>
              <a:buChar char="•"/>
            </a:pPr>
            <a:r>
              <a:rPr lang="en-GB" b="1" dirty="0" smtClean="0">
                <a:latin typeface="Times New Roman" pitchFamily="18" charset="0"/>
                <a:cs typeface="Times New Roman" pitchFamily="18" charset="0"/>
              </a:rPr>
              <a:t>Before administering first aid, assess the situation for danger to yourself or others. </a:t>
            </a:r>
          </a:p>
          <a:p>
            <a:pPr>
              <a:buFont typeface="Arial" pitchFamily="34" charset="0"/>
              <a:buChar char="•"/>
            </a:pPr>
            <a:endParaRPr lang="en-GB" b="1" dirty="0" smtClean="0">
              <a:latin typeface="Times New Roman" pitchFamily="18" charset="0"/>
              <a:cs typeface="Times New Roman" pitchFamily="18" charset="0"/>
            </a:endParaRPr>
          </a:p>
          <a:p>
            <a:pPr>
              <a:buFont typeface="Arial" pitchFamily="34" charset="0"/>
              <a:buChar char="•"/>
            </a:pPr>
            <a:r>
              <a:rPr lang="en-GB" b="1" dirty="0" smtClean="0">
                <a:latin typeface="Times New Roman" pitchFamily="18" charset="0"/>
                <a:cs typeface="Times New Roman" pitchFamily="18" charset="0"/>
              </a:rPr>
              <a:t>Injured animals are usually in pain and may bite. Make sure that the animal is correctly restrained before handling or lifting.</a:t>
            </a:r>
          </a:p>
          <a:p>
            <a:pPr>
              <a:buFont typeface="Arial" pitchFamily="34" charset="0"/>
              <a:buChar char="•"/>
            </a:pPr>
            <a:endParaRPr lang="en-GB" b="1" dirty="0" smtClean="0">
              <a:latin typeface="Times New Roman" pitchFamily="18" charset="0"/>
              <a:cs typeface="Times New Roman" pitchFamily="18" charset="0"/>
            </a:endParaRPr>
          </a:p>
          <a:p>
            <a:pPr>
              <a:buFont typeface="Arial" pitchFamily="34" charset="0"/>
              <a:buChar char="•"/>
            </a:pPr>
            <a:r>
              <a:rPr lang="en-GB" b="1" dirty="0" smtClean="0">
                <a:latin typeface="Times New Roman" pitchFamily="18" charset="0"/>
                <a:cs typeface="Times New Roman" pitchFamily="18" charset="0"/>
              </a:rPr>
              <a:t>NEVER put yourself or others at risk.</a:t>
            </a:r>
          </a:p>
        </p:txBody>
      </p:sp>
    </p:spTree>
  </p:cSld>
  <p:clrMapOvr>
    <a:masterClrMapping/>
  </p:clrMapOvr>
  <p:transition spd="med">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Classification of Emergency</a:t>
            </a:r>
            <a:endParaRPr lang="en-US" dirty="0"/>
          </a:p>
        </p:txBody>
      </p:sp>
      <p:sp>
        <p:nvSpPr>
          <p:cNvPr id="3" name="Content Placeholder 2"/>
          <p:cNvSpPr>
            <a:spLocks noGrp="1"/>
          </p:cNvSpPr>
          <p:nvPr>
            <p:ph idx="1"/>
          </p:nvPr>
        </p:nvSpPr>
        <p:spPr/>
        <p:txBody>
          <a:bodyPr>
            <a:normAutofit/>
          </a:bodyPr>
          <a:lstStyle/>
          <a:p>
            <a:pPr>
              <a:buFontTx/>
              <a:buNone/>
            </a:pPr>
            <a:r>
              <a:rPr lang="en-GB" dirty="0" smtClean="0"/>
              <a:t>An emergency can be classified as one of three types:</a:t>
            </a:r>
          </a:p>
          <a:p>
            <a:endParaRPr lang="en-GB" dirty="0" smtClean="0"/>
          </a:p>
        </p:txBody>
      </p:sp>
      <p:graphicFrame>
        <p:nvGraphicFramePr>
          <p:cNvPr id="4" name="Diagram 3"/>
          <p:cNvGraphicFramePr/>
          <p:nvPr/>
        </p:nvGraphicFramePr>
        <p:xfrm>
          <a:off x="457200" y="2667000"/>
          <a:ext cx="85344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First Aid given to Dog</a:t>
            </a:r>
            <a:endParaRPr lang="en-US" dirty="0"/>
          </a:p>
        </p:txBody>
      </p:sp>
      <p:pic>
        <p:nvPicPr>
          <p:cNvPr id="7" name="Picture 9" descr="dog_leg"/>
          <p:cNvPicPr>
            <a:picLocks noGrp="1" noChangeAspect="1" noChangeArrowheads="1"/>
          </p:cNvPicPr>
          <p:nvPr>
            <p:ph type="pic" idx="1"/>
          </p:nvPr>
        </p:nvPicPr>
        <p:blipFill>
          <a:blip r:embed="rId2" cstate="print"/>
          <a:srcRect l="8655" r="8655"/>
          <a:stretch>
            <a:fillRect/>
          </a:stretch>
        </p:blipFill>
        <p:spPr bwMode="auto">
          <a:prstGeom prst="rect">
            <a:avLst/>
          </a:prstGeom>
          <a:noFill/>
        </p:spPr>
      </p:pic>
      <p:sp>
        <p:nvSpPr>
          <p:cNvPr id="6" name="Text Placeholder 5"/>
          <p:cNvSpPr>
            <a:spLocks noGrp="1"/>
          </p:cNvSpPr>
          <p:nvPr>
            <p:ph type="body" sz="half" idx="2"/>
          </p:nvPr>
        </p:nvSpPr>
        <p:spPr/>
        <p:txBody>
          <a:bodyPr>
            <a:normAutofit/>
          </a:bodyPr>
          <a:lstStyle/>
          <a:p>
            <a:r>
              <a:rPr lang="en-US" sz="1800" dirty="0" smtClean="0"/>
              <a:t>Minor Emergency</a:t>
            </a:r>
            <a:endParaRPr lang="en-US" sz="1800" dirty="0"/>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ABC of First Aid	</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GB" sz="1800" b="1" u="sng" dirty="0" smtClean="0"/>
              <a:t>A</a:t>
            </a:r>
            <a:r>
              <a:rPr lang="en-GB" sz="1800" b="1" dirty="0" smtClean="0"/>
              <a:t>IRWAY</a:t>
            </a:r>
          </a:p>
          <a:p>
            <a:pPr lvl="1">
              <a:lnSpc>
                <a:spcPct val="90000"/>
              </a:lnSpc>
            </a:pPr>
            <a:r>
              <a:rPr lang="en-GB" sz="1800" dirty="0" smtClean="0"/>
              <a:t>Check that the airway is clear</a:t>
            </a:r>
          </a:p>
          <a:p>
            <a:pPr lvl="1">
              <a:lnSpc>
                <a:spcPct val="90000"/>
              </a:lnSpc>
            </a:pPr>
            <a:r>
              <a:rPr lang="en-GB" sz="1800" dirty="0" smtClean="0"/>
              <a:t>Pull the tongue forward </a:t>
            </a:r>
          </a:p>
          <a:p>
            <a:pPr lvl="1">
              <a:lnSpc>
                <a:spcPct val="90000"/>
              </a:lnSpc>
            </a:pPr>
            <a:r>
              <a:rPr lang="en-GB" sz="1800" dirty="0" smtClean="0"/>
              <a:t>Remove any collar or hardness</a:t>
            </a:r>
          </a:p>
          <a:p>
            <a:pPr lvl="1">
              <a:lnSpc>
                <a:spcPct val="90000"/>
              </a:lnSpc>
            </a:pPr>
            <a:endParaRPr lang="en-GB" sz="1800" dirty="0" smtClean="0"/>
          </a:p>
          <a:p>
            <a:pPr>
              <a:lnSpc>
                <a:spcPct val="90000"/>
              </a:lnSpc>
            </a:pPr>
            <a:r>
              <a:rPr lang="en-GB" sz="1800" b="1" u="sng" dirty="0" smtClean="0"/>
              <a:t>B</a:t>
            </a:r>
            <a:r>
              <a:rPr lang="en-GB" sz="1800" b="1" dirty="0" smtClean="0"/>
              <a:t>REATHING</a:t>
            </a:r>
          </a:p>
          <a:p>
            <a:pPr lvl="1">
              <a:lnSpc>
                <a:spcPct val="90000"/>
              </a:lnSpc>
            </a:pPr>
            <a:r>
              <a:rPr lang="en-GB" sz="1800" dirty="0" smtClean="0"/>
              <a:t>Look and listen </a:t>
            </a:r>
          </a:p>
          <a:p>
            <a:pPr lvl="1">
              <a:lnSpc>
                <a:spcPct val="90000"/>
              </a:lnSpc>
            </a:pPr>
            <a:r>
              <a:rPr lang="en-GB" sz="1800" dirty="0" smtClean="0"/>
              <a:t>If the animal is not breathing, proceed with artificial respiration</a:t>
            </a:r>
          </a:p>
          <a:p>
            <a:pPr lvl="1">
              <a:lnSpc>
                <a:spcPct val="90000"/>
              </a:lnSpc>
            </a:pPr>
            <a:r>
              <a:rPr lang="en-GB" sz="1800" dirty="0" smtClean="0"/>
              <a:t> </a:t>
            </a:r>
          </a:p>
          <a:p>
            <a:pPr>
              <a:lnSpc>
                <a:spcPct val="90000"/>
              </a:lnSpc>
            </a:pPr>
            <a:r>
              <a:rPr lang="en-GB" sz="1800" b="1" u="sng" dirty="0" smtClean="0"/>
              <a:t>C</a:t>
            </a:r>
            <a:r>
              <a:rPr lang="en-GB" sz="1800" b="1" dirty="0" smtClean="0"/>
              <a:t>IRCULATION</a:t>
            </a:r>
          </a:p>
          <a:p>
            <a:pPr lvl="1">
              <a:lnSpc>
                <a:spcPct val="90000"/>
              </a:lnSpc>
            </a:pPr>
            <a:r>
              <a:rPr lang="en-GB" sz="1800" dirty="0" smtClean="0"/>
              <a:t>Check the heartbeat/pulse </a:t>
            </a:r>
          </a:p>
          <a:p>
            <a:pPr lvl="1">
              <a:lnSpc>
                <a:spcPct val="90000"/>
              </a:lnSpc>
            </a:pPr>
            <a:r>
              <a:rPr lang="en-GB" sz="1800" dirty="0" smtClean="0"/>
              <a:t>Apply regular, intermittent gentle pressure to the chest if you are sure there is no heartbeat</a:t>
            </a:r>
          </a:p>
          <a:p>
            <a:endParaRPr lang="en-US" dirty="0"/>
          </a:p>
        </p:txBody>
      </p:sp>
      <p:pic>
        <p:nvPicPr>
          <p:cNvPr id="4" name="Picture 5" descr="abc-blocks-clipart4"/>
          <p:cNvPicPr>
            <a:picLocks noChangeAspect="1" noChangeArrowheads="1"/>
          </p:cNvPicPr>
          <p:nvPr/>
        </p:nvPicPr>
        <p:blipFill>
          <a:blip r:embed="rId2" cstate="print"/>
          <a:srcRect/>
          <a:stretch>
            <a:fillRect/>
          </a:stretch>
        </p:blipFill>
        <p:spPr bwMode="auto">
          <a:xfrm>
            <a:off x="7696200" y="381000"/>
            <a:ext cx="952500" cy="923925"/>
          </a:xfrm>
          <a:prstGeom prst="rect">
            <a:avLst/>
          </a:prstGeom>
          <a:noFill/>
        </p:spPr>
      </p:pic>
    </p:spTree>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ABC of First Aid </a:t>
            </a:r>
            <a:endParaRPr lang="en-US" dirty="0"/>
          </a:p>
        </p:txBody>
      </p:sp>
      <p:sp>
        <p:nvSpPr>
          <p:cNvPr id="3" name="Content Placeholder 2"/>
          <p:cNvSpPr>
            <a:spLocks noGrp="1"/>
          </p:cNvSpPr>
          <p:nvPr>
            <p:ph idx="1"/>
          </p:nvPr>
        </p:nvSpPr>
        <p:spPr/>
        <p:txBody>
          <a:bodyPr>
            <a:normAutofit/>
          </a:bodyPr>
          <a:lstStyle/>
          <a:p>
            <a:pPr>
              <a:lnSpc>
                <a:spcPct val="90000"/>
              </a:lnSpc>
            </a:pPr>
            <a:r>
              <a:rPr lang="en-GB" dirty="0" smtClean="0"/>
              <a:t>As soon as the airway, breathing and circulation have been assessed and any necessary action taken:</a:t>
            </a:r>
          </a:p>
          <a:p>
            <a:pPr>
              <a:lnSpc>
                <a:spcPct val="90000"/>
              </a:lnSpc>
              <a:buFontTx/>
              <a:buNone/>
            </a:pPr>
            <a:endParaRPr lang="en-GB" dirty="0" smtClean="0"/>
          </a:p>
          <a:p>
            <a:pPr>
              <a:lnSpc>
                <a:spcPct val="90000"/>
              </a:lnSpc>
            </a:pPr>
            <a:r>
              <a:rPr lang="en-GB" dirty="0" smtClean="0"/>
              <a:t>Control any severe haemorrhage. Pressure can be applied using a bandage, a towel, or even your hand</a:t>
            </a:r>
          </a:p>
          <a:p>
            <a:pPr>
              <a:lnSpc>
                <a:spcPct val="90000"/>
              </a:lnSpc>
              <a:buFontTx/>
              <a:buNone/>
            </a:pPr>
            <a:endParaRPr lang="en-GB" dirty="0" smtClean="0"/>
          </a:p>
          <a:p>
            <a:pPr>
              <a:lnSpc>
                <a:spcPct val="90000"/>
              </a:lnSpc>
            </a:pPr>
            <a:r>
              <a:rPr lang="en-GB" dirty="0" smtClean="0"/>
              <a:t>Check the animal’s level of consciousness</a:t>
            </a:r>
          </a:p>
          <a:p>
            <a:pPr>
              <a:lnSpc>
                <a:spcPct val="90000"/>
              </a:lnSpc>
              <a:buFontTx/>
              <a:buNone/>
            </a:pPr>
            <a:endParaRPr lang="en-GB" dirty="0" smtClean="0"/>
          </a:p>
          <a:p>
            <a:pPr>
              <a:lnSpc>
                <a:spcPct val="90000"/>
              </a:lnSpc>
            </a:pPr>
            <a:r>
              <a:rPr lang="en-GB" dirty="0" smtClean="0"/>
              <a:t>Treat for shock by keeping the animal warm. This is best done by covering the animal in a blanket to conserve body heat.</a:t>
            </a:r>
          </a:p>
        </p:txBody>
      </p:sp>
      <p:pic>
        <p:nvPicPr>
          <p:cNvPr id="4" name="Picture 5" descr="abc-blocks-clipart4"/>
          <p:cNvPicPr>
            <a:picLocks noChangeAspect="1" noChangeArrowheads="1"/>
          </p:cNvPicPr>
          <p:nvPr/>
        </p:nvPicPr>
        <p:blipFill>
          <a:blip r:embed="rId2" cstate="print"/>
          <a:srcRect/>
          <a:stretch>
            <a:fillRect/>
          </a:stretch>
        </p:blipFill>
        <p:spPr bwMode="auto">
          <a:xfrm>
            <a:off x="7543800" y="304800"/>
            <a:ext cx="952500" cy="923925"/>
          </a:xfrm>
          <a:prstGeom prst="rect">
            <a:avLst/>
          </a:prstGeom>
          <a:noFill/>
        </p:spPr>
      </p:pic>
    </p:spTree>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chemeClr val="tx2"/>
                </a:solidFill>
              </a:rPr>
              <a:t>First Aid Kit</a:t>
            </a:r>
            <a:endParaRPr lang="en-US" dirty="0"/>
          </a:p>
        </p:txBody>
      </p:sp>
      <p:sp>
        <p:nvSpPr>
          <p:cNvPr id="3" name="Content Placeholder 2"/>
          <p:cNvSpPr>
            <a:spLocks noGrp="1"/>
          </p:cNvSpPr>
          <p:nvPr>
            <p:ph idx="1"/>
          </p:nvPr>
        </p:nvSpPr>
        <p:spPr/>
        <p:txBody>
          <a:bodyPr/>
          <a:lstStyle/>
          <a:p>
            <a:pPr>
              <a:buNone/>
            </a:pPr>
            <a:r>
              <a:rPr lang="en-US" dirty="0" smtClean="0"/>
              <a:t>Absorbent cotton </a:t>
            </a:r>
          </a:p>
          <a:p>
            <a:pPr>
              <a:buNone/>
            </a:pPr>
            <a:r>
              <a:rPr lang="en-US" dirty="0" smtClean="0"/>
              <a:t>Adhesive tape </a:t>
            </a:r>
          </a:p>
          <a:p>
            <a:pPr>
              <a:buNone/>
            </a:pPr>
            <a:r>
              <a:rPr lang="en-US" dirty="0" smtClean="0"/>
              <a:t>Antiseptic scrub </a:t>
            </a:r>
          </a:p>
          <a:p>
            <a:pPr>
              <a:buNone/>
            </a:pPr>
            <a:r>
              <a:rPr lang="en-US" dirty="0" smtClean="0"/>
              <a:t>Disposable latex gloves </a:t>
            </a:r>
          </a:p>
          <a:p>
            <a:pPr>
              <a:buNone/>
            </a:pPr>
            <a:r>
              <a:rPr lang="en-US" dirty="0" smtClean="0"/>
              <a:t>Disposable razor </a:t>
            </a:r>
          </a:p>
          <a:p>
            <a:pPr>
              <a:buNone/>
            </a:pPr>
            <a:r>
              <a:rPr lang="en-US" dirty="0" smtClean="0"/>
              <a:t>Duct tape </a:t>
            </a:r>
          </a:p>
          <a:p>
            <a:pPr>
              <a:buNone/>
            </a:pPr>
            <a:r>
              <a:rPr lang="en-US" dirty="0" smtClean="0"/>
              <a:t>Dusting powder </a:t>
            </a:r>
          </a:p>
          <a:p>
            <a:pPr>
              <a:buNone/>
            </a:pPr>
            <a:r>
              <a:rPr lang="en-US" dirty="0" smtClean="0"/>
              <a:t>Epsom salt </a:t>
            </a:r>
          </a:p>
          <a:p>
            <a:pPr>
              <a:buNone/>
            </a:pPr>
            <a:endParaRPr lang="en-US" dirty="0"/>
          </a:p>
        </p:txBody>
      </p:sp>
    </p:spTree>
  </p:cSld>
  <p:clrMapOvr>
    <a:masterClrMapping/>
  </p:clrMapOvr>
  <p:transition spd="med">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251</TotalTime>
  <Words>986</Words>
  <Application>Microsoft Office PowerPoint</Application>
  <PresentationFormat>On-screen Show (4:3)</PresentationFormat>
  <Paragraphs>111</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Perspective</vt:lpstr>
      <vt:lpstr>Animal First Aid</vt:lpstr>
      <vt:lpstr>What is First aid?</vt:lpstr>
      <vt:lpstr>Why is first aid important?</vt:lpstr>
      <vt:lpstr>Preventing measure during first aid </vt:lpstr>
      <vt:lpstr>Classification of Emergency</vt:lpstr>
      <vt:lpstr>First Aid given to Dog</vt:lpstr>
      <vt:lpstr>ABC of First Aid </vt:lpstr>
      <vt:lpstr>ABC of First Aid </vt:lpstr>
      <vt:lpstr>First Aid Kit</vt:lpstr>
      <vt:lpstr>First Aid Kit</vt:lpstr>
      <vt:lpstr>First Aid Kit</vt:lpstr>
      <vt:lpstr>How to identify snake bites </vt:lpstr>
      <vt:lpstr>Slide 13</vt:lpstr>
      <vt:lpstr>First aid </vt:lpstr>
      <vt:lpstr>Slide 15</vt:lpstr>
      <vt:lpstr>Drowing </vt:lpstr>
      <vt:lpstr>Procedure</vt:lpstr>
      <vt:lpstr>Heatstroke </vt:lpstr>
      <vt:lpstr>Procedure of first aid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First Aid</dc:title>
  <dc:creator>Sehrish</dc:creator>
  <cp:lastModifiedBy>Dr.Sadaqat Munir</cp:lastModifiedBy>
  <cp:revision>56</cp:revision>
  <dcterms:created xsi:type="dcterms:W3CDTF">2006-08-16T00:00:00Z</dcterms:created>
  <dcterms:modified xsi:type="dcterms:W3CDTF">2020-05-02T18:37:10Z</dcterms:modified>
</cp:coreProperties>
</file>