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C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16">
          <p15:clr>
            <a:srgbClr val="A4A3A4"/>
          </p15:clr>
        </p15:guide>
        <p15:guide id="2" pos="2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14" y="-72"/>
      </p:cViewPr>
      <p:guideLst>
        <p:guide orient="horz" pos="3016"/>
        <p:guide pos="2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2450" y="2974705"/>
            <a:ext cx="6261100" cy="2052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4900" y="5426288"/>
            <a:ext cx="5156200" cy="24471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40350" y="536423"/>
            <a:ext cx="1657350" cy="11406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8300" y="536423"/>
            <a:ext cx="4849283" cy="11406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863" y="6153339"/>
            <a:ext cx="6261100" cy="190186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863" y="4058633"/>
            <a:ext cx="6261100" cy="209470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8300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44383" y="2234355"/>
            <a:ext cx="3253317" cy="631958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143474"/>
            <a:ext cx="3254596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8300" y="3036771"/>
            <a:ext cx="3254596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41827" y="2143474"/>
            <a:ext cx="3255874" cy="89329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41827" y="3036771"/>
            <a:ext cx="3255874" cy="551716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01" y="381259"/>
            <a:ext cx="2423363" cy="162256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79901" y="381259"/>
            <a:ext cx="4117799" cy="817268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1" y="2003825"/>
            <a:ext cx="2423363" cy="6550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788" y="6703060"/>
            <a:ext cx="4419600" cy="79133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43788" y="855615"/>
            <a:ext cx="4419600" cy="57454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788" y="7494394"/>
            <a:ext cx="4419600" cy="11238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383477"/>
            <a:ext cx="6629400" cy="1595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2234355"/>
            <a:ext cx="6629400" cy="6319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8523B-E035-4CAE-A96A-58211FC229D1}" type="datetimeFigureOut">
              <a:rPr lang="en-US" smtClean="0"/>
              <a:t>4/25/2020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717" y="8875350"/>
            <a:ext cx="2332567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278967" y="8875350"/>
            <a:ext cx="1718733" cy="509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DFF54-6BA4-4515-87CA-28703F84499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66900" y="4686300"/>
            <a:ext cx="72771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00">
                <a:solidFill>
                  <a:srgbClr val="000000"/>
                </a:solidFill>
                <a:latin typeface="Algerian"/>
                <a:cs typeface="Algerian"/>
              </a:rPr>
              <a:t>Physical and chemical properties of soil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57300" y="736600"/>
            <a:ext cx="7886700" cy="3098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343723">
              <a:lnSpc>
                <a:spcPts val="1960"/>
              </a:lnSpc>
            </a:pP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Soils under the SF framework were medium to firmly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acidic in response . Right now, all the long stretches of evaluation in the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two  frameworks,  there  were  attributably  higher  convergences  of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interchangeable Al+H in the dirt at the pH extend somewhere in the range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of 5.25 and 5.86. At more profound soil profundities, the frameworks of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the board essentially influenced the interchangeable Al+H with ITAS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being higher than INAS and the focuses expanded with expanding soil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profundities. The dirt under administration conditions as per the parity of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the environment has preferred highlights over one under customary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administration . An investigation completed by Theodoro et al. found that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dirts with high natural issue had higher pH and higher accessibility of Ca,</a:t>
            </a:r>
            <a:br>
              <a:rPr lang="en-CA" sz="1900">
                <a:solidFill>
                  <a:srgbClr val="000000"/>
                </a:solidFill>
                <a:latin typeface="Times New Roman"/>
              </a:rPr>
            </a:br>
            <a:r>
              <a:rPr lang="en-CA" sz="1900">
                <a:solidFill>
                  <a:srgbClr val="000000"/>
                </a:solidFill>
                <a:latin typeface="Times New Roman"/>
                <a:cs typeface="Times New Roman"/>
              </a:rPr>
              <a:t>Mg, K, P and Zn and a drop in interchangeable aluminum.</a:t>
            </a:r>
          </a:p>
          <a:p>
            <a:pPr>
              <a:lnSpc>
                <a:spcPts val="1960"/>
              </a:lnSpc>
            </a:pPr>
            <a:endParaRPr lang="en-CA" sz="1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5" name="TextBox 2"/>
          <p:cNvSpPr txBox="1"/>
          <p:nvPr/>
        </p:nvSpPr>
        <p:spPr>
          <a:xfrm>
            <a:off x="850900" y="736600"/>
            <a:ext cx="82931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00">
                <a:solidFill>
                  <a:srgbClr val="000000"/>
                </a:solidFill>
                <a:latin typeface="Times New Roman"/>
                <a:cs typeface="Times New Roman"/>
              </a:rPr>
              <a:t>PHYSICAL AND CHEMICAL PROPERTIES OF SOIL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435100"/>
            <a:ext cx="8229600" cy="4572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760"/>
              </a:lnSpc>
            </a:pPr>
            <a:r>
              <a:rPr lang="en-CA" sz="2410" b="1">
                <a:solidFill>
                  <a:srgbClr val="000000"/>
                </a:solidFill>
                <a:latin typeface="Times New Roman Bold"/>
                <a:cs typeface="Times New Roman Bold"/>
              </a:rPr>
              <a:t>Introduction:</a:t>
            </a:r>
          </a:p>
          <a:p>
            <a:pPr>
              <a:lnSpc>
                <a:spcPts val="276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879600"/>
            <a:ext cx="8229600" cy="1930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850"/>
              </a:lnSpc>
            </a:pPr>
            <a:r>
              <a:rPr lang="en-CA" sz="2400">
                <a:solidFill>
                  <a:srgbClr val="000000"/>
                </a:solidFill>
                <a:latin typeface="Times New Roman"/>
                <a:cs typeface="Times New Roman"/>
              </a:rPr>
              <a:t>Every agrarian creation and improvement of woodland relies</a:t>
            </a:r>
            <a:br>
              <a:rPr lang="en-CA" sz="2400">
                <a:solidFill>
                  <a:srgbClr val="000000"/>
                </a:solidFill>
                <a:latin typeface="Times New Roman"/>
              </a:rPr>
            </a:br>
            <a:r>
              <a:rPr lang="en-CA" sz="2400">
                <a:solidFill>
                  <a:srgbClr val="000000"/>
                </a:solidFill>
                <a:latin typeface="Times New Roman"/>
                <a:cs typeface="Times New Roman"/>
              </a:rPr>
              <a:t>on physico-chemical parameters of the dirt utilized for it.</a:t>
            </a:r>
            <a:br>
              <a:rPr lang="en-CA" sz="2400">
                <a:solidFill>
                  <a:srgbClr val="000000"/>
                </a:solidFill>
                <a:latin typeface="Times New Roman"/>
              </a:rPr>
            </a:br>
            <a:r>
              <a:rPr lang="en-CA" sz="2400">
                <a:solidFill>
                  <a:srgbClr val="000000"/>
                </a:solidFill>
                <a:latin typeface="Times New Roman"/>
                <a:cs typeface="Times New Roman"/>
              </a:rPr>
              <a:t>Straight off a day's need of soil testing is expanded because</a:t>
            </a:r>
            <a:br>
              <a:rPr lang="en-CA" sz="2400">
                <a:solidFill>
                  <a:srgbClr val="000000"/>
                </a:solidFill>
                <a:latin typeface="Times New Roman"/>
              </a:rPr>
            </a:br>
            <a:r>
              <a:rPr lang="en-CA" sz="2400">
                <a:solidFill>
                  <a:srgbClr val="000000"/>
                </a:solidFill>
                <a:latin typeface="Times New Roman"/>
                <a:cs typeface="Times New Roman"/>
              </a:rPr>
              <a:t>of enthusiasm of the general population in the gauge of items</a:t>
            </a:r>
            <a:br>
              <a:rPr lang="en-CA" sz="2400">
                <a:solidFill>
                  <a:srgbClr val="000000"/>
                </a:solidFill>
                <a:latin typeface="Times New Roman"/>
              </a:rPr>
            </a:br>
            <a:r>
              <a:rPr lang="en-CA" sz="2400">
                <a:solidFill>
                  <a:srgbClr val="000000"/>
                </a:solidFill>
                <a:latin typeface="Times New Roman"/>
                <a:cs typeface="Times New Roman"/>
              </a:rPr>
              <a:t>got from it and various practices conveyed for their yield.</a:t>
            </a:r>
          </a:p>
          <a:p>
            <a:pPr>
              <a:lnSpc>
                <a:spcPts val="2850"/>
              </a:lnSpc>
            </a:pPr>
            <a:endParaRPr lang="en-CA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9" name="TextBox 2"/>
          <p:cNvSpPr txBox="1"/>
          <p:nvPr/>
        </p:nvSpPr>
        <p:spPr>
          <a:xfrm>
            <a:off x="1930400" y="736600"/>
            <a:ext cx="72136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PHYSICAL PROPERTIES IN SOIL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1435100"/>
            <a:ext cx="8242300" cy="62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795"/>
              </a:lnSpc>
            </a:pPr>
            <a:r>
              <a:rPr lang="en-CA" sz="3302">
                <a:solidFill>
                  <a:srgbClr val="000000"/>
                </a:solidFill>
                <a:latin typeface="Cambria"/>
                <a:cs typeface="Cambria"/>
              </a:rPr>
              <a:t>1.pH</a:t>
            </a:r>
          </a:p>
          <a:p>
            <a:pPr>
              <a:lnSpc>
                <a:spcPts val="3795"/>
              </a:lnSpc>
            </a:pPr>
            <a:endParaRPr lang="en-CA" sz="33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146300"/>
            <a:ext cx="8242300" cy="62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795"/>
              </a:lnSpc>
            </a:pPr>
            <a:r>
              <a:rPr lang="en-CA" sz="3302">
                <a:solidFill>
                  <a:srgbClr val="000000"/>
                </a:solidFill>
                <a:latin typeface="Cambria"/>
                <a:cs typeface="Cambria"/>
              </a:rPr>
              <a:t>2.Texture</a:t>
            </a:r>
          </a:p>
          <a:p>
            <a:pPr>
              <a:lnSpc>
                <a:spcPts val="3795"/>
              </a:lnSpc>
            </a:pPr>
            <a:endParaRPr lang="en-CA" sz="330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2857500"/>
            <a:ext cx="8242300" cy="62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795"/>
              </a:lnSpc>
            </a:pPr>
            <a:r>
              <a:rPr lang="en-CA" sz="3302">
                <a:solidFill>
                  <a:srgbClr val="000000"/>
                </a:solidFill>
                <a:latin typeface="Cambria"/>
                <a:cs typeface="Cambria"/>
              </a:rPr>
              <a:t>3.Moisture</a:t>
            </a:r>
          </a:p>
          <a:p>
            <a:pPr>
              <a:lnSpc>
                <a:spcPts val="3795"/>
              </a:lnSpc>
            </a:pPr>
            <a:endParaRPr lang="en-CA" sz="3302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01700" y="3581400"/>
            <a:ext cx="8242300" cy="62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795"/>
              </a:lnSpc>
            </a:pPr>
            <a:r>
              <a:rPr lang="en-CA" sz="3302">
                <a:solidFill>
                  <a:srgbClr val="000000"/>
                </a:solidFill>
                <a:latin typeface="Cambria"/>
                <a:cs typeface="Cambria"/>
              </a:rPr>
              <a:t>4.Soil Temperature</a:t>
            </a:r>
          </a:p>
          <a:p>
            <a:pPr>
              <a:lnSpc>
                <a:spcPts val="3795"/>
              </a:lnSpc>
            </a:pPr>
            <a:endParaRPr lang="en-CA" sz="3302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38200" y="4533900"/>
            <a:ext cx="83058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PH: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257300" y="5130800"/>
            <a:ext cx="7886700" cy="14478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390842">
              <a:lnSpc>
                <a:spcPts val="2150"/>
              </a:lnSpc>
            </a:pP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pH is a most significant physical properties of soil .It effect sly affecting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solute fixation and ingestion in soil. Soil pH is a significant thought for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ranchers and nursery workers for a few explanation, including the way that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numerous plants and soil living things incline toward either soluble or acidic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condition. In the event that the pH is under 6, at that point it is said to be an</a:t>
            </a:r>
          </a:p>
          <a:p>
            <a:pPr>
              <a:lnSpc>
                <a:spcPts val="215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6" name="TextBox 2"/>
          <p:cNvSpPr txBox="1"/>
          <p:nvPr/>
        </p:nvSpPr>
        <p:spPr>
          <a:xfrm>
            <a:off x="1257300" y="736600"/>
            <a:ext cx="78867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acidic soil, the pH go from6-8.5 it's a typical soil and more noteworthy than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257300" y="990600"/>
            <a:ext cx="7886700" cy="1714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60"/>
              </a:lnSpc>
            </a:pP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8.5 then it is said to be soluble soil. As per Sumit Kumar et al the pH of cotton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soils was seen as in the scope of 7.5-8.4. It is a decent pointer of equalization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of accessible supplements in the soil. pH is a significant parameter as it help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in guaranteeing accessibility of plants supplements eg. Fe, Mn, Zn and Cu are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more accessible in acidic than antacid soils. It likewise help in keeping up the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dirt ripeness and to evaluate the revisions utilized for amelioration</a:t>
            </a:r>
          </a:p>
          <a:p>
            <a:pPr>
              <a:lnSpc>
                <a:spcPts val="216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2730500"/>
            <a:ext cx="8242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TEXTURE: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257300" y="3619500"/>
            <a:ext cx="7886700" cy="28575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045273">
              <a:lnSpc>
                <a:spcPts val="2410"/>
              </a:lnSpc>
            </a:pP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Soil having distinctive textural gatherings, on premise of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the extent of various measured particles. Soil surface legitimately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impacts soil-water connection, air circulation and root infiltration. It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additionally influence on the wholesome status of soil. Soil surface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can be communicated essentially by its electrical conductivity. Mud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finished soil is profoundly conductive while sandy soil are poor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conductors. Surface of a large portion of the dirt was loamy and mud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for dark soil, silty mud and loamy for red soil and loamy earth of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yellow soil.</a:t>
            </a:r>
          </a:p>
          <a:p>
            <a:pPr>
              <a:lnSpc>
                <a:spcPts val="241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6" name="TextBox 2"/>
          <p:cNvSpPr txBox="1"/>
          <p:nvPr/>
        </p:nvSpPr>
        <p:spPr>
          <a:xfrm>
            <a:off x="901700" y="736600"/>
            <a:ext cx="8242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MOISTURE: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257300" y="1371600"/>
            <a:ext cx="7886700" cy="34671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077023">
              <a:lnSpc>
                <a:spcPts val="2420"/>
              </a:lnSpc>
            </a:pP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Dampness is a most significant physical property of soil.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The assimilation of supplements is relies upon the dampness of the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dirt. The water substance of soil is additionally much identified with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its surface and structure. The dirt dampness usually relies upon void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proportion, molecule size, earth minerals, natural issue and ground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water condition. Wetness relies to a great extent upon the porosity of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a dirt, and consequently clayey soil, which have a high porosity for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the most part have bigger water content than do sandy soils. Great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water holding limit shows the great state of being of soil. Information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on the dirt water holding limit is basic to the assessment of territorial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soil water balance.</a:t>
            </a:r>
          </a:p>
          <a:p>
            <a:pPr>
              <a:lnSpc>
                <a:spcPts val="242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4838700"/>
            <a:ext cx="8242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SOIL TEMPERATURE: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257300" y="5461000"/>
            <a:ext cx="7886700" cy="1016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768667">
              <a:lnSpc>
                <a:spcPts val="2450"/>
              </a:lnSpc>
            </a:pP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Temperature of the soil is a significant property since it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impacts the substance, physical and organic procedures related with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plant development. Soil temperature varies with season, time of day,</a:t>
            </a:r>
          </a:p>
          <a:p>
            <a:pPr>
              <a:lnSpc>
                <a:spcPts val="245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10" name="TextBox 2"/>
          <p:cNvSpPr txBox="1"/>
          <p:nvPr/>
        </p:nvSpPr>
        <p:spPr>
          <a:xfrm>
            <a:off x="1257300" y="723900"/>
            <a:ext cx="7886700" cy="2552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410"/>
              </a:lnSpc>
            </a:pP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and nearby climatic conditions. The significant wellspring of warmth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is sun and warmth created by the synthetic and organic action of the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soil. An ascent in temperature of soil quickens synthetic response,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lessens solvency of gases and reduction pH of soil. It is likewise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assumes a significant job in germination in seeds. The difference in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temperature  will  affect  the  development  of  biomass  and  the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movement of the microorganisms. Soil temperature changes in light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of trade forms that happen basically through the dirt surface</a:t>
            </a:r>
          </a:p>
          <a:p>
            <a:pPr>
              <a:lnSpc>
                <a:spcPts val="241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1612900" y="3263900"/>
            <a:ext cx="75311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CHEMICAL PROPERTIES OF SOIL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3937000"/>
            <a:ext cx="8229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>
                <a:solidFill>
                  <a:srgbClr val="000000"/>
                </a:solidFill>
                <a:latin typeface="Times New Roman Bold"/>
                <a:cs typeface="Times New Roman Bold"/>
              </a:rPr>
              <a:t>1.Electrical Conductivity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4343400"/>
            <a:ext cx="8229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>
                <a:solidFill>
                  <a:srgbClr val="000000"/>
                </a:solidFill>
                <a:latin typeface="Times New Roman Bold"/>
                <a:cs typeface="Times New Roman Bold"/>
              </a:rPr>
              <a:t>2.Nitrogen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4749800"/>
            <a:ext cx="8229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>
                <a:solidFill>
                  <a:srgbClr val="000000"/>
                </a:solidFill>
                <a:latin typeface="Times New Roman Bold"/>
                <a:cs typeface="Times New Roman Bold"/>
              </a:rPr>
              <a:t>3.Phosphorus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5156200"/>
            <a:ext cx="8229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>
                <a:solidFill>
                  <a:srgbClr val="000000"/>
                </a:solidFill>
                <a:latin typeface="Times New Roman Bold"/>
                <a:cs typeface="Times New Roman Bold"/>
              </a:rPr>
              <a:t>4.Potassium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5562600"/>
            <a:ext cx="8229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>
                <a:solidFill>
                  <a:srgbClr val="000000"/>
                </a:solidFill>
                <a:latin typeface="Times New Roman Bold"/>
                <a:cs typeface="Times New Roman Bold"/>
              </a:rPr>
              <a:t>5.Soil organic matter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914400" y="5969000"/>
            <a:ext cx="8229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>
                <a:solidFill>
                  <a:srgbClr val="000000"/>
                </a:solidFill>
                <a:latin typeface="Times New Roman Bold"/>
                <a:cs typeface="Times New Roman Bold"/>
              </a:rPr>
              <a:t>6.Micronutrient Zn Mn Cu K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8" name="TextBox 2"/>
          <p:cNvSpPr txBox="1"/>
          <p:nvPr/>
        </p:nvSpPr>
        <p:spPr>
          <a:xfrm>
            <a:off x="914400" y="736600"/>
            <a:ext cx="8229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>
                <a:solidFill>
                  <a:srgbClr val="000000"/>
                </a:solidFill>
                <a:latin typeface="Times New Roman Bold"/>
                <a:cs typeface="Times New Roman Bold"/>
              </a:rPr>
              <a:t>7.Exchangeable Ca Mg K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168400"/>
            <a:ext cx="8229600" cy="3810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lang="en-CA" sz="2010" b="1">
                <a:solidFill>
                  <a:srgbClr val="000000"/>
                </a:solidFill>
                <a:latin typeface="Times New Roman Bold"/>
                <a:cs typeface="Times New Roman Bold"/>
              </a:rPr>
              <a:t>8.Exchangeablr Al</a:t>
            </a:r>
            <a:r>
              <a:rPr lang="en-CA" sz="1310" b="1">
                <a:solidFill>
                  <a:srgbClr val="000000"/>
                </a:solidFill>
                <a:latin typeface="Times New Roman Bold"/>
                <a:cs typeface="Times New Roman Bold"/>
              </a:rPr>
              <a:t>   </a:t>
            </a:r>
            <a:r>
              <a:rPr lang="en-CA" sz="2010" b="1">
                <a:solidFill>
                  <a:srgbClr val="000000"/>
                </a:solidFill>
                <a:latin typeface="Times New Roman Bold"/>
                <a:cs typeface="Times New Roman Bold"/>
              </a:rPr>
              <a:t> H</a:t>
            </a:r>
          </a:p>
          <a:p>
            <a:pPr>
              <a:lnSpc>
                <a:spcPts val="230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01700" y="1574800"/>
            <a:ext cx="8242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ELECTRICAL CONDUCTIVITY: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3238500" y="2184400"/>
            <a:ext cx="5905500" cy="3429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070"/>
              </a:lnSpc>
            </a:pP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Electrical  conductivity is an  exceptionally  snappy,</a:t>
            </a:r>
          </a:p>
          <a:p>
            <a:pPr>
              <a:lnSpc>
                <a:spcPts val="207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257300" y="2438400"/>
            <a:ext cx="7886700" cy="2806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2140"/>
              </a:lnSpc>
            </a:pP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straightforward and reasonable strategy to check wellbeing of soils. It is a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proportion of particles present in arrangement. The electrical conductivity of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a dirt arrangement increments with the expanded convergence of particles.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Electrical conductivity fluctuates with profundity and its scope of variety was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less in upland profile, most likely happened because of incline of land surface,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high penetrability and high precipitation, dependable to drain out alkali and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soluble bases. It is an estimation that relate with soil properties that influence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soil surface, action trade limit, waste condition, natural issue level, saltiness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and subsoil characteristics. Electrical conductivity is utilized to gauge the</a:t>
            </a:r>
            <a:br>
              <a:rPr lang="en-CA" sz="1800">
                <a:solidFill>
                  <a:srgbClr val="000000"/>
                </a:solidFill>
                <a:latin typeface="Times New Roman"/>
              </a:rPr>
            </a:b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solvent salt focus in soil and is ordinarily utilized as a proportion of salinity</a:t>
            </a:r>
          </a:p>
          <a:p>
            <a:pPr>
              <a:lnSpc>
                <a:spcPts val="2140"/>
              </a:lnSpc>
            </a:pPr>
            <a:endParaRPr lang="en-CA" sz="1800">
              <a:solidFill>
                <a:srgbClr val="000000"/>
              </a:solidFill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01700" y="5257800"/>
            <a:ext cx="8242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NITROGEN: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5" name="TextBox 2"/>
          <p:cNvSpPr txBox="1"/>
          <p:nvPr/>
        </p:nvSpPr>
        <p:spPr>
          <a:xfrm>
            <a:off x="1257300" y="723900"/>
            <a:ext cx="7886700" cy="31623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762317">
              <a:lnSpc>
                <a:spcPts val="2410"/>
              </a:lnSpc>
            </a:pP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This  component  empowers  over  the  ground  vegetation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development and gives a dark green shading to the leaves. Plants root</a:t>
            </a:r>
            <a:br>
              <a:rPr lang="en-CA" sz="1997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take  up  nitrogen  as  NO</a:t>
            </a:r>
            <a:r>
              <a:rPr lang="en-CA" sz="1800">
                <a:solidFill>
                  <a:srgbClr val="000000"/>
                </a:solidFill>
                <a:latin typeface="Times New Roman"/>
                <a:cs typeface="Times New Roman"/>
              </a:rPr>
              <a:t>3</a:t>
            </a: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  and  NH</a:t>
            </a:r>
            <a:r>
              <a:rPr lang="en-CA" sz="1300">
                <a:solidFill>
                  <a:srgbClr val="000000"/>
                </a:solidFill>
                <a:latin typeface="Times New Roman"/>
                <a:cs typeface="Times New Roman"/>
              </a:rPr>
              <a:t>4</a:t>
            </a: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.  It is  the  most  significant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supplement  required  by  plant  for  legitimate  development  and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improvement and it is a piece of every single living cell is a vital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Nitrogen is a most significant compost component. Plants react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rapidly to use of nitrogen salts. piece everything being equal, proteins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and metabolic procedures associated with the union and move of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energy. Nitrogen cycle assumes a significant job in soil framework</a:t>
            </a:r>
            <a:br>
              <a:rPr lang="en-CA" sz="2000">
                <a:solidFill>
                  <a:srgbClr val="000000"/>
                </a:solidFill>
                <a:latin typeface="Times New Roman"/>
              </a:rPr>
            </a:br>
            <a:r>
              <a:rPr lang="en-CA" sz="2000">
                <a:solidFill>
                  <a:srgbClr val="000000"/>
                </a:solidFill>
                <a:latin typeface="Times New Roman"/>
                <a:cs typeface="Times New Roman"/>
              </a:rPr>
              <a:t>and is affected by organic procedures</a:t>
            </a:r>
          </a:p>
          <a:p>
            <a:pPr>
              <a:lnSpc>
                <a:spcPts val="2410"/>
              </a:lnSpc>
            </a:pPr>
            <a:endParaRPr lang="en-CA" sz="20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3873500"/>
            <a:ext cx="8242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POTASSIUM: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1257300" y="4457700"/>
            <a:ext cx="7886700" cy="20066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1070673">
              <a:lnSpc>
                <a:spcPts val="1900"/>
              </a:lnSpc>
            </a:pP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Potassium isn't a basic piece of any significant plant part yet it assumes a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key job in a huge swath of physiological procedure crucial to plant development from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protein combination to support of plant water balance. It is engaged with many plant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digestion responses, running from lignin and cellulose utilized for arrangement of cell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auxiliary segments, to guideline of photosynthesis and creation of plant sugars that are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utilized for different plant metabolic need. Potassium is found in its mineral structure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and influence plants division, starch development, translocation of sugar, different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catalyst activity and protection from certain plant disease. The high substance of</a:t>
            </a:r>
          </a:p>
          <a:p>
            <a:pPr>
              <a:lnSpc>
                <a:spcPts val="19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45300"/>
          </a:xfrm>
          <a:prstGeom prst="rect">
            <a:avLst/>
          </a:prstGeom>
        </p:spPr>
      </p:pic>
      <p:sp>
        <p:nvSpPr>
          <p:cNvPr id="6" name="TextBox 2"/>
          <p:cNvSpPr txBox="1"/>
          <p:nvPr/>
        </p:nvSpPr>
        <p:spPr>
          <a:xfrm>
            <a:off x="1257300" y="723900"/>
            <a:ext cx="7886700" cy="12827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1900"/>
              </a:lnSpc>
            </a:pP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accessible potassium on surface soil might be ascribed to the utilization of potassium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composts and fertilizers addition. Potassium obsession happens when soil dry and the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potassium is fortified between layers of clay. It diminishes with an expansion top to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bottom of soil. Soil that have satisfactory potassium permit plants to grow quickly and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grow out of plant illness, creepy crawly harm and secure against winter freeze damage</a:t>
            </a:r>
          </a:p>
          <a:p>
            <a:pPr>
              <a:lnSpc>
                <a:spcPts val="1900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01700" y="2006600"/>
            <a:ext cx="8242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SOIL ORGANIC MATTER: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65200" y="2590800"/>
            <a:ext cx="8178800" cy="3454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indent="711517">
              <a:lnSpc>
                <a:spcPts val="1905"/>
              </a:lnSpc>
            </a:pP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Potassium isn't a basic piece of any significant plant part yet it assumes a key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job in a huge swath of physiological procedure crucial to plant development from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protein combination to support of plant water balance. It is engaged with many plant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digestion responses, running from lignin and cellulose utilized for arrangement of cell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auxiliary segments, to guideline of photosynthesis and creation of plant sugars that are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utilized for different plant metabolic need. Potassium is found in its mineral structure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and influence plants division, starch development, translocation of sugar, different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catalyst activity and protection from certain plant disease. The high substance of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accessible potassium on surface soil might be ascribed to the utilization of potassium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composts and fertilizers addition. Potassium obsession happens when soil dry and the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potassium is fortified between layers of clay[15]. It diminishes with an expansion top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to bottom of soil[. Soil that have satisfactory potassium permit plants to grow quickly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and grow out of plant illness, creepy crawly harm and secure against winter freeze</a:t>
            </a:r>
            <a:br>
              <a:rPr lang="en-CA" sz="1600">
                <a:solidFill>
                  <a:srgbClr val="000000"/>
                </a:solidFill>
                <a:latin typeface="Times New Roman"/>
              </a:rPr>
            </a:br>
            <a:r>
              <a:rPr lang="en-CA" sz="1600">
                <a:solidFill>
                  <a:srgbClr val="000000"/>
                </a:solidFill>
                <a:latin typeface="Times New Roman"/>
                <a:cs typeface="Times New Roman"/>
              </a:rPr>
              <a:t>damage</a:t>
            </a:r>
          </a:p>
          <a:p>
            <a:pPr>
              <a:lnSpc>
                <a:spcPts val="1905"/>
              </a:lnSpc>
            </a:pPr>
            <a:endParaRPr lang="en-CA" sz="1600">
              <a:solidFill>
                <a:srgbClr val="000000"/>
              </a:solidFill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01700" y="6045200"/>
            <a:ext cx="8242300" cy="533400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ts val="3220"/>
              </a:lnSpc>
            </a:pPr>
            <a:r>
              <a:rPr lang="en-CA" sz="2802">
                <a:solidFill>
                  <a:srgbClr val="000000"/>
                </a:solidFill>
                <a:latin typeface="Cambria"/>
                <a:cs typeface="Cambria"/>
              </a:rPr>
              <a:t>EXCHANGABLE AL +H:</a:t>
            </a:r>
          </a:p>
          <a:p>
            <a:pPr>
              <a:lnSpc>
                <a:spcPts val="3220"/>
              </a:lnSpc>
            </a:pPr>
            <a:endParaRPr lang="en-CA" sz="2802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10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Investintech.com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A2E_Engine</dc:creator>
  <cp:lastModifiedBy>Unknown User</cp:lastModifiedBy>
  <cp:revision>1</cp:revision>
  <dcterms:created xsi:type="dcterms:W3CDTF">2020-04-25T08:47:03Z</dcterms:created>
  <dcterms:modified xsi:type="dcterms:W3CDTF">2020-04-25T15:47:22Z</dcterms:modified>
</cp:coreProperties>
</file>