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2"/>
  </p:notesMasterIdLst>
  <p:sldIdLst>
    <p:sldId id="256" r:id="rId2"/>
    <p:sldId id="263" r:id="rId3"/>
    <p:sldId id="258" r:id="rId4"/>
    <p:sldId id="262" r:id="rId5"/>
    <p:sldId id="264" r:id="rId6"/>
    <p:sldId id="265" r:id="rId7"/>
    <p:sldId id="261" r:id="rId8"/>
    <p:sldId id="266" r:id="rId9"/>
    <p:sldId id="267" r:id="rId10"/>
    <p:sldId id="268" r:id="rId11"/>
    <p:sldId id="269" r:id="rId12"/>
    <p:sldId id="270" r:id="rId13"/>
    <p:sldId id="271" r:id="rId14"/>
    <p:sldId id="272" r:id="rId15"/>
    <p:sldId id="273" r:id="rId16"/>
    <p:sldId id="275" r:id="rId17"/>
    <p:sldId id="274" r:id="rId18"/>
    <p:sldId id="276" r:id="rId19"/>
    <p:sldId id="277"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1794BA-33C3-49CA-9AAE-EFEE87837478}" type="datetimeFigureOut">
              <a:rPr lang="en-US" smtClean="0"/>
              <a:t>4/10/2018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A7A4CE-C4A5-42A9-8EC5-17AA5B4F9726}" type="slidenum">
              <a:rPr lang="en-US" smtClean="0"/>
              <a:t>‹#›</a:t>
            </a:fld>
            <a:endParaRPr lang="en-US"/>
          </a:p>
        </p:txBody>
      </p:sp>
    </p:spTree>
    <p:extLst>
      <p:ext uri="{BB962C8B-B14F-4D97-AF65-F5344CB8AC3E}">
        <p14:creationId xmlns:p14="http://schemas.microsoft.com/office/powerpoint/2010/main" val="2735502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eaLnBrk="1" hangingPunct="1"/>
            <a:endParaRPr lang="en-US" altLang="en-US"/>
          </a:p>
        </p:txBody>
      </p:sp>
    </p:spTree>
    <p:extLst>
      <p:ext uri="{BB962C8B-B14F-4D97-AF65-F5344CB8AC3E}">
        <p14:creationId xmlns:p14="http://schemas.microsoft.com/office/powerpoint/2010/main" val="2360325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1DA30EDF-0939-413B-91A0-DF9D188D0C7A}" type="datetime1">
              <a:rPr lang="en-US" smtClean="0"/>
              <a:t>4/10/2018</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66250BA-D670-4177-A93C-1D22A6FB77C6}" type="slidenum">
              <a:rPr lang="en-US" smtClean="0"/>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8421764"/>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F32943-26ED-4EC7-957A-B5507EF272A1}" type="datetime1">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250BA-D670-4177-A93C-1D22A6FB77C6}" type="slidenum">
              <a:rPr lang="en-US" smtClean="0"/>
              <a:t>‹#›</a:t>
            </a:fld>
            <a:endParaRPr lang="en-US"/>
          </a:p>
        </p:txBody>
      </p:sp>
    </p:spTree>
    <p:extLst>
      <p:ext uri="{BB962C8B-B14F-4D97-AF65-F5344CB8AC3E}">
        <p14:creationId xmlns:p14="http://schemas.microsoft.com/office/powerpoint/2010/main" val="561371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D3834447-4269-4C57-BA9E-E78EF7F6D39D}" type="datetime1">
              <a:rPr lang="en-US" smtClean="0"/>
              <a:t>4/10/2018</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66250BA-D670-4177-A93C-1D22A6FB77C6}"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835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9810FB-F3A1-4805-BAEF-56C350303277}" type="datetime1">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250BA-D670-4177-A93C-1D22A6FB77C6}" type="slidenum">
              <a:rPr lang="en-US" smtClean="0"/>
              <a:t>‹#›</a:t>
            </a:fld>
            <a:endParaRPr lang="en-US"/>
          </a:p>
        </p:txBody>
      </p:sp>
    </p:spTree>
    <p:extLst>
      <p:ext uri="{BB962C8B-B14F-4D97-AF65-F5344CB8AC3E}">
        <p14:creationId xmlns:p14="http://schemas.microsoft.com/office/powerpoint/2010/main" val="395352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C1A90FB5-BC58-406C-AD4F-FBC7998F76F7}" type="datetime1">
              <a:rPr lang="en-US" smtClean="0"/>
              <a:t>4/10/2018</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66250BA-D670-4177-A93C-1D22A6FB77C6}"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965438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D72716-F848-4763-A6E2-6502FEBA54B6}" type="datetime1">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250BA-D670-4177-A93C-1D22A6FB77C6}" type="slidenum">
              <a:rPr lang="en-US" smtClean="0"/>
              <a:t>‹#›</a:t>
            </a:fld>
            <a:endParaRPr lang="en-US"/>
          </a:p>
        </p:txBody>
      </p:sp>
    </p:spTree>
    <p:extLst>
      <p:ext uri="{BB962C8B-B14F-4D97-AF65-F5344CB8AC3E}">
        <p14:creationId xmlns:p14="http://schemas.microsoft.com/office/powerpoint/2010/main" val="157093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DB6F44-E388-4A56-814D-51246440E498}" type="datetime1">
              <a:rPr lang="en-US" smtClean="0"/>
              <a:t>4/10/2018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6250BA-D670-4177-A93C-1D22A6FB77C6}" type="slidenum">
              <a:rPr lang="en-US" smtClean="0"/>
              <a:t>‹#›</a:t>
            </a:fld>
            <a:endParaRPr lang="en-US"/>
          </a:p>
        </p:txBody>
      </p:sp>
    </p:spTree>
    <p:extLst>
      <p:ext uri="{BB962C8B-B14F-4D97-AF65-F5344CB8AC3E}">
        <p14:creationId xmlns:p14="http://schemas.microsoft.com/office/powerpoint/2010/main" val="229364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4C46AF-F108-4EB9-8CE7-D932D79EBBBF}" type="datetime1">
              <a:rPr lang="en-US" smtClean="0"/>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6250BA-D670-4177-A93C-1D22A6FB77C6}" type="slidenum">
              <a:rPr lang="en-US" smtClean="0"/>
              <a:t>‹#›</a:t>
            </a:fld>
            <a:endParaRPr lang="en-US"/>
          </a:p>
        </p:txBody>
      </p:sp>
    </p:spTree>
    <p:extLst>
      <p:ext uri="{BB962C8B-B14F-4D97-AF65-F5344CB8AC3E}">
        <p14:creationId xmlns:p14="http://schemas.microsoft.com/office/powerpoint/2010/main" val="62036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0F351B39-51AA-4C16-ACA0-DE59964B38FD}" type="datetime1">
              <a:rPr lang="en-US" smtClean="0"/>
              <a:t>4/10/2018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6250BA-D670-4177-A93C-1D22A6FB77C6}" type="slidenum">
              <a:rPr lang="en-US" smtClean="0"/>
              <a:t>‹#›</a:t>
            </a:fld>
            <a:endParaRPr lang="en-US"/>
          </a:p>
        </p:txBody>
      </p:sp>
    </p:spTree>
    <p:extLst>
      <p:ext uri="{BB962C8B-B14F-4D97-AF65-F5344CB8AC3E}">
        <p14:creationId xmlns:p14="http://schemas.microsoft.com/office/powerpoint/2010/main" val="323217104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CE423A9A-2F1C-4534-80D9-425B83B72AEF}" type="datetime1">
              <a:rPr lang="en-US" smtClean="0"/>
              <a:t>4/10/2018</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66250BA-D670-4177-A93C-1D22A6FB77C6}" type="slidenum">
              <a:rPr lang="en-US" smtClean="0"/>
              <a:t>‹#›</a:t>
            </a:fld>
            <a:endParaRPr lang="en-US"/>
          </a:p>
        </p:txBody>
      </p:sp>
    </p:spTree>
    <p:extLst>
      <p:ext uri="{BB962C8B-B14F-4D97-AF65-F5344CB8AC3E}">
        <p14:creationId xmlns:p14="http://schemas.microsoft.com/office/powerpoint/2010/main" val="3772144942"/>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F56861F4-6E01-415D-AFC2-1561B8E7865D}" type="datetime1">
              <a:rPr lang="en-US" smtClean="0"/>
              <a:t>4/10/2018</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66250BA-D670-4177-A93C-1D22A6FB77C6}" type="slidenum">
              <a:rPr lang="en-US" smtClean="0"/>
              <a:t>‹#›</a:t>
            </a:fld>
            <a:endParaRPr lang="en-US"/>
          </a:p>
        </p:txBody>
      </p:sp>
    </p:spTree>
    <p:extLst>
      <p:ext uri="{BB962C8B-B14F-4D97-AF65-F5344CB8AC3E}">
        <p14:creationId xmlns:p14="http://schemas.microsoft.com/office/powerpoint/2010/main" val="1110791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47AE1BF-D0E1-4FC7-A195-D13451D4EEEF}" type="datetime1">
              <a:rPr lang="en-US" smtClean="0"/>
              <a:t>4/10/2018</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66250BA-D670-4177-A93C-1D22A6FB77C6}"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13218991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imh.nih.gov/health/topics/schizophrenia/index.shtml" TargetMode="External"/><Relationship Id="rId2" Type="http://schemas.openxmlformats.org/officeDocument/2006/relationships/hyperlink" Target="https://www.nimh.nih.gov/health/topics/depression/index.shtml" TargetMode="External"/><Relationship Id="rId1" Type="http://schemas.openxmlformats.org/officeDocument/2006/relationships/slideLayout" Target="../slideLayouts/slideLayout2.xml"/><Relationship Id="rId4" Type="http://schemas.openxmlformats.org/officeDocument/2006/relationships/hyperlink" Target="https://www.nimh.nih.gov/health/topics/attention-deficit-hyperactivity-disorder-adhd/index.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nimh.nih.gov/health/topics/obsessive-compulsive-disorder-ocd/index.shtml" TargetMode="External"/><Relationship Id="rId2" Type="http://schemas.openxmlformats.org/officeDocument/2006/relationships/hyperlink" Target="https://www.nimh.nih.gov/health/topics/autism-spectrum-disorders-asd/index.shtml" TargetMode="External"/><Relationship Id="rId1" Type="http://schemas.openxmlformats.org/officeDocument/2006/relationships/slideLayout" Target="../slideLayouts/slideLayout2.xml"/><Relationship Id="rId5" Type="http://schemas.openxmlformats.org/officeDocument/2006/relationships/hyperlink" Target="https://www.nimh.nih.gov/health/topics/depression/index.shtml" TargetMode="External"/><Relationship Id="rId4" Type="http://schemas.openxmlformats.org/officeDocument/2006/relationships/hyperlink" Target="https://www.nimh.nih.gov/health/topics/schizophrenia/index.shtml"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imh.nih.gov/health/topics/post-traumatic-stress-disorder-ptsd/index.shtml" TargetMode="External"/><Relationship Id="rId2" Type="http://schemas.openxmlformats.org/officeDocument/2006/relationships/hyperlink" Target="https://www.nimh.nih.gov/health/topics/anxiety-disorders/index.shtml" TargetMode="External"/><Relationship Id="rId1" Type="http://schemas.openxmlformats.org/officeDocument/2006/relationships/slideLayout" Target="../slideLayouts/slideLayout2.xml"/><Relationship Id="rId4" Type="http://schemas.openxmlformats.org/officeDocument/2006/relationships/hyperlink" Target="https://www.nimh.nih.gov/health/topics/attention-deficit-hyperactivity-disorder-adhd/index.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Biological Model of Abnormality</a:t>
            </a:r>
          </a:p>
        </p:txBody>
      </p:sp>
      <p:sp>
        <p:nvSpPr>
          <p:cNvPr id="3" name="Subtitle 2"/>
          <p:cNvSpPr>
            <a:spLocks noGrp="1"/>
          </p:cNvSpPr>
          <p:nvPr>
            <p:ph type="subTitle" idx="1"/>
          </p:nvPr>
        </p:nvSpPr>
        <p:spPr/>
        <p:txBody>
          <a:bodyPr/>
          <a:lstStyle/>
          <a:p>
            <a:r>
              <a:rPr lang="en-US" dirty="0"/>
              <a:t>Prepared by Ms. Sumaya </a:t>
            </a:r>
            <a:r>
              <a:rPr lang="en-US" dirty="0" err="1"/>
              <a:t>Batool</a:t>
            </a:r>
            <a:r>
              <a:rPr lang="en-US" dirty="0"/>
              <a:t> for BS V Psychology</a:t>
            </a:r>
          </a:p>
        </p:txBody>
      </p:sp>
    </p:spTree>
    <p:extLst>
      <p:ext uri="{BB962C8B-B14F-4D97-AF65-F5344CB8AC3E}">
        <p14:creationId xmlns:p14="http://schemas.microsoft.com/office/powerpoint/2010/main" val="569736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668" y="568345"/>
            <a:ext cx="10695802" cy="1560716"/>
          </a:xfrm>
        </p:spPr>
        <p:txBody>
          <a:bodyPr/>
          <a:lstStyle/>
          <a:p>
            <a:r>
              <a:rPr lang="en-US" dirty="0"/>
              <a:t>Neurotransmitters and Psychopathology</a:t>
            </a:r>
          </a:p>
        </p:txBody>
      </p:sp>
      <p:sp>
        <p:nvSpPr>
          <p:cNvPr id="3" name="Content Placeholder 2"/>
          <p:cNvSpPr>
            <a:spLocks noGrp="1"/>
          </p:cNvSpPr>
          <p:nvPr>
            <p:ph idx="1"/>
          </p:nvPr>
        </p:nvSpPr>
        <p:spPr>
          <a:xfrm>
            <a:off x="119270" y="2438400"/>
            <a:ext cx="11585001" cy="4108174"/>
          </a:xfrm>
        </p:spPr>
        <p:txBody>
          <a:bodyPr>
            <a:normAutofit lnSpcReduction="10000"/>
          </a:bodyPr>
          <a:lstStyle/>
          <a:p>
            <a:r>
              <a:rPr lang="en-US" sz="2400" b="1" dirty="0">
                <a:solidFill>
                  <a:schemeClr val="tx1"/>
                </a:solidFill>
              </a:rPr>
              <a:t>Serotonin</a:t>
            </a:r>
            <a:r>
              <a:rPr lang="en-US" b="1" dirty="0">
                <a:solidFill>
                  <a:schemeClr val="tx1"/>
                </a:solidFill>
              </a:rPr>
              <a:t>—helps control many functions, such as mood, appetite, and sleep. Research shows that people with </a:t>
            </a:r>
            <a:r>
              <a:rPr lang="en-US" b="1" dirty="0">
                <a:solidFill>
                  <a:schemeClr val="tx1"/>
                </a:solidFill>
                <a:hlinkClick r:id="rId2"/>
              </a:rPr>
              <a:t>depression</a:t>
            </a:r>
            <a:r>
              <a:rPr lang="en-US" b="1" dirty="0">
                <a:solidFill>
                  <a:schemeClr val="tx1"/>
                </a:solidFill>
              </a:rPr>
              <a:t> often have lower than normal levels of serotonin. The types of medications most commonly prescribed to treat depression act by blocking the recycling, or reuptake, of serotonin by the sending neuron. As a result, more serotonin stays in the synapse for the receiving neuron to bind onto, leading to more normal mood functioning.</a:t>
            </a:r>
          </a:p>
          <a:p>
            <a:r>
              <a:rPr lang="en-US" sz="2400" b="1" dirty="0">
                <a:solidFill>
                  <a:schemeClr val="tx1"/>
                </a:solidFill>
              </a:rPr>
              <a:t>Dopamine</a:t>
            </a:r>
            <a:r>
              <a:rPr lang="en-US" b="1" dirty="0">
                <a:solidFill>
                  <a:schemeClr val="tx1"/>
                </a:solidFill>
              </a:rPr>
              <a:t>—mainly involved in controlling movement and aiding the flow of information to the front of the brain, which is linked to thought and emotion. It is also linked to reward systems in the brain. Problems in producing dopamine can result in Parkinson's disease, a disorder that affects a person's ability to move as they want to, resulting in stiffness, tremors or shaking, and other symptoms. Some studies suggest that having too little dopamine or problems using dopamine in the thinking and feeling regions of the brain may play a role in disorders like </a:t>
            </a:r>
            <a:r>
              <a:rPr lang="en-US" b="1" dirty="0">
                <a:solidFill>
                  <a:schemeClr val="tx1"/>
                </a:solidFill>
                <a:hlinkClick r:id="rId3"/>
              </a:rPr>
              <a:t>schizophrenia</a:t>
            </a:r>
            <a:r>
              <a:rPr lang="en-US" b="1" dirty="0">
                <a:solidFill>
                  <a:schemeClr val="tx1"/>
                </a:solidFill>
              </a:rPr>
              <a:t> or </a:t>
            </a:r>
            <a:r>
              <a:rPr lang="en-US" b="1" dirty="0">
                <a:solidFill>
                  <a:schemeClr val="tx1"/>
                </a:solidFill>
                <a:hlinkClick r:id="rId4"/>
              </a:rPr>
              <a:t>attention deficit hyperactivity disorder (ADHD)</a:t>
            </a:r>
            <a:r>
              <a:rPr lang="en-US" b="1" dirty="0">
                <a:solidFill>
                  <a:schemeClr val="tx1"/>
                </a:solidFill>
              </a:rPr>
              <a:t>.</a:t>
            </a:r>
          </a:p>
        </p:txBody>
      </p:sp>
      <p:sp>
        <p:nvSpPr>
          <p:cNvPr id="4" name="Slide Number Placeholder 3"/>
          <p:cNvSpPr>
            <a:spLocks noGrp="1"/>
          </p:cNvSpPr>
          <p:nvPr>
            <p:ph type="sldNum" sz="quarter" idx="12"/>
          </p:nvPr>
        </p:nvSpPr>
        <p:spPr>
          <a:xfrm>
            <a:off x="-573680" y="744434"/>
            <a:ext cx="1884348" cy="604269"/>
          </a:xfrm>
        </p:spPr>
        <p:txBody>
          <a:bodyPr/>
          <a:lstStyle/>
          <a:p>
            <a:fld id="{F66250BA-D670-4177-A93C-1D22A6FB77C6}" type="slidenum">
              <a:rPr lang="en-US" smtClean="0"/>
              <a:t>10</a:t>
            </a:fld>
            <a:endParaRPr lang="en-US" dirty="0"/>
          </a:p>
        </p:txBody>
      </p:sp>
    </p:spTree>
    <p:extLst>
      <p:ext uri="{BB962C8B-B14F-4D97-AF65-F5344CB8AC3E}">
        <p14:creationId xmlns:p14="http://schemas.microsoft.com/office/powerpoint/2010/main" val="3528084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668" y="568345"/>
            <a:ext cx="10881332" cy="1560716"/>
          </a:xfrm>
        </p:spPr>
        <p:txBody>
          <a:bodyPr/>
          <a:lstStyle/>
          <a:p>
            <a:r>
              <a:rPr lang="en-US" dirty="0"/>
              <a:t>Neurotransmitters and Psychopathology</a:t>
            </a:r>
          </a:p>
        </p:txBody>
      </p:sp>
      <p:sp>
        <p:nvSpPr>
          <p:cNvPr id="3" name="Content Placeholder 2"/>
          <p:cNvSpPr>
            <a:spLocks noGrp="1"/>
          </p:cNvSpPr>
          <p:nvPr>
            <p:ph idx="1"/>
          </p:nvPr>
        </p:nvSpPr>
        <p:spPr>
          <a:xfrm>
            <a:off x="119270" y="2438400"/>
            <a:ext cx="11585001" cy="3651504"/>
          </a:xfrm>
        </p:spPr>
        <p:txBody>
          <a:bodyPr>
            <a:normAutofit/>
          </a:bodyPr>
          <a:lstStyle/>
          <a:p>
            <a:r>
              <a:rPr lang="en-US" sz="2800" b="1" dirty="0">
                <a:solidFill>
                  <a:schemeClr val="tx1"/>
                </a:solidFill>
              </a:rPr>
              <a:t>Glutamate</a:t>
            </a:r>
            <a:r>
              <a:rPr lang="en-US" sz="2400" b="1" dirty="0">
                <a:solidFill>
                  <a:schemeClr val="tx1"/>
                </a:solidFill>
              </a:rPr>
              <a:t>—the most common neurotransmitter, glutamate has many roles throughout the brain and nervous system. Glutamate is an excitatory transmitter: when it is released it increases the chance that the neuron will fire. This enhances the electrical flow among brain cells required for normal function and plays an important role during early brain development. It may also assist in learning and memory. Problems in making or using glutamate have been linked to many mental disorders, including </a:t>
            </a:r>
            <a:r>
              <a:rPr lang="en-US" sz="2400" b="1" dirty="0">
                <a:solidFill>
                  <a:schemeClr val="tx1"/>
                </a:solidFill>
                <a:hlinkClick r:id="rId2"/>
              </a:rPr>
              <a:t>autism</a:t>
            </a:r>
            <a:r>
              <a:rPr lang="en-US" sz="2400" b="1" dirty="0">
                <a:solidFill>
                  <a:schemeClr val="tx1"/>
                </a:solidFill>
              </a:rPr>
              <a:t>, </a:t>
            </a:r>
            <a:r>
              <a:rPr lang="en-US" sz="2400" b="1" dirty="0">
                <a:solidFill>
                  <a:schemeClr val="tx1"/>
                </a:solidFill>
                <a:hlinkClick r:id="rId3"/>
              </a:rPr>
              <a:t>obsessive compulsive disorder (OCD)</a:t>
            </a:r>
            <a:r>
              <a:rPr lang="en-US" sz="2400" b="1" dirty="0">
                <a:solidFill>
                  <a:schemeClr val="tx1"/>
                </a:solidFill>
              </a:rPr>
              <a:t>, </a:t>
            </a:r>
            <a:r>
              <a:rPr lang="en-US" sz="2400" b="1" dirty="0">
                <a:solidFill>
                  <a:schemeClr val="tx1"/>
                </a:solidFill>
                <a:hlinkClick r:id="rId4"/>
              </a:rPr>
              <a:t>schizophrenia</a:t>
            </a:r>
            <a:r>
              <a:rPr lang="en-US" sz="2400" b="1" dirty="0">
                <a:solidFill>
                  <a:schemeClr val="tx1"/>
                </a:solidFill>
              </a:rPr>
              <a:t>, and </a:t>
            </a:r>
            <a:r>
              <a:rPr lang="en-US" sz="2400" b="1" dirty="0">
                <a:solidFill>
                  <a:schemeClr val="tx1"/>
                </a:solidFill>
                <a:hlinkClick r:id="rId5"/>
              </a:rPr>
              <a:t>depression</a:t>
            </a:r>
            <a:r>
              <a:rPr lang="en-US" sz="2400" b="1" dirty="0">
                <a:solidFill>
                  <a:schemeClr val="tx1"/>
                </a:solidFill>
              </a:rPr>
              <a:t>.</a:t>
            </a:r>
          </a:p>
          <a:p>
            <a:endParaRPr lang="en-US" dirty="0"/>
          </a:p>
        </p:txBody>
      </p:sp>
      <p:sp>
        <p:nvSpPr>
          <p:cNvPr id="4" name="Slide Number Placeholder 3"/>
          <p:cNvSpPr>
            <a:spLocks noGrp="1"/>
          </p:cNvSpPr>
          <p:nvPr>
            <p:ph type="sldNum" sz="quarter" idx="12"/>
          </p:nvPr>
        </p:nvSpPr>
        <p:spPr>
          <a:xfrm>
            <a:off x="-573680" y="744434"/>
            <a:ext cx="1884348" cy="604269"/>
          </a:xfrm>
        </p:spPr>
        <p:txBody>
          <a:bodyPr/>
          <a:lstStyle/>
          <a:p>
            <a:fld id="{F66250BA-D670-4177-A93C-1D22A6FB77C6}" type="slidenum">
              <a:rPr lang="en-US" smtClean="0"/>
              <a:t>11</a:t>
            </a:fld>
            <a:endParaRPr lang="en-US" dirty="0"/>
          </a:p>
        </p:txBody>
      </p:sp>
    </p:spTree>
    <p:extLst>
      <p:ext uri="{BB962C8B-B14F-4D97-AF65-F5344CB8AC3E}">
        <p14:creationId xmlns:p14="http://schemas.microsoft.com/office/powerpoint/2010/main" val="2968354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a:srcRect l="4229" t="13066" r="4964" b="13255"/>
          <a:stretch/>
        </p:blipFill>
        <p:spPr>
          <a:xfrm>
            <a:off x="1258956" y="72888"/>
            <a:ext cx="10933044" cy="6785112"/>
          </a:xfrm>
          <a:prstGeom prst="rect">
            <a:avLst/>
          </a:prstGeom>
        </p:spPr>
      </p:pic>
      <p:sp>
        <p:nvSpPr>
          <p:cNvPr id="4" name="Slide Number Placeholder 3"/>
          <p:cNvSpPr>
            <a:spLocks noGrp="1"/>
          </p:cNvSpPr>
          <p:nvPr>
            <p:ph type="sldNum" sz="quarter" idx="12"/>
          </p:nvPr>
        </p:nvSpPr>
        <p:spPr>
          <a:xfrm>
            <a:off x="-1117019" y="312511"/>
            <a:ext cx="1884348" cy="604269"/>
          </a:xfrm>
        </p:spPr>
        <p:txBody>
          <a:bodyPr/>
          <a:lstStyle/>
          <a:p>
            <a:fld id="{F66250BA-D670-4177-A93C-1D22A6FB77C6}" type="slidenum">
              <a:rPr lang="en-US" smtClean="0"/>
              <a:t>12</a:t>
            </a:fld>
            <a:endParaRPr lang="en-US" dirty="0"/>
          </a:p>
        </p:txBody>
      </p:sp>
    </p:spTree>
    <p:extLst>
      <p:ext uri="{BB962C8B-B14F-4D97-AF65-F5344CB8AC3E}">
        <p14:creationId xmlns:p14="http://schemas.microsoft.com/office/powerpoint/2010/main" val="1582759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45" name="Rectangle 9"/>
          <p:cNvSpPr>
            <a:spLocks noGrp="1" noChangeArrowheads="1"/>
          </p:cNvSpPr>
          <p:nvPr>
            <p:ph type="title"/>
          </p:nvPr>
        </p:nvSpPr>
        <p:spPr/>
        <p:txBody>
          <a:bodyPr/>
          <a:lstStyle/>
          <a:p>
            <a:r>
              <a:rPr lang="en-US" altLang="en-US"/>
              <a:t>Genetic Factors in Abnormality</a:t>
            </a:r>
          </a:p>
        </p:txBody>
      </p:sp>
      <p:sp>
        <p:nvSpPr>
          <p:cNvPr id="65546" name="Rectangle 10"/>
          <p:cNvSpPr>
            <a:spLocks noGrp="1" noChangeArrowheads="1"/>
          </p:cNvSpPr>
          <p:nvPr>
            <p:ph type="body" idx="4294967295"/>
          </p:nvPr>
        </p:nvSpPr>
        <p:spPr>
          <a:xfrm>
            <a:off x="2057400" y="1981200"/>
            <a:ext cx="7772400" cy="4114800"/>
          </a:xfrm>
        </p:spPr>
        <p:txBody>
          <a:bodyPr/>
          <a:lstStyle/>
          <a:p>
            <a:r>
              <a:rPr lang="en-US" altLang="en-US" dirty="0"/>
              <a:t>	</a:t>
            </a:r>
          </a:p>
          <a:p>
            <a:endParaRPr lang="en-US" altLang="en-US" dirty="0"/>
          </a:p>
        </p:txBody>
      </p:sp>
      <p:sp>
        <p:nvSpPr>
          <p:cNvPr id="65547" name="AutoShape 11"/>
          <p:cNvSpPr>
            <a:spLocks noChangeArrowheads="1"/>
          </p:cNvSpPr>
          <p:nvPr/>
        </p:nvSpPr>
        <p:spPr bwMode="auto">
          <a:xfrm>
            <a:off x="306457" y="2188480"/>
            <a:ext cx="3617843" cy="2514600"/>
          </a:xfrm>
          <a:prstGeom prst="homePlate">
            <a:avLst>
              <a:gd name="adj" fmla="val 25758"/>
            </a:avLst>
          </a:prstGeom>
          <a:gradFill rotWithShape="0">
            <a:gsLst>
              <a:gs pos="0">
                <a:schemeClr val="folHlink"/>
              </a:gs>
              <a:gs pos="100000">
                <a:schemeClr val="folHlink">
                  <a:gamma/>
                  <a:tint val="72549"/>
                  <a:invGamma/>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b="1" dirty="0">
                <a:latin typeface="Arial" panose="020B0604020202020204" pitchFamily="34" charset="0"/>
              </a:rPr>
              <a:t>Chromosomes</a:t>
            </a:r>
            <a:r>
              <a:rPr lang="en-US" altLang="en-US" sz="2000" dirty="0">
                <a:latin typeface="Arial" panose="020B0604020202020204" pitchFamily="34" charset="0"/>
              </a:rPr>
              <a:t> are made up of individual genes.</a:t>
            </a:r>
            <a:r>
              <a:rPr lang="en-US" altLang="en-US" dirty="0"/>
              <a:t> </a:t>
            </a:r>
            <a:endParaRPr lang="en-US" altLang="en-US" i="1" dirty="0"/>
          </a:p>
        </p:txBody>
      </p:sp>
      <p:sp>
        <p:nvSpPr>
          <p:cNvPr id="65552" name="AutoShape 16"/>
          <p:cNvSpPr>
            <a:spLocks noChangeArrowheads="1"/>
          </p:cNvSpPr>
          <p:nvPr/>
        </p:nvSpPr>
        <p:spPr bwMode="auto">
          <a:xfrm>
            <a:off x="3924300" y="2095500"/>
            <a:ext cx="3848100" cy="2667000"/>
          </a:xfrm>
          <a:prstGeom prst="homePlate">
            <a:avLst>
              <a:gd name="adj" fmla="val 29643"/>
            </a:avLst>
          </a:prstGeom>
          <a:gradFill rotWithShape="0">
            <a:gsLst>
              <a:gs pos="0">
                <a:schemeClr val="accent2"/>
              </a:gs>
              <a:gs pos="100000">
                <a:schemeClr val="accent2">
                  <a:gamma/>
                  <a:tint val="69804"/>
                  <a:invGamma/>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dirty="0">
                <a:effectLst>
                  <a:outerShdw blurRad="38100" dist="38100" dir="2700000" algn="tl">
                    <a:srgbClr val="000000"/>
                  </a:outerShdw>
                </a:effectLst>
                <a:latin typeface="Arial" panose="020B0604020202020204" pitchFamily="34" charset="0"/>
              </a:rPr>
              <a:t>Alterations</a:t>
            </a:r>
            <a:r>
              <a:rPr lang="en-US" altLang="en-US" sz="2000" dirty="0">
                <a:latin typeface="Arial" panose="020B0604020202020204" pitchFamily="34" charset="0"/>
              </a:rPr>
              <a:t> in the structure </a:t>
            </a:r>
            <a:r>
              <a:rPr lang="en-US" altLang="en-US" sz="2000" i="1" dirty="0">
                <a:latin typeface="Arial" panose="020B0604020202020204" pitchFamily="34" charset="0"/>
              </a:rPr>
              <a:t>or</a:t>
            </a:r>
            <a:r>
              <a:rPr lang="en-US" altLang="en-US" sz="2000" dirty="0">
                <a:latin typeface="Arial" panose="020B0604020202020204" pitchFamily="34" charset="0"/>
              </a:rPr>
              <a:t> number of </a:t>
            </a:r>
          </a:p>
          <a:p>
            <a:pPr algn="ctr"/>
            <a:r>
              <a:rPr lang="en-US" altLang="en-US" sz="2000" dirty="0">
                <a:latin typeface="Arial" panose="020B0604020202020204" pitchFamily="34" charset="0"/>
              </a:rPr>
              <a:t>chromosomes can cause major defects.</a:t>
            </a:r>
          </a:p>
        </p:txBody>
      </p:sp>
      <p:sp>
        <p:nvSpPr>
          <p:cNvPr id="65553" name="AutoShape 17"/>
          <p:cNvSpPr>
            <a:spLocks noChangeArrowheads="1"/>
          </p:cNvSpPr>
          <p:nvPr/>
        </p:nvSpPr>
        <p:spPr bwMode="auto">
          <a:xfrm>
            <a:off x="7772399" y="2133600"/>
            <a:ext cx="3931871" cy="2667000"/>
          </a:xfrm>
          <a:prstGeom prst="homePlate">
            <a:avLst>
              <a:gd name="adj" fmla="val 25714"/>
            </a:avLst>
          </a:prstGeom>
          <a:gradFill rotWithShape="0">
            <a:gsLst>
              <a:gs pos="0">
                <a:schemeClr val="tx1"/>
              </a:gs>
              <a:gs pos="100000">
                <a:schemeClr val="tx1">
                  <a:gamma/>
                  <a:tint val="72549"/>
                  <a:invGamma/>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sz="2000" b="1" dirty="0">
                <a:solidFill>
                  <a:schemeClr val="bg1"/>
                </a:solidFill>
                <a:latin typeface="Arial" panose="020B0604020202020204" pitchFamily="34" charset="0"/>
              </a:rPr>
              <a:t>Polygenic process</a:t>
            </a:r>
            <a:r>
              <a:rPr lang="en-US" altLang="en-US" sz="2000" dirty="0">
                <a:solidFill>
                  <a:schemeClr val="bg1"/>
                </a:solidFill>
                <a:latin typeface="Arial" panose="020B0604020202020204" pitchFamily="34" charset="0"/>
              </a:rPr>
              <a:t>: it takes multiple genetic </a:t>
            </a:r>
          </a:p>
          <a:p>
            <a:r>
              <a:rPr lang="en-US" altLang="en-US" sz="2000" dirty="0">
                <a:solidFill>
                  <a:schemeClr val="bg1"/>
                </a:solidFill>
                <a:latin typeface="Arial" panose="020B0604020202020204" pitchFamily="34" charset="0"/>
              </a:rPr>
              <a:t>abnormalities to create one disorder.</a:t>
            </a:r>
            <a:r>
              <a:rPr lang="en-US" altLang="en-US" sz="2000" dirty="0">
                <a:solidFill>
                  <a:schemeClr val="bg1"/>
                </a:solidFill>
              </a:rPr>
              <a:t> </a:t>
            </a:r>
          </a:p>
          <a:p>
            <a:endParaRPr lang="en-US" altLang="en-US" sz="2000" i="1" dirty="0">
              <a:solidFill>
                <a:schemeClr val="bg1"/>
              </a:solidFill>
            </a:endParaRPr>
          </a:p>
        </p:txBody>
      </p:sp>
    </p:spTree>
    <p:extLst>
      <p:ext uri="{BB962C8B-B14F-4D97-AF65-F5344CB8AC3E}">
        <p14:creationId xmlns:p14="http://schemas.microsoft.com/office/powerpoint/2010/main" val="350793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47"/>
                                        </p:tgtEl>
                                        <p:attrNameLst>
                                          <p:attrName>style.visibility</p:attrName>
                                        </p:attrNameLst>
                                      </p:cBhvr>
                                      <p:to>
                                        <p:strVal val="visible"/>
                                      </p:to>
                                    </p:set>
                                    <p:anim calcmode="lin" valueType="num">
                                      <p:cBhvr additive="base">
                                        <p:cTn id="7" dur="500" fill="hold"/>
                                        <p:tgtEl>
                                          <p:spTgt spid="65547"/>
                                        </p:tgtEl>
                                        <p:attrNameLst>
                                          <p:attrName>ppt_x</p:attrName>
                                        </p:attrNameLst>
                                      </p:cBhvr>
                                      <p:tavLst>
                                        <p:tav tm="0">
                                          <p:val>
                                            <p:strVal val="0-#ppt_w/2"/>
                                          </p:val>
                                        </p:tav>
                                        <p:tav tm="100000">
                                          <p:val>
                                            <p:strVal val="#ppt_x"/>
                                          </p:val>
                                        </p:tav>
                                      </p:tavLst>
                                    </p:anim>
                                    <p:anim calcmode="lin" valueType="num">
                                      <p:cBhvr additive="base">
                                        <p:cTn id="8" dur="500" fill="hold"/>
                                        <p:tgtEl>
                                          <p:spTgt spid="6554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52"/>
                                        </p:tgtEl>
                                        <p:attrNameLst>
                                          <p:attrName>style.visibility</p:attrName>
                                        </p:attrNameLst>
                                      </p:cBhvr>
                                      <p:to>
                                        <p:strVal val="visible"/>
                                      </p:to>
                                    </p:set>
                                    <p:anim calcmode="lin" valueType="num">
                                      <p:cBhvr additive="base">
                                        <p:cTn id="13" dur="500" fill="hold"/>
                                        <p:tgtEl>
                                          <p:spTgt spid="65552"/>
                                        </p:tgtEl>
                                        <p:attrNameLst>
                                          <p:attrName>ppt_x</p:attrName>
                                        </p:attrNameLst>
                                      </p:cBhvr>
                                      <p:tavLst>
                                        <p:tav tm="0">
                                          <p:val>
                                            <p:strVal val="0-#ppt_w/2"/>
                                          </p:val>
                                        </p:tav>
                                        <p:tav tm="100000">
                                          <p:val>
                                            <p:strVal val="#ppt_x"/>
                                          </p:val>
                                        </p:tav>
                                      </p:tavLst>
                                    </p:anim>
                                    <p:anim calcmode="lin" valueType="num">
                                      <p:cBhvr additive="base">
                                        <p:cTn id="14" dur="500" fill="hold"/>
                                        <p:tgtEl>
                                          <p:spTgt spid="6555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53"/>
                                        </p:tgtEl>
                                        <p:attrNameLst>
                                          <p:attrName>style.visibility</p:attrName>
                                        </p:attrNameLst>
                                      </p:cBhvr>
                                      <p:to>
                                        <p:strVal val="visible"/>
                                      </p:to>
                                    </p:set>
                                    <p:anim calcmode="lin" valueType="num">
                                      <p:cBhvr additive="base">
                                        <p:cTn id="19" dur="500" fill="hold"/>
                                        <p:tgtEl>
                                          <p:spTgt spid="65553"/>
                                        </p:tgtEl>
                                        <p:attrNameLst>
                                          <p:attrName>ppt_x</p:attrName>
                                        </p:attrNameLst>
                                      </p:cBhvr>
                                      <p:tavLst>
                                        <p:tav tm="0">
                                          <p:val>
                                            <p:strVal val="0-#ppt_w/2"/>
                                          </p:val>
                                        </p:tav>
                                        <p:tav tm="100000">
                                          <p:val>
                                            <p:strVal val="#ppt_x"/>
                                          </p:val>
                                        </p:tav>
                                      </p:tavLst>
                                    </p:anim>
                                    <p:anim calcmode="lin" valueType="num">
                                      <p:cBhvr additive="base">
                                        <p:cTn id="20" dur="500" fill="hold"/>
                                        <p:tgtEl>
                                          <p:spTgt spid="655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7" grpId="0" animBg="1" autoUpdateAnimBg="0"/>
      <p:bldP spid="65552" grpId="0" animBg="1" autoUpdateAnimBg="0"/>
      <p:bldP spid="65553"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45" name="Rectangle 9"/>
          <p:cNvSpPr>
            <a:spLocks noGrp="1" noChangeArrowheads="1"/>
          </p:cNvSpPr>
          <p:nvPr>
            <p:ph type="title"/>
          </p:nvPr>
        </p:nvSpPr>
        <p:spPr/>
        <p:txBody>
          <a:bodyPr/>
          <a:lstStyle/>
          <a:p>
            <a:r>
              <a:rPr lang="en-US" altLang="en-US"/>
              <a:t>Genetic Factors in Abnormality</a:t>
            </a:r>
          </a:p>
        </p:txBody>
      </p:sp>
      <p:sp>
        <p:nvSpPr>
          <p:cNvPr id="65546" name="Rectangle 10"/>
          <p:cNvSpPr>
            <a:spLocks noGrp="1" noChangeArrowheads="1"/>
          </p:cNvSpPr>
          <p:nvPr>
            <p:ph type="body" idx="4294967295"/>
          </p:nvPr>
        </p:nvSpPr>
        <p:spPr>
          <a:xfrm>
            <a:off x="2057400" y="1981200"/>
            <a:ext cx="7772400" cy="4114800"/>
          </a:xfrm>
        </p:spPr>
        <p:txBody>
          <a:bodyPr/>
          <a:lstStyle/>
          <a:p>
            <a:r>
              <a:rPr lang="en-US" altLang="en-US"/>
              <a:t>	</a:t>
            </a:r>
          </a:p>
          <a:p>
            <a:endParaRPr lang="en-US" altLang="en-US"/>
          </a:p>
        </p:txBody>
      </p:sp>
      <p:pic>
        <p:nvPicPr>
          <p:cNvPr id="7" name="Picture1" descr="03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52" y="1760848"/>
            <a:ext cx="10482469" cy="4703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3797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2696" y="1327597"/>
            <a:ext cx="10511575" cy="4762307"/>
          </a:xfrm>
        </p:spPr>
        <p:txBody>
          <a:bodyPr>
            <a:normAutofit/>
          </a:bodyPr>
          <a:lstStyle/>
          <a:p>
            <a:r>
              <a:rPr lang="en-US" altLang="en-US" sz="3600" b="1" dirty="0"/>
              <a:t>Sources of biological abnormalities – Viral infections </a:t>
            </a:r>
          </a:p>
          <a:p>
            <a:pPr lvl="1"/>
            <a:r>
              <a:rPr lang="en-US" altLang="en-US" sz="3200" dirty="0"/>
              <a:t>Infection provides another possible source of abnormal brain structure or biochemical dysfunction </a:t>
            </a:r>
          </a:p>
          <a:p>
            <a:pPr lvl="2"/>
            <a:r>
              <a:rPr lang="en-US" altLang="en-US" sz="2800" dirty="0"/>
              <a:t>Example: schizophrenia and prenatal viral exposure</a:t>
            </a:r>
          </a:p>
          <a:p>
            <a:pPr lvl="1"/>
            <a:r>
              <a:rPr lang="en-US" altLang="en-US" sz="3200" dirty="0"/>
              <a:t>Interest in viral explanations of psychological disorders has been growing in the past decade</a:t>
            </a:r>
          </a:p>
          <a:p>
            <a:pPr lvl="2"/>
            <a:r>
              <a:rPr lang="en-US" altLang="en-US" sz="2800" dirty="0"/>
              <a:t>Example: anxiety and mood disorders</a:t>
            </a:r>
          </a:p>
          <a:p>
            <a:endParaRPr lang="en-US" sz="3600" dirty="0"/>
          </a:p>
        </p:txBody>
      </p:sp>
      <p:sp>
        <p:nvSpPr>
          <p:cNvPr id="4" name="Slide Number Placeholder 3"/>
          <p:cNvSpPr>
            <a:spLocks noGrp="1"/>
          </p:cNvSpPr>
          <p:nvPr>
            <p:ph type="sldNum" sz="quarter" idx="12"/>
          </p:nvPr>
        </p:nvSpPr>
        <p:spPr/>
        <p:txBody>
          <a:bodyPr/>
          <a:lstStyle/>
          <a:p>
            <a:fld id="{F66250BA-D670-4177-A93C-1D22A6FB77C6}" type="slidenum">
              <a:rPr lang="en-US" smtClean="0"/>
              <a:t>15</a:t>
            </a:fld>
            <a:endParaRPr lang="en-US"/>
          </a:p>
        </p:txBody>
      </p:sp>
    </p:spTree>
    <p:extLst>
      <p:ext uri="{BB962C8B-B14F-4D97-AF65-F5344CB8AC3E}">
        <p14:creationId xmlns:p14="http://schemas.microsoft.com/office/powerpoint/2010/main" val="137409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C5AA8D-7ABD-4526-A235-E2D915B870BC}" type="slidenum">
              <a:rPr lang="en-US" altLang="en-US"/>
              <a:pPr eaLnBrk="1" hangingPunct="1"/>
              <a:t>16</a:t>
            </a:fld>
            <a:endParaRPr lang="en-US" altLang="en-US"/>
          </a:p>
        </p:txBody>
      </p:sp>
      <p:sp>
        <p:nvSpPr>
          <p:cNvPr id="11268" name="Rectangle 2"/>
          <p:cNvSpPr>
            <a:spLocks noGrp="1" noChangeArrowheads="1"/>
          </p:cNvSpPr>
          <p:nvPr>
            <p:ph type="title"/>
          </p:nvPr>
        </p:nvSpPr>
        <p:spPr/>
        <p:txBody>
          <a:bodyPr/>
          <a:lstStyle/>
          <a:p>
            <a:pPr eaLnBrk="1" hangingPunct="1"/>
            <a:r>
              <a:rPr lang="en-US" altLang="en-US" dirty="0"/>
              <a:t>Biological Treatments</a:t>
            </a:r>
          </a:p>
        </p:txBody>
      </p:sp>
      <p:sp>
        <p:nvSpPr>
          <p:cNvPr id="11269" name="Rectangle 3"/>
          <p:cNvSpPr>
            <a:spLocks noGrp="1" noChangeArrowheads="1"/>
          </p:cNvSpPr>
          <p:nvPr>
            <p:ph type="body" idx="1"/>
          </p:nvPr>
        </p:nvSpPr>
        <p:spPr>
          <a:xfrm>
            <a:off x="1404730" y="2438400"/>
            <a:ext cx="10299541" cy="4223340"/>
          </a:xfrm>
        </p:spPr>
        <p:txBody>
          <a:bodyPr>
            <a:normAutofit/>
          </a:bodyPr>
          <a:lstStyle/>
          <a:p>
            <a:pPr eaLnBrk="1" hangingPunct="1"/>
            <a:r>
              <a:rPr lang="en-US" altLang="en-US" sz="2800" dirty="0"/>
              <a:t>Biological practitioners attempt to pinpoint the physical source of dysfunction to determine the course of treatment</a:t>
            </a:r>
          </a:p>
          <a:p>
            <a:pPr eaLnBrk="1" hangingPunct="1"/>
            <a:r>
              <a:rPr lang="en-US" altLang="en-US" sz="2800" dirty="0"/>
              <a:t>Three types of biological treatment:</a:t>
            </a:r>
          </a:p>
          <a:p>
            <a:pPr lvl="1" eaLnBrk="1" hangingPunct="1"/>
            <a:r>
              <a:rPr lang="en-US" altLang="en-US" sz="2400" b="1" dirty="0"/>
              <a:t>Drug therapy</a:t>
            </a:r>
          </a:p>
          <a:p>
            <a:pPr lvl="1" eaLnBrk="1" hangingPunct="1"/>
            <a:r>
              <a:rPr lang="en-US" altLang="en-US" sz="2400" b="1" dirty="0"/>
              <a:t>Electroconvulsive therapy (ECT)</a:t>
            </a:r>
          </a:p>
          <a:p>
            <a:pPr lvl="1" eaLnBrk="1" hangingPunct="1"/>
            <a:r>
              <a:rPr lang="en-US" altLang="en-US" sz="2400" b="1" dirty="0"/>
              <a:t>Psychosurgery	</a:t>
            </a:r>
          </a:p>
        </p:txBody>
      </p:sp>
    </p:spTree>
    <p:extLst>
      <p:ext uri="{BB962C8B-B14F-4D97-AF65-F5344CB8AC3E}">
        <p14:creationId xmlns:p14="http://schemas.microsoft.com/office/powerpoint/2010/main" val="221351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Therapy</a:t>
            </a:r>
          </a:p>
        </p:txBody>
      </p:sp>
      <p:sp>
        <p:nvSpPr>
          <p:cNvPr id="3" name="Content Placeholder 2"/>
          <p:cNvSpPr>
            <a:spLocks noGrp="1"/>
          </p:cNvSpPr>
          <p:nvPr>
            <p:ph idx="1"/>
          </p:nvPr>
        </p:nvSpPr>
        <p:spPr>
          <a:xfrm>
            <a:off x="513000" y="2438400"/>
            <a:ext cx="11191272" cy="3651504"/>
          </a:xfrm>
        </p:spPr>
        <p:txBody>
          <a:bodyPr>
            <a:normAutofit fontScale="92500" lnSpcReduction="10000"/>
          </a:bodyPr>
          <a:lstStyle/>
          <a:p>
            <a:r>
              <a:rPr lang="en-US" b="1" dirty="0">
                <a:solidFill>
                  <a:schemeClr val="tx1"/>
                </a:solidFill>
              </a:rPr>
              <a:t>Some psychological disorders are always treated with drugs, like schizophrenia.  Schizophrenia is generally treated with </a:t>
            </a:r>
            <a:r>
              <a:rPr lang="en-US" b="1" i="1" dirty="0">
                <a:solidFill>
                  <a:schemeClr val="tx1"/>
                </a:solidFill>
              </a:rPr>
              <a:t>antipsychotic drugs</a:t>
            </a:r>
            <a:r>
              <a:rPr lang="en-US" b="1" dirty="0">
                <a:solidFill>
                  <a:schemeClr val="tx1"/>
                </a:solidFill>
              </a:rPr>
              <a:t> such as </a:t>
            </a:r>
            <a:r>
              <a:rPr lang="en-US" b="1" i="1" dirty="0" err="1">
                <a:solidFill>
                  <a:schemeClr val="tx1"/>
                </a:solidFill>
              </a:rPr>
              <a:t>Thorazine</a:t>
            </a:r>
            <a:r>
              <a:rPr lang="en-US" b="1" dirty="0">
                <a:solidFill>
                  <a:schemeClr val="tx1"/>
                </a:solidFill>
              </a:rPr>
              <a:t> or </a:t>
            </a:r>
            <a:r>
              <a:rPr lang="en-US" b="1" i="1" dirty="0">
                <a:solidFill>
                  <a:schemeClr val="tx1"/>
                </a:solidFill>
              </a:rPr>
              <a:t>Haldol.</a:t>
            </a:r>
            <a:r>
              <a:rPr lang="en-US" b="1" dirty="0">
                <a:solidFill>
                  <a:schemeClr val="tx1"/>
                </a:solidFill>
              </a:rPr>
              <a:t>  These drugs generally block the receptor sites for the neurotransmitter </a:t>
            </a:r>
            <a:r>
              <a:rPr lang="en-US" b="1" i="1" dirty="0">
                <a:solidFill>
                  <a:schemeClr val="tx1"/>
                </a:solidFill>
              </a:rPr>
              <a:t>dopamine </a:t>
            </a:r>
            <a:r>
              <a:rPr lang="en-US" b="1" dirty="0">
                <a:solidFill>
                  <a:schemeClr val="tx1"/>
                </a:solidFill>
              </a:rPr>
              <a:t>(dopamine reuptake inhibitors).  You should know why if you remember the link that dopamine and schizophrenia have from previous chapters.  The problem with these drugs is that they often have Parkinson like muscle tremor side effects called </a:t>
            </a:r>
            <a:r>
              <a:rPr lang="en-US" b="1" i="1" dirty="0">
                <a:solidFill>
                  <a:schemeClr val="tx1"/>
                </a:solidFill>
              </a:rPr>
              <a:t>tardive dyskinesia</a:t>
            </a:r>
            <a:r>
              <a:rPr lang="en-US" b="1" dirty="0">
                <a:solidFill>
                  <a:schemeClr val="tx1"/>
                </a:solidFill>
              </a:rPr>
              <a:t>.</a:t>
            </a:r>
          </a:p>
          <a:p>
            <a:r>
              <a:rPr lang="en-US" b="1" dirty="0">
                <a:solidFill>
                  <a:schemeClr val="tx1"/>
                </a:solidFill>
              </a:rPr>
              <a:t>Mood disorders are also often treated with drugs.  The most common types of drugs that are used to treat depression (unipolar) are </a:t>
            </a:r>
            <a:r>
              <a:rPr lang="en-US" b="1" i="1" dirty="0">
                <a:solidFill>
                  <a:schemeClr val="tx1"/>
                </a:solidFill>
              </a:rPr>
              <a:t>tricyclic antidepressants (</a:t>
            </a:r>
            <a:r>
              <a:rPr lang="en-US" b="1" dirty="0" err="1">
                <a:solidFill>
                  <a:schemeClr val="tx1"/>
                </a:solidFill>
              </a:rPr>
              <a:t>Adapin</a:t>
            </a:r>
            <a:r>
              <a:rPr lang="en-US" b="1" dirty="0">
                <a:solidFill>
                  <a:schemeClr val="tx1"/>
                </a:solidFill>
              </a:rPr>
              <a:t> or Elavil), </a:t>
            </a:r>
            <a:r>
              <a:rPr lang="en-US" b="1" i="1" dirty="0">
                <a:solidFill>
                  <a:schemeClr val="tx1"/>
                </a:solidFill>
              </a:rPr>
              <a:t>monoamine oxidase (MAO) inhibitors</a:t>
            </a:r>
            <a:r>
              <a:rPr lang="en-US" b="1" dirty="0">
                <a:solidFill>
                  <a:schemeClr val="tx1"/>
                </a:solidFill>
              </a:rPr>
              <a:t> (</a:t>
            </a:r>
            <a:r>
              <a:rPr lang="en-US" b="1" dirty="0" err="1">
                <a:solidFill>
                  <a:schemeClr val="tx1"/>
                </a:solidFill>
              </a:rPr>
              <a:t>Nardil</a:t>
            </a:r>
            <a:r>
              <a:rPr lang="en-US" b="1" dirty="0">
                <a:solidFill>
                  <a:schemeClr val="tx1"/>
                </a:solidFill>
              </a:rPr>
              <a:t> or </a:t>
            </a:r>
            <a:r>
              <a:rPr lang="en-US" b="1" dirty="0" err="1">
                <a:solidFill>
                  <a:schemeClr val="tx1"/>
                </a:solidFill>
              </a:rPr>
              <a:t>Marplan</a:t>
            </a:r>
            <a:r>
              <a:rPr lang="en-US" b="1" dirty="0">
                <a:solidFill>
                  <a:schemeClr val="tx1"/>
                </a:solidFill>
              </a:rPr>
              <a:t>) and </a:t>
            </a:r>
            <a:r>
              <a:rPr lang="en-US" b="1" i="1" dirty="0">
                <a:solidFill>
                  <a:schemeClr val="tx1"/>
                </a:solidFill>
              </a:rPr>
              <a:t>serotonin reuptake inhibitors drugs</a:t>
            </a:r>
            <a:r>
              <a:rPr lang="en-US" b="1" dirty="0">
                <a:solidFill>
                  <a:schemeClr val="tx1"/>
                </a:solidFill>
              </a:rPr>
              <a:t> (Prozac).  All these drugs tend to increase the activity of the neurotransmitter </a:t>
            </a:r>
            <a:r>
              <a:rPr lang="en-US" b="1" i="1" dirty="0">
                <a:solidFill>
                  <a:schemeClr val="tx1"/>
                </a:solidFill>
              </a:rPr>
              <a:t>serotonin</a:t>
            </a:r>
            <a:r>
              <a:rPr lang="en-US" b="1" dirty="0">
                <a:solidFill>
                  <a:schemeClr val="tx1"/>
                </a:solidFill>
              </a:rPr>
              <a:t>. </a:t>
            </a:r>
            <a:r>
              <a:rPr lang="en-US" b="1" i="1" dirty="0">
                <a:solidFill>
                  <a:schemeClr val="tx1"/>
                </a:solidFill>
              </a:rPr>
              <a:t> Lithium</a:t>
            </a:r>
            <a:r>
              <a:rPr lang="en-US" b="1" dirty="0">
                <a:solidFill>
                  <a:schemeClr val="tx1"/>
                </a:solidFill>
              </a:rPr>
              <a:t>, a metal, is most often used to treat bipolar disorder.</a:t>
            </a:r>
          </a:p>
          <a:p>
            <a:r>
              <a:rPr lang="en-US" b="1" dirty="0">
                <a:solidFill>
                  <a:schemeClr val="tx1"/>
                </a:solidFill>
              </a:rPr>
              <a:t>Anxiety disorders (phobias, GAD or panic attacks) are most often treated with anti-anxiety drugs with depress the nervous system.  </a:t>
            </a:r>
            <a:r>
              <a:rPr lang="en-US" b="1" dirty="0" err="1">
                <a:solidFill>
                  <a:schemeClr val="tx1"/>
                </a:solidFill>
              </a:rPr>
              <a:t>Barbituates</a:t>
            </a:r>
            <a:r>
              <a:rPr lang="en-US" b="1" dirty="0">
                <a:solidFill>
                  <a:schemeClr val="tx1"/>
                </a:solidFill>
              </a:rPr>
              <a:t> such as Valium or Xanax are most common.</a:t>
            </a:r>
          </a:p>
          <a:p>
            <a:endParaRPr lang="en-US" dirty="0"/>
          </a:p>
        </p:txBody>
      </p:sp>
      <p:sp>
        <p:nvSpPr>
          <p:cNvPr id="4" name="Slide Number Placeholder 3"/>
          <p:cNvSpPr>
            <a:spLocks noGrp="1"/>
          </p:cNvSpPr>
          <p:nvPr>
            <p:ph type="sldNum" sz="quarter" idx="12"/>
          </p:nvPr>
        </p:nvSpPr>
        <p:spPr/>
        <p:txBody>
          <a:bodyPr/>
          <a:lstStyle/>
          <a:p>
            <a:fld id="{F66250BA-D670-4177-A93C-1D22A6FB77C6}" type="slidenum">
              <a:rPr lang="en-US" smtClean="0"/>
              <a:t>17</a:t>
            </a:fld>
            <a:endParaRPr lang="en-US"/>
          </a:p>
        </p:txBody>
      </p:sp>
    </p:spTree>
    <p:extLst>
      <p:ext uri="{BB962C8B-B14F-4D97-AF65-F5344CB8AC3E}">
        <p14:creationId xmlns:p14="http://schemas.microsoft.com/office/powerpoint/2010/main" val="3197074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Electroconvulsive Therapy</a:t>
            </a:r>
          </a:p>
        </p:txBody>
      </p:sp>
      <p:sp>
        <p:nvSpPr>
          <p:cNvPr id="3" name="Content Placeholder 2"/>
          <p:cNvSpPr>
            <a:spLocks noGrp="1"/>
          </p:cNvSpPr>
          <p:nvPr>
            <p:ph idx="1"/>
          </p:nvPr>
        </p:nvSpPr>
        <p:spPr>
          <a:xfrm>
            <a:off x="513000" y="2438400"/>
            <a:ext cx="11191272" cy="3651504"/>
          </a:xfrm>
        </p:spPr>
        <p:txBody>
          <a:bodyPr>
            <a:normAutofit/>
          </a:bodyPr>
          <a:lstStyle/>
          <a:p>
            <a:r>
              <a:rPr lang="en-US" sz="2400" b="1" i="1" dirty="0">
                <a:solidFill>
                  <a:schemeClr val="tx1"/>
                </a:solidFill>
              </a:rPr>
              <a:t>electroconvulsive therapy (ECT)</a:t>
            </a:r>
            <a:r>
              <a:rPr lang="en-US" sz="2400" dirty="0">
                <a:solidFill>
                  <a:schemeClr val="tx1"/>
                </a:solidFill>
              </a:rPr>
              <a:t> where an electrical current is passed through the brain of a patient.  Most often the current is passed through only one hemisphere, because although two hemispheres is more effective, there can be some negative side effects, such as loss of memory.  Although ECT has been used to deal with all types of disorders, it is most commonly used today for severe depression.  We still have no idea why it works (imagine the first doctor to think up "hey maybe shocking the crap out of the guy will make him better"), but we think it has to do with blood flow to the brain.</a:t>
            </a:r>
          </a:p>
        </p:txBody>
      </p:sp>
      <p:sp>
        <p:nvSpPr>
          <p:cNvPr id="4" name="Slide Number Placeholder 3"/>
          <p:cNvSpPr>
            <a:spLocks noGrp="1"/>
          </p:cNvSpPr>
          <p:nvPr>
            <p:ph type="sldNum" sz="quarter" idx="12"/>
          </p:nvPr>
        </p:nvSpPr>
        <p:spPr/>
        <p:txBody>
          <a:bodyPr/>
          <a:lstStyle/>
          <a:p>
            <a:fld id="{F66250BA-D670-4177-A93C-1D22A6FB77C6}" type="slidenum">
              <a:rPr lang="en-US" smtClean="0"/>
              <a:t>18</a:t>
            </a:fld>
            <a:endParaRPr lang="en-US"/>
          </a:p>
        </p:txBody>
      </p:sp>
    </p:spTree>
    <p:extLst>
      <p:ext uri="{BB962C8B-B14F-4D97-AF65-F5344CB8AC3E}">
        <p14:creationId xmlns:p14="http://schemas.microsoft.com/office/powerpoint/2010/main" val="545555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Psyhcosurgery</a:t>
            </a:r>
            <a:endParaRPr lang="en-US" dirty="0"/>
          </a:p>
        </p:txBody>
      </p:sp>
      <p:sp>
        <p:nvSpPr>
          <p:cNvPr id="3" name="Content Placeholder 2"/>
          <p:cNvSpPr>
            <a:spLocks noGrp="1"/>
          </p:cNvSpPr>
          <p:nvPr>
            <p:ph idx="1"/>
          </p:nvPr>
        </p:nvSpPr>
        <p:spPr>
          <a:xfrm>
            <a:off x="513000" y="2438400"/>
            <a:ext cx="11191272" cy="3651504"/>
          </a:xfrm>
        </p:spPr>
        <p:txBody>
          <a:bodyPr>
            <a:normAutofit/>
          </a:bodyPr>
          <a:lstStyle/>
          <a:p>
            <a:r>
              <a:rPr lang="en-US" sz="2400" dirty="0">
                <a:solidFill>
                  <a:schemeClr val="tx1"/>
                </a:solidFill>
              </a:rPr>
              <a:t>It is rare, but sometimes doctors may use </a:t>
            </a:r>
            <a:r>
              <a:rPr lang="en-US" sz="2400" b="1" i="1" dirty="0">
                <a:solidFill>
                  <a:schemeClr val="tx1"/>
                </a:solidFill>
              </a:rPr>
              <a:t>psychosurgery</a:t>
            </a:r>
            <a:r>
              <a:rPr lang="en-US" sz="2400" dirty="0">
                <a:solidFill>
                  <a:schemeClr val="tx1"/>
                </a:solidFill>
              </a:rPr>
              <a:t>.  This is where a portion of the brain is lesioned or destroyed to alter a person's behavior.  This type of surgery is only used as a last resort.  One of the first and most widespread types of psychosurgery was the </a:t>
            </a:r>
            <a:r>
              <a:rPr lang="en-US" sz="2400" b="1" i="1" dirty="0">
                <a:solidFill>
                  <a:schemeClr val="tx1"/>
                </a:solidFill>
              </a:rPr>
              <a:t>prefrontal lobotomy</a:t>
            </a:r>
            <a:r>
              <a:rPr lang="en-US" sz="2400" dirty="0">
                <a:solidFill>
                  <a:schemeClr val="tx1"/>
                </a:solidFill>
              </a:rPr>
              <a:t>, where the neural connection to the frontal lobe are cut from the rest of the brain.  This procedure calmed patients down immensely, but left many in a semi-vegetative state.</a:t>
            </a:r>
          </a:p>
        </p:txBody>
      </p:sp>
      <p:sp>
        <p:nvSpPr>
          <p:cNvPr id="4" name="Slide Number Placeholder 3"/>
          <p:cNvSpPr>
            <a:spLocks noGrp="1"/>
          </p:cNvSpPr>
          <p:nvPr>
            <p:ph type="sldNum" sz="quarter" idx="12"/>
          </p:nvPr>
        </p:nvSpPr>
        <p:spPr/>
        <p:txBody>
          <a:bodyPr/>
          <a:lstStyle/>
          <a:p>
            <a:fld id="{F66250BA-D670-4177-A93C-1D22A6FB77C6}" type="slidenum">
              <a:rPr lang="en-US" smtClean="0"/>
              <a:t>19</a:t>
            </a:fld>
            <a:endParaRPr lang="en-US"/>
          </a:p>
        </p:txBody>
      </p:sp>
    </p:spTree>
    <p:extLst>
      <p:ext uri="{BB962C8B-B14F-4D97-AF65-F5344CB8AC3E}">
        <p14:creationId xmlns:p14="http://schemas.microsoft.com/office/powerpoint/2010/main" val="277957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Comer, Abnormal Psychology, 6e</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2059C4-4967-4CFC-8608-20F67DCDC307}" type="slidenum">
              <a:rPr lang="en-US" altLang="en-US"/>
              <a:pPr eaLnBrk="1" hangingPunct="1"/>
              <a:t>2</a:t>
            </a:fld>
            <a:endParaRPr lang="en-US" altLang="en-US"/>
          </a:p>
        </p:txBody>
      </p:sp>
      <p:sp>
        <p:nvSpPr>
          <p:cNvPr id="4100" name="Rectangle 2"/>
          <p:cNvSpPr>
            <a:spLocks noGrp="1" noChangeArrowheads="1"/>
          </p:cNvSpPr>
          <p:nvPr>
            <p:ph type="title"/>
          </p:nvPr>
        </p:nvSpPr>
        <p:spPr/>
        <p:txBody>
          <a:bodyPr/>
          <a:lstStyle/>
          <a:p>
            <a:pPr eaLnBrk="1" hangingPunct="1"/>
            <a:r>
              <a:rPr lang="en-US" altLang="en-US"/>
              <a:t>The </a:t>
            </a:r>
            <a:r>
              <a:rPr lang="en-US" altLang="en-US">
                <a:solidFill>
                  <a:srgbClr val="FF0000"/>
                </a:solidFill>
              </a:rPr>
              <a:t>Biological Model</a:t>
            </a:r>
          </a:p>
        </p:txBody>
      </p:sp>
      <p:sp>
        <p:nvSpPr>
          <p:cNvPr id="4101" name="Rectangle 3"/>
          <p:cNvSpPr>
            <a:spLocks noGrp="1" noChangeArrowheads="1"/>
          </p:cNvSpPr>
          <p:nvPr>
            <p:ph type="body" idx="1"/>
          </p:nvPr>
        </p:nvSpPr>
        <p:spPr/>
        <p:txBody>
          <a:bodyPr>
            <a:normAutofit/>
          </a:bodyPr>
          <a:lstStyle/>
          <a:p>
            <a:pPr eaLnBrk="1" hangingPunct="1"/>
            <a:r>
              <a:rPr lang="en-US" altLang="en-US" sz="2800" dirty="0"/>
              <a:t>Takes a medical perspective</a:t>
            </a:r>
          </a:p>
          <a:p>
            <a:pPr eaLnBrk="1" hangingPunct="1"/>
            <a:r>
              <a:rPr lang="en-US" altLang="en-US" sz="2800" dirty="0"/>
              <a:t>Main focus is that </a:t>
            </a:r>
            <a:r>
              <a:rPr lang="en-US" altLang="en-US" sz="2800" dirty="0">
                <a:solidFill>
                  <a:srgbClr val="FF0000"/>
                </a:solidFill>
              </a:rPr>
              <a:t>psychological abnormality is an illness brought about by malfunctioning parts of the organism</a:t>
            </a:r>
          </a:p>
          <a:p>
            <a:pPr lvl="1" eaLnBrk="1" hangingPunct="1"/>
            <a:r>
              <a:rPr lang="en-US" altLang="en-US" sz="2400" dirty="0"/>
              <a:t>Typically focused on the brain	</a:t>
            </a:r>
          </a:p>
        </p:txBody>
      </p:sp>
    </p:spTree>
    <p:extLst>
      <p:ext uri="{BB962C8B-B14F-4D97-AF65-F5344CB8AC3E}">
        <p14:creationId xmlns:p14="http://schemas.microsoft.com/office/powerpoint/2010/main" val="210824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0D6462-78F7-4F76-B0F0-239CBF967E33}" type="slidenum">
              <a:rPr lang="en-US" altLang="en-US"/>
              <a:pPr eaLnBrk="1" hangingPunct="1"/>
              <a:t>20</a:t>
            </a:fld>
            <a:endParaRPr lang="en-US" altLang="en-US"/>
          </a:p>
        </p:txBody>
      </p:sp>
      <p:sp>
        <p:nvSpPr>
          <p:cNvPr id="14340" name="Rectangle 2"/>
          <p:cNvSpPr>
            <a:spLocks noGrp="1" noChangeArrowheads="1"/>
          </p:cNvSpPr>
          <p:nvPr>
            <p:ph type="title"/>
          </p:nvPr>
        </p:nvSpPr>
        <p:spPr/>
        <p:txBody>
          <a:bodyPr/>
          <a:lstStyle/>
          <a:p>
            <a:pPr eaLnBrk="1" hangingPunct="1"/>
            <a:r>
              <a:rPr lang="en-US" altLang="en-US"/>
              <a:t>Assessing the Biological Model</a:t>
            </a:r>
          </a:p>
        </p:txBody>
      </p:sp>
      <p:sp>
        <p:nvSpPr>
          <p:cNvPr id="14341" name="Rectangle 3"/>
          <p:cNvSpPr>
            <a:spLocks noGrp="1" noChangeArrowheads="1"/>
          </p:cNvSpPr>
          <p:nvPr>
            <p:ph type="body" sz="half" idx="2"/>
          </p:nvPr>
        </p:nvSpPr>
        <p:spPr>
          <a:xfrm>
            <a:off x="5978182" y="2332037"/>
            <a:ext cx="4033837" cy="4525963"/>
          </a:xfrm>
        </p:spPr>
        <p:txBody>
          <a:bodyPr/>
          <a:lstStyle/>
          <a:p>
            <a:pPr eaLnBrk="1" hangingPunct="1"/>
            <a:r>
              <a:rPr lang="en-US" altLang="en-US" b="1" dirty="0"/>
              <a:t>Weaknesses:</a:t>
            </a:r>
          </a:p>
          <a:p>
            <a:pPr lvl="1" eaLnBrk="1" hangingPunct="1"/>
            <a:r>
              <a:rPr lang="en-US" altLang="en-US" dirty="0"/>
              <a:t>Can limit rather than enhance our understanding</a:t>
            </a:r>
          </a:p>
          <a:p>
            <a:pPr lvl="2" eaLnBrk="1" hangingPunct="1"/>
            <a:r>
              <a:rPr lang="en-US" altLang="en-US" sz="2400" dirty="0"/>
              <a:t>Too simplistic</a:t>
            </a:r>
          </a:p>
          <a:p>
            <a:pPr lvl="1" eaLnBrk="1" hangingPunct="1"/>
            <a:r>
              <a:rPr lang="en-US" altLang="en-US" dirty="0"/>
              <a:t>Evidence is incomplete or inconclusive</a:t>
            </a:r>
          </a:p>
          <a:p>
            <a:pPr lvl="1" eaLnBrk="1" hangingPunct="1"/>
            <a:r>
              <a:rPr lang="en-US" altLang="en-US" dirty="0"/>
              <a:t>Treatments produce significant undesirable (negative) effects</a:t>
            </a:r>
          </a:p>
        </p:txBody>
      </p:sp>
      <p:sp>
        <p:nvSpPr>
          <p:cNvPr id="14342" name="Rectangle 4"/>
          <p:cNvSpPr>
            <a:spLocks noGrp="1" noChangeArrowheads="1"/>
          </p:cNvSpPr>
          <p:nvPr>
            <p:ph type="body" sz="half" idx="1"/>
          </p:nvPr>
        </p:nvSpPr>
        <p:spPr>
          <a:xfrm>
            <a:off x="1119809" y="2332037"/>
            <a:ext cx="4033838" cy="4525963"/>
          </a:xfrm>
          <a:noFill/>
        </p:spPr>
        <p:txBody>
          <a:bodyPr/>
          <a:lstStyle/>
          <a:p>
            <a:pPr eaLnBrk="1" hangingPunct="1"/>
            <a:r>
              <a:rPr lang="en-US" altLang="en-US" b="1" dirty="0"/>
              <a:t>Strengths:</a:t>
            </a:r>
          </a:p>
          <a:p>
            <a:pPr lvl="1" eaLnBrk="1" hangingPunct="1"/>
            <a:r>
              <a:rPr lang="en-US" altLang="en-US" dirty="0"/>
              <a:t>Enjoys considerable respect in the field</a:t>
            </a:r>
          </a:p>
          <a:p>
            <a:pPr lvl="1" eaLnBrk="1" hangingPunct="1"/>
            <a:r>
              <a:rPr lang="en-US" altLang="en-US" dirty="0"/>
              <a:t>Fruitful</a:t>
            </a:r>
          </a:p>
          <a:p>
            <a:pPr lvl="2" eaLnBrk="1" hangingPunct="1"/>
            <a:r>
              <a:rPr lang="en-US" altLang="en-US" dirty="0"/>
              <a:t>Creates new therapies</a:t>
            </a:r>
          </a:p>
          <a:p>
            <a:pPr lvl="2" eaLnBrk="1" hangingPunct="1"/>
            <a:r>
              <a:rPr lang="en-US" altLang="en-US" dirty="0"/>
              <a:t>Suggests new avenues of research</a:t>
            </a:r>
          </a:p>
        </p:txBody>
      </p:sp>
    </p:spTree>
    <p:extLst>
      <p:ext uri="{BB962C8B-B14F-4D97-AF65-F5344CB8AC3E}">
        <p14:creationId xmlns:p14="http://schemas.microsoft.com/office/powerpoint/2010/main" val="3231647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49" name="Group 9"/>
          <p:cNvGrpSpPr>
            <a:grpSpLocks/>
          </p:cNvGrpSpPr>
          <p:nvPr/>
        </p:nvGrpSpPr>
        <p:grpSpPr bwMode="auto">
          <a:xfrm>
            <a:off x="490331" y="2507975"/>
            <a:ext cx="10614991" cy="3825875"/>
            <a:chOff x="720" y="1488"/>
            <a:chExt cx="4032" cy="2410"/>
          </a:xfrm>
        </p:grpSpPr>
        <p:sp>
          <p:nvSpPr>
            <p:cNvPr id="61443" name="Text Box 3"/>
            <p:cNvSpPr txBox="1">
              <a:spLocks noChangeArrowheads="1"/>
            </p:cNvSpPr>
            <p:nvPr/>
          </p:nvSpPr>
          <p:spPr bwMode="auto">
            <a:xfrm>
              <a:off x="720" y="1488"/>
              <a:ext cx="182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3366CC"/>
                  </a:solidFill>
                </a:rPr>
                <a:t>Structural Theories</a:t>
              </a:r>
            </a:p>
          </p:txBody>
        </p:sp>
        <p:sp>
          <p:nvSpPr>
            <p:cNvPr id="61444" name="Text Box 4"/>
            <p:cNvSpPr txBox="1">
              <a:spLocks noChangeArrowheads="1"/>
            </p:cNvSpPr>
            <p:nvPr/>
          </p:nvSpPr>
          <p:spPr bwMode="auto">
            <a:xfrm>
              <a:off x="720" y="2304"/>
              <a:ext cx="187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folHlink"/>
                  </a:solidFill>
                </a:rPr>
                <a:t>Biochemical Theories</a:t>
              </a:r>
            </a:p>
          </p:txBody>
        </p:sp>
        <p:sp>
          <p:nvSpPr>
            <p:cNvPr id="61445" name="Text Box 5"/>
            <p:cNvSpPr txBox="1">
              <a:spLocks noChangeArrowheads="1"/>
            </p:cNvSpPr>
            <p:nvPr/>
          </p:nvSpPr>
          <p:spPr bwMode="auto">
            <a:xfrm>
              <a:off x="720" y="3552"/>
              <a:ext cx="163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CC9900"/>
                  </a:solidFill>
                </a:rPr>
                <a:t>Genetic Theories</a:t>
              </a:r>
            </a:p>
          </p:txBody>
        </p:sp>
        <p:sp>
          <p:nvSpPr>
            <p:cNvPr id="61446" name="Text Box 6"/>
            <p:cNvSpPr txBox="1">
              <a:spLocks noChangeArrowheads="1"/>
            </p:cNvSpPr>
            <p:nvPr/>
          </p:nvSpPr>
          <p:spPr bwMode="auto">
            <a:xfrm>
              <a:off x="2640" y="1488"/>
              <a:ext cx="2112"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3366CC"/>
                  </a:solidFill>
                </a:rPr>
                <a:t>Abnormalities in the structure of the brain cause mental disorders</a:t>
              </a:r>
            </a:p>
          </p:txBody>
        </p:sp>
        <p:sp>
          <p:nvSpPr>
            <p:cNvPr id="61447" name="Text Box 7"/>
            <p:cNvSpPr txBox="1">
              <a:spLocks noChangeArrowheads="1"/>
            </p:cNvSpPr>
            <p:nvPr/>
          </p:nvSpPr>
          <p:spPr bwMode="auto">
            <a:xfrm>
              <a:off x="2640" y="2208"/>
              <a:ext cx="1968"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chemeClr val="folHlink"/>
                  </a:solidFill>
                </a:rPr>
                <a:t>Imbalances</a:t>
              </a:r>
              <a:r>
                <a:rPr lang="en-US" altLang="en-US" sz="2000">
                  <a:solidFill>
                    <a:srgbClr val="009900"/>
                  </a:solidFill>
                </a:rPr>
                <a:t> </a:t>
              </a:r>
              <a:r>
                <a:rPr lang="en-US" altLang="en-US" sz="2000">
                  <a:solidFill>
                    <a:schemeClr val="folHlink"/>
                  </a:solidFill>
                </a:rPr>
                <a:t>in the levels of neurotransmitters or hormones, or poor functioning of receptors cause mental disorders</a:t>
              </a:r>
            </a:p>
          </p:txBody>
        </p:sp>
        <p:sp>
          <p:nvSpPr>
            <p:cNvPr id="61448" name="Text Box 8"/>
            <p:cNvSpPr txBox="1">
              <a:spLocks noChangeArrowheads="1"/>
            </p:cNvSpPr>
            <p:nvPr/>
          </p:nvSpPr>
          <p:spPr bwMode="auto">
            <a:xfrm>
              <a:off x="2640" y="3456"/>
              <a:ext cx="196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CC9900"/>
                  </a:solidFill>
                </a:rPr>
                <a:t>Disordered genes lead to mental disorders</a:t>
              </a:r>
            </a:p>
          </p:txBody>
        </p:sp>
      </p:grpSp>
      <p:sp>
        <p:nvSpPr>
          <p:cNvPr id="61450" name="Rectangle 10"/>
          <p:cNvSpPr>
            <a:spLocks noGrp="1" noChangeArrowheads="1"/>
          </p:cNvSpPr>
          <p:nvPr>
            <p:ph type="title"/>
          </p:nvPr>
        </p:nvSpPr>
        <p:spPr>
          <a:xfrm>
            <a:off x="1828800" y="609600"/>
            <a:ext cx="8382000" cy="1143000"/>
          </a:xfrm>
        </p:spPr>
        <p:txBody>
          <a:bodyPr>
            <a:normAutofit fontScale="90000"/>
          </a:bodyPr>
          <a:lstStyle/>
          <a:p>
            <a:r>
              <a:rPr lang="en-US" altLang="en-US" sz="3600" dirty="0"/>
              <a:t>Biological Theories of Mental Disorders</a:t>
            </a:r>
          </a:p>
        </p:txBody>
      </p:sp>
      <p:sp>
        <p:nvSpPr>
          <p:cNvPr id="2" name="Slide Number Placeholder 1"/>
          <p:cNvSpPr>
            <a:spLocks noGrp="1"/>
          </p:cNvSpPr>
          <p:nvPr>
            <p:ph type="sldNum" sz="quarter" idx="12"/>
          </p:nvPr>
        </p:nvSpPr>
        <p:spPr>
          <a:xfrm>
            <a:off x="-719453" y="609600"/>
            <a:ext cx="1884348" cy="604269"/>
          </a:xfrm>
        </p:spPr>
        <p:txBody>
          <a:bodyPr/>
          <a:lstStyle/>
          <a:p>
            <a:fld id="{F66250BA-D670-4177-A93C-1D22A6FB77C6}" type="slidenum">
              <a:rPr lang="en-US" smtClean="0"/>
              <a:t>3</a:t>
            </a:fld>
            <a:endParaRPr lang="en-US" dirty="0"/>
          </a:p>
        </p:txBody>
      </p:sp>
    </p:spTree>
    <p:extLst>
      <p:ext uri="{BB962C8B-B14F-4D97-AF65-F5344CB8AC3E}">
        <p14:creationId xmlns:p14="http://schemas.microsoft.com/office/powerpoint/2010/main" val="250737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72" name="Rectangle 8"/>
          <p:cNvSpPr>
            <a:spLocks noGrp="1" noChangeArrowheads="1"/>
          </p:cNvSpPr>
          <p:nvPr>
            <p:ph type="title"/>
          </p:nvPr>
        </p:nvSpPr>
        <p:spPr/>
        <p:txBody>
          <a:bodyPr/>
          <a:lstStyle/>
          <a:p>
            <a:r>
              <a:rPr lang="en-US" altLang="en-US"/>
              <a:t>Structural Causes of Dysfunction</a:t>
            </a:r>
          </a:p>
        </p:txBody>
      </p:sp>
      <p:sp>
        <p:nvSpPr>
          <p:cNvPr id="62473" name="Rectangle 9"/>
          <p:cNvSpPr>
            <a:spLocks noGrp="1" noChangeArrowheads="1"/>
          </p:cNvSpPr>
          <p:nvPr>
            <p:ph type="body" idx="1"/>
          </p:nvPr>
        </p:nvSpPr>
        <p:spPr>
          <a:xfrm>
            <a:off x="2040836" y="2438400"/>
            <a:ext cx="9663436" cy="4121426"/>
          </a:xfrm>
        </p:spPr>
        <p:txBody>
          <a:bodyPr/>
          <a:lstStyle/>
          <a:p>
            <a:r>
              <a:rPr lang="en-US" altLang="en-US" sz="2800" dirty="0"/>
              <a:t>Can occur in three areas of the brain:</a:t>
            </a:r>
          </a:p>
          <a:p>
            <a:pPr lvl="1"/>
            <a:r>
              <a:rPr lang="en-US" altLang="en-US" sz="2400" dirty="0"/>
              <a:t>Amygdala </a:t>
            </a:r>
          </a:p>
          <a:p>
            <a:pPr lvl="1"/>
            <a:r>
              <a:rPr lang="en-US" altLang="en-US" sz="2400" dirty="0"/>
              <a:t>Prefrontal Cortex</a:t>
            </a:r>
          </a:p>
          <a:p>
            <a:pPr lvl="1"/>
            <a:r>
              <a:rPr lang="en-US" altLang="en-US" sz="2400" dirty="0"/>
              <a:t>Anterior Cingulate Cortex </a:t>
            </a:r>
          </a:p>
          <a:p>
            <a:pPr lvl="1"/>
            <a:r>
              <a:rPr lang="en-US" altLang="en-US" sz="2400" dirty="0"/>
              <a:t>Hippocampus</a:t>
            </a:r>
          </a:p>
          <a:p>
            <a:pPr>
              <a:spcBef>
                <a:spcPct val="30000"/>
              </a:spcBef>
              <a:buSzTx/>
              <a:buFontTx/>
              <a:buNone/>
            </a:pPr>
            <a:r>
              <a:rPr lang="en-US" altLang="en-US" sz="2800" dirty="0"/>
              <a:t>Can result from injury, such as an automobile accident, and from diseases that cause deterioration.</a:t>
            </a:r>
            <a:endParaRPr lang="en-US" altLang="en-US" sz="3200" dirty="0">
              <a:latin typeface="Times New Roman" panose="02020603050405020304" pitchFamily="18" charset="0"/>
            </a:endParaRPr>
          </a:p>
          <a:p>
            <a:pPr lvl="1"/>
            <a:endParaRPr lang="en-US" altLang="en-US" dirty="0"/>
          </a:p>
        </p:txBody>
      </p:sp>
    </p:spTree>
    <p:extLst>
      <p:ext uri="{BB962C8B-B14F-4D97-AF65-F5344CB8AC3E}">
        <p14:creationId xmlns:p14="http://schemas.microsoft.com/office/powerpoint/2010/main" val="313052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2473">
                                            <p:txEl>
                                              <p:pRg st="0" end="0"/>
                                            </p:txEl>
                                          </p:spTgt>
                                        </p:tgtEl>
                                        <p:attrNameLst>
                                          <p:attrName>style.visibility</p:attrName>
                                        </p:attrNameLst>
                                      </p:cBhvr>
                                      <p:to>
                                        <p:strVal val="visible"/>
                                      </p:to>
                                    </p:set>
                                    <p:animEffect transition="in" filter="wipe(left)">
                                      <p:cBhvr>
                                        <p:cTn id="7" dur="500"/>
                                        <p:tgtEl>
                                          <p:spTgt spid="624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2473">
                                            <p:txEl>
                                              <p:pRg st="1" end="1"/>
                                            </p:txEl>
                                          </p:spTgt>
                                        </p:tgtEl>
                                        <p:attrNameLst>
                                          <p:attrName>style.visibility</p:attrName>
                                        </p:attrNameLst>
                                      </p:cBhvr>
                                      <p:to>
                                        <p:strVal val="visible"/>
                                      </p:to>
                                    </p:set>
                                    <p:animEffect transition="in" filter="wipe(left)">
                                      <p:cBhvr>
                                        <p:cTn id="12" dur="500"/>
                                        <p:tgtEl>
                                          <p:spTgt spid="624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2473">
                                            <p:txEl>
                                              <p:pRg st="2" end="2"/>
                                            </p:txEl>
                                          </p:spTgt>
                                        </p:tgtEl>
                                        <p:attrNameLst>
                                          <p:attrName>style.visibility</p:attrName>
                                        </p:attrNameLst>
                                      </p:cBhvr>
                                      <p:to>
                                        <p:strVal val="visible"/>
                                      </p:to>
                                    </p:set>
                                    <p:animEffect transition="in" filter="wipe(left)">
                                      <p:cBhvr>
                                        <p:cTn id="17" dur="500"/>
                                        <p:tgtEl>
                                          <p:spTgt spid="6247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2473">
                                            <p:txEl>
                                              <p:pRg st="3" end="3"/>
                                            </p:txEl>
                                          </p:spTgt>
                                        </p:tgtEl>
                                        <p:attrNameLst>
                                          <p:attrName>style.visibility</p:attrName>
                                        </p:attrNameLst>
                                      </p:cBhvr>
                                      <p:to>
                                        <p:strVal val="visible"/>
                                      </p:to>
                                    </p:set>
                                    <p:animEffect transition="in" filter="wipe(left)">
                                      <p:cBhvr>
                                        <p:cTn id="22" dur="500"/>
                                        <p:tgtEl>
                                          <p:spTgt spid="624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2473">
                                            <p:txEl>
                                              <p:pRg st="4" end="4"/>
                                            </p:txEl>
                                          </p:spTgt>
                                        </p:tgtEl>
                                        <p:attrNameLst>
                                          <p:attrName>style.visibility</p:attrName>
                                        </p:attrNameLst>
                                      </p:cBhvr>
                                      <p:to>
                                        <p:strVal val="visible"/>
                                      </p:to>
                                    </p:set>
                                    <p:animEffect transition="in" filter="wipe(left)">
                                      <p:cBhvr>
                                        <p:cTn id="27" dur="500"/>
                                        <p:tgtEl>
                                          <p:spTgt spid="6247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2473">
                                            <p:txEl>
                                              <p:pRg st="5" end="5"/>
                                            </p:txEl>
                                          </p:spTgt>
                                        </p:tgtEl>
                                        <p:attrNameLst>
                                          <p:attrName>style.visibility</p:attrName>
                                        </p:attrNameLst>
                                      </p:cBhvr>
                                      <p:to>
                                        <p:strVal val="visible"/>
                                      </p:to>
                                    </p:set>
                                    <p:animEffect transition="in" filter="wipe(left)">
                                      <p:cBhvr>
                                        <p:cTn id="32" dur="500"/>
                                        <p:tgtEl>
                                          <p:spTgt spid="6247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3"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brain areas in psychopathology</a:t>
            </a:r>
          </a:p>
        </p:txBody>
      </p:sp>
      <p:sp>
        <p:nvSpPr>
          <p:cNvPr id="3" name="Content Placeholder 2"/>
          <p:cNvSpPr>
            <a:spLocks noGrp="1"/>
          </p:cNvSpPr>
          <p:nvPr>
            <p:ph idx="1"/>
          </p:nvPr>
        </p:nvSpPr>
        <p:spPr>
          <a:xfrm>
            <a:off x="1232452" y="2438400"/>
            <a:ext cx="10471819" cy="3651504"/>
          </a:xfrm>
        </p:spPr>
        <p:txBody>
          <a:bodyPr>
            <a:normAutofit lnSpcReduction="10000"/>
          </a:bodyPr>
          <a:lstStyle/>
          <a:p>
            <a:r>
              <a:rPr lang="en-US" b="1" dirty="0"/>
              <a:t>Amygdala</a:t>
            </a:r>
            <a:r>
              <a:rPr lang="en-US" dirty="0"/>
              <a:t>—The brain's "fear hub," which activates our natural "fight-or-flight" response to confront or escape from a dangerous situation. The amygdala also appears to be involved in learning to fear an event, such as touching a hot stove, and learning not to fear, such as overcoming a fear of spiders. Studying how the amygdala helps create memories of fear and safety may help improve treatments for </a:t>
            </a:r>
            <a:r>
              <a:rPr lang="en-US" dirty="0">
                <a:hlinkClick r:id="rId2"/>
              </a:rPr>
              <a:t>anxiety disorders</a:t>
            </a:r>
            <a:r>
              <a:rPr lang="en-US" dirty="0"/>
              <a:t> like phobias or </a:t>
            </a:r>
            <a:r>
              <a:rPr lang="en-US" dirty="0">
                <a:hlinkClick r:id="rId3"/>
              </a:rPr>
              <a:t>post-traumatic stress disorder (PTSD)</a:t>
            </a:r>
            <a:r>
              <a:rPr lang="en-US" dirty="0"/>
              <a:t>.</a:t>
            </a:r>
          </a:p>
          <a:p>
            <a:r>
              <a:rPr lang="en-US" b="1" dirty="0"/>
              <a:t>Prefrontal cortex (PFC)</a:t>
            </a:r>
            <a:r>
              <a:rPr lang="en-US" dirty="0"/>
              <a:t>—Seat of the brain's executive functions, such as judgment, decision making, and problem solving. Different parts of the PFC are involved in using short-term or "working" memory and in retrieving long-term memories. This area of the brain also helps to control the amygdala during stressful events. Some research shows that people who have </a:t>
            </a:r>
            <a:r>
              <a:rPr lang="en-US" dirty="0">
                <a:hlinkClick r:id="rId3"/>
              </a:rPr>
              <a:t>PTSD</a:t>
            </a:r>
            <a:r>
              <a:rPr lang="en-US" dirty="0"/>
              <a:t> or </a:t>
            </a:r>
            <a:r>
              <a:rPr lang="en-US" dirty="0">
                <a:hlinkClick r:id="rId4"/>
              </a:rPr>
              <a:t>ADHD</a:t>
            </a:r>
            <a:r>
              <a:rPr lang="en-US" dirty="0"/>
              <a:t> have reduced activity in their </a:t>
            </a:r>
            <a:r>
              <a:rPr lang="en-US" dirty="0" err="1"/>
              <a:t>PFCs.</a:t>
            </a:r>
            <a:endParaRPr lang="en-US" dirty="0"/>
          </a:p>
        </p:txBody>
      </p:sp>
      <p:sp>
        <p:nvSpPr>
          <p:cNvPr id="4" name="Slide Number Placeholder 3"/>
          <p:cNvSpPr>
            <a:spLocks noGrp="1"/>
          </p:cNvSpPr>
          <p:nvPr>
            <p:ph type="sldNum" sz="quarter" idx="12"/>
          </p:nvPr>
        </p:nvSpPr>
        <p:spPr/>
        <p:txBody>
          <a:bodyPr/>
          <a:lstStyle/>
          <a:p>
            <a:fld id="{F66250BA-D670-4177-A93C-1D22A6FB77C6}" type="slidenum">
              <a:rPr lang="en-US" smtClean="0"/>
              <a:t>5</a:t>
            </a:fld>
            <a:endParaRPr lang="en-US"/>
          </a:p>
        </p:txBody>
      </p:sp>
    </p:spTree>
    <p:extLst>
      <p:ext uri="{BB962C8B-B14F-4D97-AF65-F5344CB8AC3E}">
        <p14:creationId xmlns:p14="http://schemas.microsoft.com/office/powerpoint/2010/main" val="301275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brain areas in psychopathology</a:t>
            </a:r>
          </a:p>
        </p:txBody>
      </p:sp>
      <p:sp>
        <p:nvSpPr>
          <p:cNvPr id="3" name="Content Placeholder 2"/>
          <p:cNvSpPr>
            <a:spLocks noGrp="1"/>
          </p:cNvSpPr>
          <p:nvPr>
            <p:ph idx="1"/>
          </p:nvPr>
        </p:nvSpPr>
        <p:spPr>
          <a:xfrm>
            <a:off x="1232452" y="2438400"/>
            <a:ext cx="10471819" cy="3651504"/>
          </a:xfrm>
        </p:spPr>
        <p:txBody>
          <a:bodyPr>
            <a:normAutofit/>
          </a:bodyPr>
          <a:lstStyle/>
          <a:p>
            <a:r>
              <a:rPr lang="en-US" b="1" dirty="0"/>
              <a:t>Anterior cingulate cortex (ACC)— </a:t>
            </a:r>
            <a:r>
              <a:rPr lang="en-US" dirty="0"/>
              <a:t>the ACC has many different roles, from controlling blood pressure and heart rate to responding when we sense a mistake, helping us feel motivated and stay focused on a task, and managing proper emotional reactions. Reduced ACC activity or damage to this brain area has been linked to disorders such as ADHD, schizophrenia, and depression.</a:t>
            </a:r>
          </a:p>
          <a:p>
            <a:r>
              <a:rPr lang="en-US" b="1" dirty="0"/>
              <a:t>Hippocampus—</a:t>
            </a:r>
            <a:r>
              <a:rPr lang="en-US" dirty="0"/>
              <a:t>Helps create and file new memories. When the hippocampus is damaged, a person can't create new memories, but can still remember past events and learned skills, and carry on a conversation, all which rely on different parts of the brain. The hippocampus may be involved in mood disorders through its control of a major mood circuit called the hypothalamic-pituitary-adrenal (HPA) axis.</a:t>
            </a:r>
          </a:p>
        </p:txBody>
      </p:sp>
      <p:sp>
        <p:nvSpPr>
          <p:cNvPr id="4" name="Slide Number Placeholder 3"/>
          <p:cNvSpPr>
            <a:spLocks noGrp="1"/>
          </p:cNvSpPr>
          <p:nvPr>
            <p:ph type="sldNum" sz="quarter" idx="12"/>
          </p:nvPr>
        </p:nvSpPr>
        <p:spPr/>
        <p:txBody>
          <a:bodyPr/>
          <a:lstStyle/>
          <a:p>
            <a:fld id="{F66250BA-D670-4177-A93C-1D22A6FB77C6}" type="slidenum">
              <a:rPr lang="en-US" smtClean="0"/>
              <a:t>6</a:t>
            </a:fld>
            <a:endParaRPr lang="en-US"/>
          </a:p>
        </p:txBody>
      </p:sp>
    </p:spTree>
    <p:extLst>
      <p:ext uri="{BB962C8B-B14F-4D97-AF65-F5344CB8AC3E}">
        <p14:creationId xmlns:p14="http://schemas.microsoft.com/office/powerpoint/2010/main" val="2145412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66250BA-D670-4177-A93C-1D22A6FB77C6}" type="slidenum">
              <a:rPr lang="en-US" smtClean="0"/>
              <a:t>7</a:t>
            </a:fld>
            <a:endParaRPr lang="en-US"/>
          </a:p>
        </p:txBody>
      </p:sp>
      <p:pic>
        <p:nvPicPr>
          <p:cNvPr id="6146" name="Picture 2" descr="Illustration of brain showing prefrontal cortex as highlighted area in front part of the brain, hippocampus shaped like sea horse in center of brain, amygdala as highlighted almond shaped area in center part of brain and anterior cingulated cortex in upper center part of br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461" y="1327597"/>
            <a:ext cx="8087277" cy="465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192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00" name="Rectangle 12"/>
          <p:cNvSpPr>
            <a:spLocks noGrp="1" noChangeArrowheads="1"/>
          </p:cNvSpPr>
          <p:nvPr>
            <p:ph type="title"/>
          </p:nvPr>
        </p:nvSpPr>
        <p:spPr>
          <a:xfrm>
            <a:off x="1905000" y="609600"/>
            <a:ext cx="9067800" cy="1143000"/>
          </a:xfrm>
        </p:spPr>
        <p:txBody>
          <a:bodyPr>
            <a:normAutofit fontScale="90000"/>
          </a:bodyPr>
          <a:lstStyle/>
          <a:p>
            <a:r>
              <a:rPr lang="en-US" altLang="en-US"/>
              <a:t>Biochemical Causes of Abnormality</a:t>
            </a:r>
          </a:p>
        </p:txBody>
      </p:sp>
      <p:sp>
        <p:nvSpPr>
          <p:cNvPr id="63501" name="Rectangle 13"/>
          <p:cNvSpPr>
            <a:spLocks noGrp="1" noChangeArrowheads="1"/>
          </p:cNvSpPr>
          <p:nvPr>
            <p:ph type="body" idx="1"/>
          </p:nvPr>
        </p:nvSpPr>
        <p:spPr>
          <a:xfrm>
            <a:off x="636103" y="2342322"/>
            <a:ext cx="10986053" cy="4572000"/>
          </a:xfrm>
        </p:spPr>
        <p:txBody>
          <a:bodyPr>
            <a:normAutofit/>
          </a:bodyPr>
          <a:lstStyle/>
          <a:p>
            <a:pPr>
              <a:lnSpc>
                <a:spcPct val="80000"/>
              </a:lnSpc>
            </a:pPr>
            <a:r>
              <a:rPr lang="en-US" altLang="en-US" sz="3200" dirty="0">
                <a:solidFill>
                  <a:schemeClr val="tx1"/>
                </a:solidFill>
              </a:rPr>
              <a:t>The brain needs a number of chemicals to operate properly.</a:t>
            </a:r>
          </a:p>
          <a:p>
            <a:pPr>
              <a:lnSpc>
                <a:spcPct val="80000"/>
              </a:lnSpc>
            </a:pPr>
            <a:r>
              <a:rPr lang="en-US" altLang="en-US" sz="3200" dirty="0">
                <a:solidFill>
                  <a:schemeClr val="tx1"/>
                </a:solidFill>
              </a:rPr>
              <a:t>Neurotransmitters are biochemical “messengers.”</a:t>
            </a:r>
          </a:p>
          <a:p>
            <a:pPr>
              <a:lnSpc>
                <a:spcPct val="80000"/>
              </a:lnSpc>
            </a:pPr>
            <a:r>
              <a:rPr lang="en-US" altLang="en-US" sz="3200" b="1" dirty="0">
                <a:solidFill>
                  <a:schemeClr val="tx1"/>
                </a:solidFill>
              </a:rPr>
              <a:t>Reuptake</a:t>
            </a:r>
            <a:r>
              <a:rPr lang="en-US" altLang="en-US" sz="3200" dirty="0">
                <a:solidFill>
                  <a:schemeClr val="tx1"/>
                </a:solidFill>
              </a:rPr>
              <a:t> occurs when the neuron which initially released the neurotransmitter into the synapse reabsorbs the neurotransmitter.</a:t>
            </a:r>
          </a:p>
          <a:p>
            <a:pPr>
              <a:lnSpc>
                <a:spcPct val="80000"/>
              </a:lnSpc>
            </a:pPr>
            <a:r>
              <a:rPr lang="en-US" altLang="en-US" sz="3200" b="1" dirty="0">
                <a:solidFill>
                  <a:schemeClr val="tx1"/>
                </a:solidFill>
              </a:rPr>
              <a:t>Degradation</a:t>
            </a:r>
            <a:r>
              <a:rPr lang="en-US" altLang="en-US" sz="3200" dirty="0">
                <a:solidFill>
                  <a:schemeClr val="tx1"/>
                </a:solidFill>
              </a:rPr>
              <a:t> occurs when the receiving neuron releases an enzyme into the synapse that breaks down the neurotransmitter into other </a:t>
            </a:r>
            <a:r>
              <a:rPr lang="en-US" altLang="en-US" sz="3200" dirty="0" err="1">
                <a:solidFill>
                  <a:schemeClr val="tx1"/>
                </a:solidFill>
              </a:rPr>
              <a:t>biochemicals</a:t>
            </a:r>
            <a:r>
              <a:rPr lang="en-US" altLang="en-US" sz="3200" dirty="0">
                <a:solidFill>
                  <a:schemeClr val="tx1"/>
                </a:solidFill>
              </a:rPr>
              <a:t>.</a:t>
            </a:r>
            <a:r>
              <a:rPr lang="en-US" altLang="en-US" sz="1800" dirty="0">
                <a:solidFill>
                  <a:schemeClr val="tx1"/>
                </a:solidFill>
              </a:rPr>
              <a:t>. </a:t>
            </a:r>
          </a:p>
          <a:p>
            <a:pPr>
              <a:lnSpc>
                <a:spcPct val="80000"/>
              </a:lnSpc>
            </a:pPr>
            <a:endParaRPr lang="en-US" altLang="en-US" sz="1800" b="1" dirty="0"/>
          </a:p>
        </p:txBody>
      </p:sp>
    </p:spTree>
    <p:extLst>
      <p:ext uri="{BB962C8B-B14F-4D97-AF65-F5344CB8AC3E}">
        <p14:creationId xmlns:p14="http://schemas.microsoft.com/office/powerpoint/2010/main" val="1140560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9" name="Picture 5" descr="synap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685800"/>
            <a:ext cx="8686800"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959478"/>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1438</TotalTime>
  <Words>1027</Words>
  <Application>Microsoft Office PowerPoint</Application>
  <PresentationFormat>Widescreen</PresentationFormat>
  <Paragraphs>90</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Schoolbook</vt:lpstr>
      <vt:lpstr>Corbel</vt:lpstr>
      <vt:lpstr>Times New Roman</vt:lpstr>
      <vt:lpstr>Feathered</vt:lpstr>
      <vt:lpstr>Biological Model of Abnormality</vt:lpstr>
      <vt:lpstr>The Biological Model</vt:lpstr>
      <vt:lpstr>Biological Theories of Mental Disorders</vt:lpstr>
      <vt:lpstr>Structural Causes of Dysfunction</vt:lpstr>
      <vt:lpstr>Role of brain areas in psychopathology</vt:lpstr>
      <vt:lpstr>Role of brain areas in psychopathology</vt:lpstr>
      <vt:lpstr>PowerPoint Presentation</vt:lpstr>
      <vt:lpstr>Biochemical Causes of Abnormality</vt:lpstr>
      <vt:lpstr>PowerPoint Presentation</vt:lpstr>
      <vt:lpstr>Neurotransmitters and Psychopathology</vt:lpstr>
      <vt:lpstr>Neurotransmitters and Psychopathology</vt:lpstr>
      <vt:lpstr>PowerPoint Presentation</vt:lpstr>
      <vt:lpstr>Genetic Factors in Abnormality</vt:lpstr>
      <vt:lpstr>Genetic Factors in Abnormality</vt:lpstr>
      <vt:lpstr>PowerPoint Presentation</vt:lpstr>
      <vt:lpstr>Biological Treatments</vt:lpstr>
      <vt:lpstr>Drug Therapy</vt:lpstr>
      <vt:lpstr>Electroconvulsive Therapy</vt:lpstr>
      <vt:lpstr>Psyhcosurgery</vt:lpstr>
      <vt:lpstr>Assessing the Biological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Biological Model of Abnormality</dc:title>
  <dc:creator>sumaya</dc:creator>
  <cp:lastModifiedBy>com-fix</cp:lastModifiedBy>
  <cp:revision>14</cp:revision>
  <dcterms:created xsi:type="dcterms:W3CDTF">2016-10-18T05:36:17Z</dcterms:created>
  <dcterms:modified xsi:type="dcterms:W3CDTF">2018-04-10T08:51:28Z</dcterms:modified>
</cp:coreProperties>
</file>