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13" r:id="rId1"/>
  </p:sldMasterIdLst>
  <p:notesMasterIdLst>
    <p:notesMasterId r:id="rId28"/>
  </p:notesMasterIdLst>
  <p:sldIdLst>
    <p:sldId id="303" r:id="rId2"/>
    <p:sldId id="311" r:id="rId3"/>
    <p:sldId id="285" r:id="rId4"/>
    <p:sldId id="319" r:id="rId5"/>
    <p:sldId id="346" r:id="rId6"/>
    <p:sldId id="329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13" r:id="rId15"/>
    <p:sldId id="308" r:id="rId16"/>
    <p:sldId id="345" r:id="rId17"/>
    <p:sldId id="322" r:id="rId18"/>
    <p:sldId id="324" r:id="rId19"/>
    <p:sldId id="335" r:id="rId20"/>
    <p:sldId id="314" r:id="rId21"/>
    <p:sldId id="296" r:id="rId22"/>
    <p:sldId id="331" r:id="rId23"/>
    <p:sldId id="347" r:id="rId24"/>
    <p:sldId id="315" r:id="rId25"/>
    <p:sldId id="336" r:id="rId26"/>
    <p:sldId id="305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CC9"/>
    <a:srgbClr val="77777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98734" autoAdjust="0"/>
  </p:normalViewPr>
  <p:slideViewPr>
    <p:cSldViewPr>
      <p:cViewPr varScale="1">
        <p:scale>
          <a:sx n="104" d="100"/>
          <a:sy n="104" d="100"/>
        </p:scale>
        <p:origin x="1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3968253968254"/>
          <c:y val="8.1534772182254578E-2"/>
          <c:w val="0.553968253968254"/>
          <c:h val="0.8369304556354929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Virus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Sheet1!$B$1:$C$1</c:f>
              <c:strCache>
                <c:ptCount val="2"/>
                <c:pt idx="0">
                  <c:v>Internet</c:v>
                </c:pt>
                <c:pt idx="1">
                  <c:v>Other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87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AB-41D5-B5B5-6F9701C8AD5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cat>
            <c:strRef>
              <c:f>Sheet1!$B$1:$C$1</c:f>
              <c:strCache>
                <c:ptCount val="2"/>
                <c:pt idx="0">
                  <c:v>Internet</c:v>
                </c:pt>
                <c:pt idx="1">
                  <c:v>Other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1-6FAB-41D5-B5B5-6F9701C8AD58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cat>
            <c:strRef>
              <c:f>Sheet1!$B$1:$C$1</c:f>
              <c:strCache>
                <c:ptCount val="2"/>
                <c:pt idx="0">
                  <c:v>Internet</c:v>
                </c:pt>
                <c:pt idx="1">
                  <c:v>Other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2-6FAB-41D5-B5B5-6F9701C8AD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3201064655650472"/>
          <c:y val="0.41486810551558762"/>
          <c:w val="0.26164030904587615"/>
          <c:h val="0.22334736934861549"/>
        </c:manualLayout>
      </c:layout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C1143E2-2745-4FD0-8DBC-9A9EE43F8C15}" type="datetimeFigureOut">
              <a:rPr lang="en-US"/>
              <a:pPr>
                <a:defRPr/>
              </a:pPr>
              <a:t>18-Apr-20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38D3707-3B6C-49A9-87B9-2FEF24B148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908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282F5B-1028-4716-B8C4-74E449551B7D}" type="datetimeFigureOut">
              <a:rPr lang="en-US" smtClean="0"/>
              <a:pPr>
                <a:defRPr/>
              </a:pPr>
              <a:t>18-Apr-20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4407D-C651-45CD-9ED1-E81F4122291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BBD5892-2F94-4239-A729-9A66623D12EF}" type="datetimeFigureOut">
              <a:rPr lang="en-US" smtClean="0"/>
              <a:pPr>
                <a:defRPr/>
              </a:pPr>
              <a:t>18-Apr-20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68BA-4347-4F97-BBCD-8B6EDC21B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7013"/>
            <a:ext cx="8229600" cy="1143000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E6268C4-8649-4884-9E77-EB53B440B315}" type="datetimeFigureOut">
              <a:rPr lang="en-US" smtClean="0"/>
              <a:pPr>
                <a:defRPr/>
              </a:pPr>
              <a:t>18-Apr-20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CB888-C4F2-41FB-9030-6D229DFFC9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941E1F2-7EA9-409A-9E65-2B8C11DF8E9F}" type="datetimeFigureOut">
              <a:rPr lang="en-US" smtClean="0"/>
              <a:pPr>
                <a:defRPr/>
              </a:pPr>
              <a:t>18-Apr-20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3199C-31FD-4F69-88F4-6BF1252F82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7B3AFD-039E-4D40-883D-ABD11F9D9F4A}" type="datetimeFigureOut">
              <a:rPr lang="en-US" smtClean="0"/>
              <a:pPr>
                <a:defRPr/>
              </a:pPr>
              <a:t>18-Apr-20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668C3-15E6-4819-85CE-C04271983FC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FD68326-0DB3-4235-A325-81F02F734D54}" type="datetimeFigureOut">
              <a:rPr lang="en-US" smtClean="0"/>
              <a:pPr>
                <a:defRPr/>
              </a:pPr>
              <a:t>18-Apr-20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78A330-BE66-46C6-9402-38DAF17011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09C850-5A9A-42C5-BAF9-AF02F9BA0573}" type="datetimeFigureOut">
              <a:rPr lang="en-US" smtClean="0"/>
              <a:pPr>
                <a:defRPr/>
              </a:pPr>
              <a:t>18-Apr-20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DA8D14-8C32-4D44-8A0E-7409796044E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2A2C4D2-58A3-4195-99C7-B7030AF59855}" type="datetimeFigureOut">
              <a:rPr lang="en-US" smtClean="0"/>
              <a:pPr>
                <a:defRPr/>
              </a:pPr>
              <a:t>18-Apr-20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803065-3AF7-4EE9-8086-A0D9847B00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371DB13-D626-4203-BFD5-A7B7955D0732}" type="datetimeFigureOut">
              <a:rPr lang="en-US" smtClean="0"/>
              <a:pPr>
                <a:defRPr/>
              </a:pPr>
              <a:t>18-Apr-20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73098-9183-4402-988A-738FDA5573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5EF7474-B3D7-460F-8E51-D4BC70A2EFDB}" type="datetimeFigureOut">
              <a:rPr lang="en-US" smtClean="0"/>
              <a:pPr>
                <a:defRPr/>
              </a:pPr>
              <a:t>18-Apr-20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474922-D8E6-40B8-8FCD-B45AEBD99E9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1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794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9D7771-321C-4802-A737-0B835FE8BE4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50187" y="6333335"/>
            <a:ext cx="3298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</a:rPr>
              <a:t>Subscribe to: </a:t>
            </a:r>
            <a:endParaRPr lang="en-US" sz="2800" b="1" dirty="0">
              <a:solidFill>
                <a:srgbClr val="0000CC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573" y="18473"/>
            <a:ext cx="1409427" cy="141953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151422" y="6396335"/>
            <a:ext cx="5001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IT</a:t>
            </a:r>
            <a:r>
              <a:rPr lang="en-US" sz="2400" b="1" baseline="0" dirty="0" smtClean="0">
                <a:solidFill>
                  <a:srgbClr val="FF0000"/>
                </a:solidFill>
              </a:rPr>
              <a:t> expertise with </a:t>
            </a:r>
            <a:r>
              <a:rPr lang="en-US" sz="2400" b="1" baseline="0" dirty="0" err="1" smtClean="0">
                <a:solidFill>
                  <a:srgbClr val="FF0000"/>
                </a:solidFill>
              </a:rPr>
              <a:t>Munim</a:t>
            </a:r>
            <a:r>
              <a:rPr lang="en-US" sz="2400" b="1" baseline="0" dirty="0" smtClean="0">
                <a:solidFill>
                  <a:srgbClr val="FF0000"/>
                </a:solidFill>
              </a:rPr>
              <a:t> Akhtar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13" name="arrow.wav"/>
          </p:stSnd>
        </p:sndAc>
      </p:transition>
    </mc:Choice>
    <mc:Fallback xmlns="">
      <p:transition spd="slow">
        <p:fade/>
        <p:sndAc>
          <p:stSnd>
            <p:snd r:embed="rId15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path" presetSubtype="0" repeatCount="indefinite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1.11022E-16 -4.81481E-6 C 0.00104 0.03403 0.01094 0.06505 0.02795 0.08496 C 0.02795 0.08612 0.05503 0.11297 0.05503 0.11204 C 0.06997 0.12709 0.07899 0.14792 0.07899 0.16991 C 0.07899 0.21389 0.04392 0.24908 -1.11022E-16 0.25 C -0.04392 0.24908 -0.07899 0.21389 -0.07899 0.16991 C -0.07899 0.14792 -0.06997 0.12709 -0.05503 0.11204 C -0.05503 0.11297 -0.02795 0.08612 -0.02795 0.08496 C -0.01094 0.06505 -0.00104 0.03403 -1.11022E-16 -4.81481E-6 Z " pathEditMode="relative" rAng="0" ptsTypes="AAAAAAA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mph" presetSubtype="0" repeatCount="indefinite" fill="hold" grpId="3" nodeType="click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path" presetSubtype="0" repeatCount="indefinite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40741E-7 C 0.02292 0.00093 0.04201 0.00903 0.05208 0.02107 L 0.075 0.04907 C 0.08003 0.05509 0.08802 0.0581 0.09792 0.0581 C 0.11198 0.0581 0.12396 0.05 0.125 0.03796 C 0.12396 0.02801 0.11198 0.01898 0.09792 0.01898 C 0.08802 0.01898 0.08003 0.02292 0.075 0.02801 L 0.05208 0.05602 C 0.04201 0.06806 0.02292 0.07593 0 0.07708 C -0.02292 0.07593 -0.04201 0.06806 -0.05208 0.05602 L -0.075 0.02801 C -0.08003 0.02292 -0.08802 0.01898 -0.09792 0.01898 C -0.11198 0.01898 -0.12396 0.02801 -0.125 0.03796 C -0.12396 0.05 -0.11198 0.0581 -0.09792 0.0581 C -0.08802 0.0581 -0.08003 0.05509 -0.075 0.04907 L -0.05208 0.02107 C -0.04201 0.00903 -0.02292 0.00093 0 -7.40741E-7 Z " pathEditMode="relative" rAng="0" ptsTypes="AAAAAAAAAAAAAAAAA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3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727" y="76200"/>
            <a:ext cx="6686546" cy="4876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7200" b="1" i="1" spc="600" dirty="0" smtClean="0">
                <a:solidFill>
                  <a:srgbClr val="FF0000"/>
                </a:solidFill>
                <a:latin typeface="Verdana" pitchFamily="34" charset="0"/>
                <a:cs typeface="Mangal" pitchFamily="2"/>
              </a:rPr>
              <a:t>COMPUTER</a:t>
            </a:r>
            <a:r>
              <a:rPr lang="en-US" sz="4800" i="1" spc="600" dirty="0" smtClean="0">
                <a:solidFill>
                  <a:srgbClr val="FF0000"/>
                </a:solidFill>
                <a:latin typeface="Verdana" pitchFamily="34" charset="0"/>
                <a:cs typeface="Mangal" pitchFamily="2"/>
              </a:rPr>
              <a:t/>
            </a:r>
            <a:br>
              <a:rPr lang="en-US" sz="4800" i="1" spc="600" dirty="0" smtClean="0">
                <a:solidFill>
                  <a:srgbClr val="FF0000"/>
                </a:solidFill>
                <a:latin typeface="Verdana" pitchFamily="34" charset="0"/>
                <a:cs typeface="Mangal" pitchFamily="2"/>
              </a:rPr>
            </a:br>
            <a:r>
              <a:rPr lang="en-US" sz="4800" i="1" spc="600" dirty="0" smtClean="0">
                <a:solidFill>
                  <a:srgbClr val="FF0000"/>
                </a:solidFill>
                <a:latin typeface="Jokerman" pitchFamily="82" charset="0"/>
                <a:cs typeface="Mangal" pitchFamily="2"/>
              </a:rPr>
              <a:t> </a:t>
            </a:r>
            <a:r>
              <a:rPr lang="en-US" sz="4800" i="1" spc="600" dirty="0" smtClean="0">
                <a:solidFill>
                  <a:srgbClr val="FF0000"/>
                </a:solidFill>
                <a:latin typeface="Jokerman" pitchFamily="82" charset="0"/>
                <a:cs typeface="Mangal" pitchFamily="2"/>
              </a:rPr>
              <a:t/>
            </a:r>
            <a:br>
              <a:rPr lang="en-US" sz="4800" i="1" spc="600" dirty="0" smtClean="0">
                <a:solidFill>
                  <a:srgbClr val="FF0000"/>
                </a:solidFill>
                <a:latin typeface="Jokerman" pitchFamily="82" charset="0"/>
                <a:cs typeface="Mangal" pitchFamily="2"/>
              </a:rPr>
            </a:br>
            <a:r>
              <a:rPr lang="en-US" sz="4800" i="1" spc="600" dirty="0" smtClean="0">
                <a:solidFill>
                  <a:srgbClr val="FF0000"/>
                </a:solidFill>
                <a:latin typeface="Jokerman" pitchFamily="82" charset="0"/>
                <a:cs typeface="Mangal" pitchFamily="2"/>
              </a:rPr>
              <a:t>VIRUS </a:t>
            </a:r>
            <a:r>
              <a:rPr lang="en-US" sz="4800" i="1" spc="600" dirty="0" smtClean="0">
                <a:solidFill>
                  <a:srgbClr val="FF0000"/>
                </a:solidFill>
                <a:latin typeface="Jokerman" pitchFamily="82" charset="0"/>
                <a:cs typeface="Mangal" pitchFamily="2"/>
              </a:rPr>
              <a:t/>
            </a:r>
            <a:br>
              <a:rPr lang="en-US" sz="4800" i="1" spc="600" dirty="0" smtClean="0">
                <a:solidFill>
                  <a:srgbClr val="FF0000"/>
                </a:solidFill>
                <a:latin typeface="Jokerman" pitchFamily="82" charset="0"/>
                <a:cs typeface="Mangal" pitchFamily="2"/>
              </a:rPr>
            </a:br>
            <a:r>
              <a:rPr lang="en-US" sz="4800" spc="600" dirty="0" smtClean="0">
                <a:solidFill>
                  <a:srgbClr val="00B050"/>
                </a:solidFill>
                <a:latin typeface="Jokerman" pitchFamily="82" charset="0"/>
                <a:cs typeface="Mangal" pitchFamily="2"/>
              </a:rPr>
              <a:t>&amp;</a:t>
            </a:r>
            <a:r>
              <a:rPr lang="en-US" sz="4800" i="1" spc="600" smtClean="0">
                <a:solidFill>
                  <a:srgbClr val="FF0000"/>
                </a:solidFill>
                <a:latin typeface="Jokerman" pitchFamily="82" charset="0"/>
                <a:cs typeface="Mangal" pitchFamily="2"/>
              </a:rPr>
              <a:t/>
            </a:r>
            <a:br>
              <a:rPr lang="en-US" sz="4800" i="1" spc="600" smtClean="0">
                <a:solidFill>
                  <a:srgbClr val="FF0000"/>
                </a:solidFill>
                <a:latin typeface="Jokerman" pitchFamily="82" charset="0"/>
                <a:cs typeface="Mangal" pitchFamily="2"/>
              </a:rPr>
            </a:br>
            <a:r>
              <a:rPr lang="en-US" sz="4800" i="1" spc="600" smtClean="0">
                <a:solidFill>
                  <a:srgbClr val="FF0000"/>
                </a:solidFill>
                <a:latin typeface="Jokerman" pitchFamily="82" charset="0"/>
                <a:cs typeface="Mangal" pitchFamily="2"/>
              </a:rPr>
              <a:t>Antivirus</a:t>
            </a:r>
            <a:endParaRPr lang="en-US" sz="4800" i="1" spc="600" dirty="0">
              <a:solidFill>
                <a:srgbClr val="FF0000"/>
              </a:solidFill>
              <a:latin typeface="Jokerman" pitchFamily="82" charset="0"/>
              <a:cs typeface="Mangal" pitchFamily="2"/>
            </a:endParaRPr>
          </a:p>
        </p:txBody>
      </p:sp>
      <p:pic>
        <p:nvPicPr>
          <p:cNvPr id="4" name="Content Placeholder 7" descr="291612-2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802552"/>
            <a:ext cx="1724468" cy="14855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Computer Viru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97" y="4589715"/>
            <a:ext cx="1981200" cy="1696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5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3- Resident virus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It get installed on computer and it even difficult to remove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It reside in memory </a:t>
            </a:r>
            <a:r>
              <a:rPr lang="en-US" dirty="0" smtClean="0"/>
              <a:t>(RAM)</a:t>
            </a:r>
          </a:p>
          <a:p>
            <a:r>
              <a:rPr lang="en-US" dirty="0" smtClean="0"/>
              <a:t>Got activated when OS runs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4- Overwrite viruses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copy its own code over the host computer system and destroyed the original files</a:t>
            </a:r>
          </a:p>
          <a:p>
            <a:r>
              <a:rPr lang="en-US" dirty="0" smtClean="0"/>
              <a:t>Can </a:t>
            </a:r>
            <a:r>
              <a:rPr lang="en-US" dirty="0" smtClean="0">
                <a:solidFill>
                  <a:srgbClr val="FF0000"/>
                </a:solidFill>
              </a:rPr>
              <a:t>delete any type</a:t>
            </a:r>
            <a:r>
              <a:rPr lang="en-US" dirty="0" smtClean="0"/>
              <a:t> of files </a:t>
            </a:r>
          </a:p>
          <a:p>
            <a:r>
              <a:rPr lang="en-US" dirty="0" smtClean="0"/>
              <a:t>Can </a:t>
            </a:r>
            <a:r>
              <a:rPr lang="en-US" dirty="0" smtClean="0">
                <a:solidFill>
                  <a:srgbClr val="FF0000"/>
                </a:solidFill>
              </a:rPr>
              <a:t>replace all file contents with its own code</a:t>
            </a:r>
          </a:p>
          <a:p>
            <a:pPr lvl="1"/>
            <a:r>
              <a:rPr lang="en-US" dirty="0" smtClean="0"/>
              <a:t>e.g.</a:t>
            </a:r>
          </a:p>
          <a:p>
            <a:pPr lvl="2"/>
            <a:r>
              <a:rPr lang="en-US" dirty="0" smtClean="0"/>
              <a:t>Way</a:t>
            </a:r>
          </a:p>
          <a:p>
            <a:pPr lvl="2"/>
            <a:r>
              <a:rPr lang="en-US" dirty="0" err="1" smtClean="0"/>
              <a:t>Trj</a:t>
            </a:r>
            <a:r>
              <a:rPr lang="en-US" dirty="0" smtClean="0"/>
              <a:t>. Reboot</a:t>
            </a:r>
          </a:p>
          <a:p>
            <a:pPr lvl="2"/>
            <a:r>
              <a:rPr lang="en-US" dirty="0" smtClean="0"/>
              <a:t>Trivial.88.D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5- Direct action virus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start </a:t>
            </a:r>
            <a:r>
              <a:rPr lang="en-US" dirty="0" smtClean="0"/>
              <a:t>to work immediately</a:t>
            </a:r>
          </a:p>
          <a:p>
            <a:r>
              <a:rPr lang="en-US" dirty="0" smtClean="0"/>
              <a:t>Infect the </a:t>
            </a:r>
            <a:r>
              <a:rPr lang="en-US" dirty="0" smtClean="0">
                <a:solidFill>
                  <a:srgbClr val="FF0000"/>
                </a:solidFill>
              </a:rPr>
              <a:t>directory files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Reside in a disk</a:t>
            </a:r>
          </a:p>
          <a:p>
            <a:r>
              <a:rPr lang="en-US" dirty="0" smtClean="0"/>
              <a:t>e.g.</a:t>
            </a:r>
          </a:p>
          <a:p>
            <a:pPr lvl="1"/>
            <a:r>
              <a:rPr lang="en-US" dirty="0" smtClean="0"/>
              <a:t>Dir-2 </a:t>
            </a:r>
            <a:r>
              <a:rPr lang="en-US" dirty="0" err="1" smtClean="0"/>
              <a:t>viruse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6- Web scripting virus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It breaches the </a:t>
            </a:r>
            <a:r>
              <a:rPr lang="en-US" dirty="0" smtClean="0">
                <a:solidFill>
                  <a:srgbClr val="00B050"/>
                </a:solidFill>
              </a:rPr>
              <a:t>web browser security</a:t>
            </a:r>
          </a:p>
          <a:p>
            <a:r>
              <a:rPr lang="en-US" dirty="0" smtClean="0"/>
              <a:t>It is executed when the user visits the web pages that have advertisement</a:t>
            </a:r>
          </a:p>
          <a:p>
            <a:pPr lvl="1"/>
            <a:r>
              <a:rPr lang="en-US" dirty="0" smtClean="0"/>
              <a:t>e.g.</a:t>
            </a:r>
          </a:p>
          <a:p>
            <a:pPr lvl="2"/>
            <a:r>
              <a:rPr lang="en-US" dirty="0" err="1" smtClean="0"/>
              <a:t>JS.Fortnight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7- Worms virus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2789237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It replicate itself over </a:t>
            </a:r>
            <a:r>
              <a:rPr lang="en-US" sz="3200" dirty="0" smtClean="0">
                <a:solidFill>
                  <a:srgbClr val="FF0000"/>
                </a:solidFill>
              </a:rPr>
              <a:t>network connection</a:t>
            </a:r>
          </a:p>
          <a:p>
            <a:r>
              <a:rPr lang="en-US" sz="3200" dirty="0" smtClean="0"/>
              <a:t>First worm released on Nov 2, 1988. </a:t>
            </a:r>
          </a:p>
          <a:p>
            <a:r>
              <a:rPr lang="en-US" dirty="0" smtClean="0"/>
              <a:t>e.g.</a:t>
            </a:r>
          </a:p>
          <a:p>
            <a:pPr lvl="1"/>
            <a:r>
              <a:rPr lang="en-US" sz="2800" dirty="0" err="1" smtClean="0"/>
              <a:t>Lovgate</a:t>
            </a:r>
            <a:endParaRPr lang="en-US" sz="2800" dirty="0" smtClean="0"/>
          </a:p>
          <a:p>
            <a:pPr lvl="1"/>
            <a:r>
              <a:rPr lang="en-US" dirty="0" err="1" smtClean="0"/>
              <a:t>Sobig.D</a:t>
            </a:r>
            <a:r>
              <a:rPr lang="en-US" dirty="0" smtClean="0"/>
              <a:t>.</a:t>
            </a:r>
          </a:p>
          <a:p>
            <a:pPr lvl="1"/>
            <a:r>
              <a:rPr lang="en-US" sz="2800" dirty="0" err="1" smtClean="0"/>
              <a:t>Mapson</a:t>
            </a:r>
            <a:endParaRPr lang="en-US" sz="2800" dirty="0" smtClean="0"/>
          </a:p>
          <a:p>
            <a:endParaRPr lang="en-US" sz="3200" dirty="0" smtClean="0"/>
          </a:p>
        </p:txBody>
      </p:sp>
      <p:pic>
        <p:nvPicPr>
          <p:cNvPr id="4" name="Picture 4" descr="C:\Documents and Settings\terri\Application Data\Microsoft\Media Catalog\Downloaded Clips\cl33\j012791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133672"/>
            <a:ext cx="2544763" cy="3181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4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b="1" dirty="0" smtClean="0"/>
              <a:t> </a:t>
            </a:r>
            <a:r>
              <a:rPr lang="en-US" sz="3600" b="1" dirty="0" smtClean="0"/>
              <a:t>An Example </a:t>
            </a:r>
            <a:r>
              <a:rPr lang="en-US" sz="3600" b="1" dirty="0" smtClean="0"/>
              <a:t>of </a:t>
            </a:r>
            <a:r>
              <a:rPr lang="en-US" sz="3600" b="1" dirty="0" smtClean="0"/>
              <a:t>Error Message Due To Virus</a:t>
            </a:r>
          </a:p>
        </p:txBody>
      </p:sp>
      <p:pic>
        <p:nvPicPr>
          <p:cNvPr id="16387" name="Content Placeholder 3" descr="givingadamn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133600" y="2514600"/>
            <a:ext cx="4657725" cy="1741699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4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8- Trojan Horse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76400"/>
            <a:ext cx="7239000" cy="3962400"/>
          </a:xfrm>
        </p:spPr>
        <p:txBody>
          <a:bodyPr>
            <a:norm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200" dirty="0" smtClean="0"/>
              <a:t>A type of malware which misleads users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200" dirty="0" smtClean="0"/>
              <a:t>Enter into system within </a:t>
            </a:r>
            <a:r>
              <a:rPr lang="en-US" sz="3200" dirty="0" smtClean="0">
                <a:solidFill>
                  <a:srgbClr val="FF0000"/>
                </a:solidFill>
              </a:rPr>
              <a:t>back door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3200" dirty="0" smtClean="0"/>
              <a:t>Trace online user login details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dirty="0"/>
              <a:t>Leaks information</a:t>
            </a:r>
          </a:p>
          <a:p>
            <a:pPr marL="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e.g. </a:t>
            </a:r>
            <a:r>
              <a:rPr lang="en-US" dirty="0" smtClean="0"/>
              <a:t>E-banking user login</a:t>
            </a:r>
            <a:endParaRPr lang="en-US" sz="3200" dirty="0" smtClean="0"/>
          </a:p>
          <a:p>
            <a:endParaRPr lang="en-US" sz="3200" dirty="0" smtClean="0"/>
          </a:p>
        </p:txBody>
      </p:sp>
      <p:grpSp>
        <p:nvGrpSpPr>
          <p:cNvPr id="2" name="Group 1229"/>
          <p:cNvGrpSpPr>
            <a:grpSpLocks/>
          </p:cNvGrpSpPr>
          <p:nvPr/>
        </p:nvGrpSpPr>
        <p:grpSpPr bwMode="auto">
          <a:xfrm>
            <a:off x="6553200" y="2209800"/>
            <a:ext cx="2590800" cy="3124200"/>
            <a:chOff x="0" y="9"/>
            <a:chExt cx="1428" cy="1374"/>
          </a:xfrm>
        </p:grpSpPr>
        <p:sp>
          <p:nvSpPr>
            <p:cNvPr id="21508" name="Freeform 1030"/>
            <p:cNvSpPr>
              <a:spLocks/>
            </p:cNvSpPr>
            <p:nvPr/>
          </p:nvSpPr>
          <p:spPr bwMode="auto">
            <a:xfrm>
              <a:off x="0" y="9"/>
              <a:ext cx="1336" cy="867"/>
            </a:xfrm>
            <a:custGeom>
              <a:avLst/>
              <a:gdLst>
                <a:gd name="T0" fmla="*/ 138 w 2672"/>
                <a:gd name="T1" fmla="*/ 207 h 1733"/>
                <a:gd name="T2" fmla="*/ 102 w 2672"/>
                <a:gd name="T3" fmla="*/ 217 h 1733"/>
                <a:gd name="T4" fmla="*/ 72 w 2672"/>
                <a:gd name="T5" fmla="*/ 211 h 1733"/>
                <a:gd name="T6" fmla="*/ 60 w 2672"/>
                <a:gd name="T7" fmla="*/ 198 h 1733"/>
                <a:gd name="T8" fmla="*/ 52 w 2672"/>
                <a:gd name="T9" fmla="*/ 190 h 1733"/>
                <a:gd name="T10" fmla="*/ 37 w 2672"/>
                <a:gd name="T11" fmla="*/ 194 h 1733"/>
                <a:gd name="T12" fmla="*/ 26 w 2672"/>
                <a:gd name="T13" fmla="*/ 189 h 1733"/>
                <a:gd name="T14" fmla="*/ 11 w 2672"/>
                <a:gd name="T15" fmla="*/ 172 h 1733"/>
                <a:gd name="T16" fmla="*/ 10 w 2672"/>
                <a:gd name="T17" fmla="*/ 155 h 1733"/>
                <a:gd name="T18" fmla="*/ 12 w 2672"/>
                <a:gd name="T19" fmla="*/ 145 h 1733"/>
                <a:gd name="T20" fmla="*/ 0 w 2672"/>
                <a:gd name="T21" fmla="*/ 133 h 1733"/>
                <a:gd name="T22" fmla="*/ 12 w 2672"/>
                <a:gd name="T23" fmla="*/ 118 h 1733"/>
                <a:gd name="T24" fmla="*/ 19 w 2672"/>
                <a:gd name="T25" fmla="*/ 110 h 1733"/>
                <a:gd name="T26" fmla="*/ 14 w 2672"/>
                <a:gd name="T27" fmla="*/ 101 h 1733"/>
                <a:gd name="T28" fmla="*/ 15 w 2672"/>
                <a:gd name="T29" fmla="*/ 93 h 1733"/>
                <a:gd name="T30" fmla="*/ 21 w 2672"/>
                <a:gd name="T31" fmla="*/ 84 h 1733"/>
                <a:gd name="T32" fmla="*/ 29 w 2672"/>
                <a:gd name="T33" fmla="*/ 62 h 1733"/>
                <a:gd name="T34" fmla="*/ 58 w 2672"/>
                <a:gd name="T35" fmla="*/ 48 h 1733"/>
                <a:gd name="T36" fmla="*/ 75 w 2672"/>
                <a:gd name="T37" fmla="*/ 39 h 1733"/>
                <a:gd name="T38" fmla="*/ 99 w 2672"/>
                <a:gd name="T39" fmla="*/ 40 h 1733"/>
                <a:gd name="T40" fmla="*/ 120 w 2672"/>
                <a:gd name="T41" fmla="*/ 37 h 1733"/>
                <a:gd name="T42" fmla="*/ 135 w 2672"/>
                <a:gd name="T43" fmla="*/ 21 h 1733"/>
                <a:gd name="T44" fmla="*/ 153 w 2672"/>
                <a:gd name="T45" fmla="*/ 16 h 1733"/>
                <a:gd name="T46" fmla="*/ 167 w 2672"/>
                <a:gd name="T47" fmla="*/ 11 h 1733"/>
                <a:gd name="T48" fmla="*/ 176 w 2672"/>
                <a:gd name="T49" fmla="*/ 0 h 1733"/>
                <a:gd name="T50" fmla="*/ 201 w 2672"/>
                <a:gd name="T51" fmla="*/ 0 h 1733"/>
                <a:gd name="T52" fmla="*/ 218 w 2672"/>
                <a:gd name="T53" fmla="*/ 3 h 1733"/>
                <a:gd name="T54" fmla="*/ 229 w 2672"/>
                <a:gd name="T55" fmla="*/ 18 h 1733"/>
                <a:gd name="T56" fmla="*/ 254 w 2672"/>
                <a:gd name="T57" fmla="*/ 19 h 1733"/>
                <a:gd name="T58" fmla="*/ 288 w 2672"/>
                <a:gd name="T59" fmla="*/ 11 h 1733"/>
                <a:gd name="T60" fmla="*/ 329 w 2672"/>
                <a:gd name="T61" fmla="*/ 20 h 1733"/>
                <a:gd name="T62" fmla="*/ 334 w 2672"/>
                <a:gd name="T63" fmla="*/ 39 h 1733"/>
                <a:gd name="T64" fmla="*/ 318 w 2672"/>
                <a:gd name="T65" fmla="*/ 67 h 1733"/>
                <a:gd name="T66" fmla="*/ 334 w 2672"/>
                <a:gd name="T67" fmla="*/ 73 h 1733"/>
                <a:gd name="T68" fmla="*/ 311 w 2672"/>
                <a:gd name="T69" fmla="*/ 86 h 1733"/>
                <a:gd name="T70" fmla="*/ 334 w 2672"/>
                <a:gd name="T71" fmla="*/ 95 h 1733"/>
                <a:gd name="T72" fmla="*/ 314 w 2672"/>
                <a:gd name="T73" fmla="*/ 112 h 1733"/>
                <a:gd name="T74" fmla="*/ 290 w 2672"/>
                <a:gd name="T75" fmla="*/ 141 h 1733"/>
                <a:gd name="T76" fmla="*/ 260 w 2672"/>
                <a:gd name="T77" fmla="*/ 150 h 1733"/>
                <a:gd name="T78" fmla="*/ 243 w 2672"/>
                <a:gd name="T79" fmla="*/ 148 h 1733"/>
                <a:gd name="T80" fmla="*/ 233 w 2672"/>
                <a:gd name="T81" fmla="*/ 159 h 1733"/>
                <a:gd name="T82" fmla="*/ 212 w 2672"/>
                <a:gd name="T83" fmla="*/ 163 h 1733"/>
                <a:gd name="T84" fmla="*/ 200 w 2672"/>
                <a:gd name="T85" fmla="*/ 162 h 1733"/>
                <a:gd name="T86" fmla="*/ 191 w 2672"/>
                <a:gd name="T87" fmla="*/ 169 h 1733"/>
                <a:gd name="T88" fmla="*/ 181 w 2672"/>
                <a:gd name="T89" fmla="*/ 188 h 1733"/>
                <a:gd name="T90" fmla="*/ 163 w 2672"/>
                <a:gd name="T91" fmla="*/ 194 h 1733"/>
                <a:gd name="T92" fmla="*/ 138 w 2672"/>
                <a:gd name="T93" fmla="*/ 207 h 1733"/>
                <a:gd name="T94" fmla="*/ 138 w 2672"/>
                <a:gd name="T95" fmla="*/ 207 h 173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672"/>
                <a:gd name="T145" fmla="*/ 0 h 1733"/>
                <a:gd name="T146" fmla="*/ 2672 w 2672"/>
                <a:gd name="T147" fmla="*/ 1733 h 173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672" h="1733">
                  <a:moveTo>
                    <a:pt x="1097" y="1652"/>
                  </a:moveTo>
                  <a:lnTo>
                    <a:pt x="820" y="1733"/>
                  </a:lnTo>
                  <a:lnTo>
                    <a:pt x="570" y="1688"/>
                  </a:lnTo>
                  <a:lnTo>
                    <a:pt x="484" y="1584"/>
                  </a:lnTo>
                  <a:lnTo>
                    <a:pt x="416" y="1517"/>
                  </a:lnTo>
                  <a:lnTo>
                    <a:pt x="295" y="1551"/>
                  </a:lnTo>
                  <a:lnTo>
                    <a:pt x="215" y="1510"/>
                  </a:lnTo>
                  <a:lnTo>
                    <a:pt x="93" y="1375"/>
                  </a:lnTo>
                  <a:lnTo>
                    <a:pt x="87" y="1234"/>
                  </a:lnTo>
                  <a:lnTo>
                    <a:pt x="101" y="1159"/>
                  </a:lnTo>
                  <a:lnTo>
                    <a:pt x="0" y="1058"/>
                  </a:lnTo>
                  <a:lnTo>
                    <a:pt x="101" y="944"/>
                  </a:lnTo>
                  <a:lnTo>
                    <a:pt x="147" y="876"/>
                  </a:lnTo>
                  <a:lnTo>
                    <a:pt x="114" y="802"/>
                  </a:lnTo>
                  <a:lnTo>
                    <a:pt x="120" y="742"/>
                  </a:lnTo>
                  <a:lnTo>
                    <a:pt x="167" y="668"/>
                  </a:lnTo>
                  <a:lnTo>
                    <a:pt x="239" y="489"/>
                  </a:lnTo>
                  <a:lnTo>
                    <a:pt x="468" y="384"/>
                  </a:lnTo>
                  <a:lnTo>
                    <a:pt x="598" y="305"/>
                  </a:lnTo>
                  <a:lnTo>
                    <a:pt x="794" y="317"/>
                  </a:lnTo>
                  <a:lnTo>
                    <a:pt x="962" y="290"/>
                  </a:lnTo>
                  <a:lnTo>
                    <a:pt x="1077" y="162"/>
                  </a:lnTo>
                  <a:lnTo>
                    <a:pt x="1217" y="122"/>
                  </a:lnTo>
                  <a:lnTo>
                    <a:pt x="1333" y="82"/>
                  </a:lnTo>
                  <a:lnTo>
                    <a:pt x="1413" y="0"/>
                  </a:lnTo>
                  <a:lnTo>
                    <a:pt x="1615" y="0"/>
                  </a:lnTo>
                  <a:lnTo>
                    <a:pt x="1750" y="21"/>
                  </a:lnTo>
                  <a:lnTo>
                    <a:pt x="1837" y="142"/>
                  </a:lnTo>
                  <a:lnTo>
                    <a:pt x="2039" y="148"/>
                  </a:lnTo>
                  <a:lnTo>
                    <a:pt x="2302" y="88"/>
                  </a:lnTo>
                  <a:lnTo>
                    <a:pt x="2625" y="156"/>
                  </a:lnTo>
                  <a:lnTo>
                    <a:pt x="2672" y="311"/>
                  </a:lnTo>
                  <a:lnTo>
                    <a:pt x="2544" y="533"/>
                  </a:lnTo>
                  <a:lnTo>
                    <a:pt x="2672" y="580"/>
                  </a:lnTo>
                  <a:lnTo>
                    <a:pt x="2483" y="688"/>
                  </a:lnTo>
                  <a:lnTo>
                    <a:pt x="2672" y="755"/>
                  </a:lnTo>
                  <a:lnTo>
                    <a:pt x="2511" y="890"/>
                  </a:lnTo>
                  <a:lnTo>
                    <a:pt x="2316" y="1126"/>
                  </a:lnTo>
                  <a:lnTo>
                    <a:pt x="2080" y="1193"/>
                  </a:lnTo>
                  <a:lnTo>
                    <a:pt x="1945" y="1180"/>
                  </a:lnTo>
                  <a:lnTo>
                    <a:pt x="1871" y="1267"/>
                  </a:lnTo>
                  <a:lnTo>
                    <a:pt x="1703" y="1301"/>
                  </a:lnTo>
                  <a:lnTo>
                    <a:pt x="1602" y="1295"/>
                  </a:lnTo>
                  <a:lnTo>
                    <a:pt x="1534" y="1348"/>
                  </a:lnTo>
                  <a:lnTo>
                    <a:pt x="1454" y="1503"/>
                  </a:lnTo>
                  <a:lnTo>
                    <a:pt x="1299" y="1551"/>
                  </a:lnTo>
                  <a:lnTo>
                    <a:pt x="1097" y="1652"/>
                  </a:lnTo>
                  <a:close/>
                </a:path>
              </a:pathLst>
            </a:custGeom>
            <a:solidFill>
              <a:srgbClr val="E5E5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09" name="Freeform 1031"/>
            <p:cNvSpPr>
              <a:spLocks/>
            </p:cNvSpPr>
            <p:nvPr/>
          </p:nvSpPr>
          <p:spPr bwMode="auto">
            <a:xfrm>
              <a:off x="77" y="70"/>
              <a:ext cx="828" cy="731"/>
            </a:xfrm>
            <a:custGeom>
              <a:avLst/>
              <a:gdLst>
                <a:gd name="T0" fmla="*/ 7 w 1657"/>
                <a:gd name="T1" fmla="*/ 135 h 1462"/>
                <a:gd name="T2" fmla="*/ 0 w 1657"/>
                <a:gd name="T3" fmla="*/ 119 h 1462"/>
                <a:gd name="T4" fmla="*/ 20 w 1657"/>
                <a:gd name="T5" fmla="*/ 104 h 1462"/>
                <a:gd name="T6" fmla="*/ 8 w 1657"/>
                <a:gd name="T7" fmla="*/ 92 h 1462"/>
                <a:gd name="T8" fmla="*/ 15 w 1657"/>
                <a:gd name="T9" fmla="*/ 89 h 1462"/>
                <a:gd name="T10" fmla="*/ 25 w 1657"/>
                <a:gd name="T11" fmla="*/ 86 h 1462"/>
                <a:gd name="T12" fmla="*/ 35 w 1657"/>
                <a:gd name="T13" fmla="*/ 77 h 1462"/>
                <a:gd name="T14" fmla="*/ 46 w 1657"/>
                <a:gd name="T15" fmla="*/ 58 h 1462"/>
                <a:gd name="T16" fmla="*/ 67 w 1657"/>
                <a:gd name="T17" fmla="*/ 42 h 1462"/>
                <a:gd name="T18" fmla="*/ 93 w 1657"/>
                <a:gd name="T19" fmla="*/ 36 h 1462"/>
                <a:gd name="T20" fmla="*/ 107 w 1657"/>
                <a:gd name="T21" fmla="*/ 38 h 1462"/>
                <a:gd name="T22" fmla="*/ 115 w 1657"/>
                <a:gd name="T23" fmla="*/ 30 h 1462"/>
                <a:gd name="T24" fmla="*/ 122 w 1657"/>
                <a:gd name="T25" fmla="*/ 14 h 1462"/>
                <a:gd name="T26" fmla="*/ 138 w 1657"/>
                <a:gd name="T27" fmla="*/ 10 h 1462"/>
                <a:gd name="T28" fmla="*/ 152 w 1657"/>
                <a:gd name="T29" fmla="*/ 7 h 1462"/>
                <a:gd name="T30" fmla="*/ 166 w 1657"/>
                <a:gd name="T31" fmla="*/ 5 h 1462"/>
                <a:gd name="T32" fmla="*/ 177 w 1657"/>
                <a:gd name="T33" fmla="*/ 0 h 1462"/>
                <a:gd name="T34" fmla="*/ 194 w 1657"/>
                <a:gd name="T35" fmla="*/ 6 h 1462"/>
                <a:gd name="T36" fmla="*/ 199 w 1657"/>
                <a:gd name="T37" fmla="*/ 11 h 1462"/>
                <a:gd name="T38" fmla="*/ 207 w 1657"/>
                <a:gd name="T39" fmla="*/ 29 h 1462"/>
                <a:gd name="T40" fmla="*/ 199 w 1657"/>
                <a:gd name="T41" fmla="*/ 48 h 1462"/>
                <a:gd name="T42" fmla="*/ 182 w 1657"/>
                <a:gd name="T43" fmla="*/ 58 h 1462"/>
                <a:gd name="T44" fmla="*/ 186 w 1657"/>
                <a:gd name="T45" fmla="*/ 76 h 1462"/>
                <a:gd name="T46" fmla="*/ 175 w 1657"/>
                <a:gd name="T47" fmla="*/ 96 h 1462"/>
                <a:gd name="T48" fmla="*/ 147 w 1657"/>
                <a:gd name="T49" fmla="*/ 98 h 1462"/>
                <a:gd name="T50" fmla="*/ 154 w 1657"/>
                <a:gd name="T51" fmla="*/ 128 h 1462"/>
                <a:gd name="T52" fmla="*/ 153 w 1657"/>
                <a:gd name="T53" fmla="*/ 148 h 1462"/>
                <a:gd name="T54" fmla="*/ 135 w 1657"/>
                <a:gd name="T55" fmla="*/ 161 h 1462"/>
                <a:gd name="T56" fmla="*/ 100 w 1657"/>
                <a:gd name="T57" fmla="*/ 168 h 1462"/>
                <a:gd name="T58" fmla="*/ 90 w 1657"/>
                <a:gd name="T59" fmla="*/ 183 h 1462"/>
                <a:gd name="T60" fmla="*/ 71 w 1657"/>
                <a:gd name="T61" fmla="*/ 183 h 1462"/>
                <a:gd name="T62" fmla="*/ 52 w 1657"/>
                <a:gd name="T63" fmla="*/ 175 h 1462"/>
                <a:gd name="T64" fmla="*/ 39 w 1657"/>
                <a:gd name="T65" fmla="*/ 161 h 1462"/>
                <a:gd name="T66" fmla="*/ 32 w 1657"/>
                <a:gd name="T67" fmla="*/ 154 h 1462"/>
                <a:gd name="T68" fmla="*/ 23 w 1657"/>
                <a:gd name="T69" fmla="*/ 160 h 1462"/>
                <a:gd name="T70" fmla="*/ 15 w 1657"/>
                <a:gd name="T71" fmla="*/ 155 h 1462"/>
                <a:gd name="T72" fmla="*/ 7 w 1657"/>
                <a:gd name="T73" fmla="*/ 150 h 1462"/>
                <a:gd name="T74" fmla="*/ 7 w 1657"/>
                <a:gd name="T75" fmla="*/ 135 h 1462"/>
                <a:gd name="T76" fmla="*/ 7 w 1657"/>
                <a:gd name="T77" fmla="*/ 135 h 146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657"/>
                <a:gd name="T118" fmla="*/ 0 h 1462"/>
                <a:gd name="T119" fmla="*/ 1657 w 1657"/>
                <a:gd name="T120" fmla="*/ 1462 h 146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657" h="1462">
                  <a:moveTo>
                    <a:pt x="61" y="1078"/>
                  </a:moveTo>
                  <a:lnTo>
                    <a:pt x="0" y="957"/>
                  </a:lnTo>
                  <a:lnTo>
                    <a:pt x="162" y="836"/>
                  </a:lnTo>
                  <a:lnTo>
                    <a:pt x="67" y="741"/>
                  </a:lnTo>
                  <a:lnTo>
                    <a:pt x="121" y="707"/>
                  </a:lnTo>
                  <a:lnTo>
                    <a:pt x="203" y="684"/>
                  </a:lnTo>
                  <a:lnTo>
                    <a:pt x="283" y="614"/>
                  </a:lnTo>
                  <a:lnTo>
                    <a:pt x="370" y="464"/>
                  </a:lnTo>
                  <a:lnTo>
                    <a:pt x="539" y="330"/>
                  </a:lnTo>
                  <a:lnTo>
                    <a:pt x="748" y="282"/>
                  </a:lnTo>
                  <a:lnTo>
                    <a:pt x="856" y="297"/>
                  </a:lnTo>
                  <a:lnTo>
                    <a:pt x="923" y="242"/>
                  </a:lnTo>
                  <a:lnTo>
                    <a:pt x="983" y="114"/>
                  </a:lnTo>
                  <a:lnTo>
                    <a:pt x="1111" y="74"/>
                  </a:lnTo>
                  <a:lnTo>
                    <a:pt x="1219" y="60"/>
                  </a:lnTo>
                  <a:lnTo>
                    <a:pt x="1333" y="34"/>
                  </a:lnTo>
                  <a:lnTo>
                    <a:pt x="1421" y="0"/>
                  </a:lnTo>
                  <a:lnTo>
                    <a:pt x="1556" y="47"/>
                  </a:lnTo>
                  <a:lnTo>
                    <a:pt x="1596" y="94"/>
                  </a:lnTo>
                  <a:lnTo>
                    <a:pt x="1657" y="235"/>
                  </a:lnTo>
                  <a:lnTo>
                    <a:pt x="1596" y="384"/>
                  </a:lnTo>
                  <a:lnTo>
                    <a:pt x="1461" y="464"/>
                  </a:lnTo>
                  <a:lnTo>
                    <a:pt x="1493" y="606"/>
                  </a:lnTo>
                  <a:lnTo>
                    <a:pt x="1401" y="768"/>
                  </a:lnTo>
                  <a:lnTo>
                    <a:pt x="1183" y="786"/>
                  </a:lnTo>
                  <a:lnTo>
                    <a:pt x="1239" y="1024"/>
                  </a:lnTo>
                  <a:lnTo>
                    <a:pt x="1226" y="1179"/>
                  </a:lnTo>
                  <a:lnTo>
                    <a:pt x="1083" y="1285"/>
                  </a:lnTo>
                  <a:lnTo>
                    <a:pt x="801" y="1341"/>
                  </a:lnTo>
                  <a:lnTo>
                    <a:pt x="720" y="1458"/>
                  </a:lnTo>
                  <a:lnTo>
                    <a:pt x="571" y="1462"/>
                  </a:lnTo>
                  <a:lnTo>
                    <a:pt x="416" y="1400"/>
                  </a:lnTo>
                  <a:lnTo>
                    <a:pt x="317" y="1287"/>
                  </a:lnTo>
                  <a:lnTo>
                    <a:pt x="262" y="1226"/>
                  </a:lnTo>
                  <a:lnTo>
                    <a:pt x="188" y="1274"/>
                  </a:lnTo>
                  <a:lnTo>
                    <a:pt x="121" y="1240"/>
                  </a:lnTo>
                  <a:lnTo>
                    <a:pt x="61" y="1193"/>
                  </a:lnTo>
                  <a:lnTo>
                    <a:pt x="61" y="1078"/>
                  </a:lnTo>
                  <a:close/>
                </a:path>
              </a:pathLst>
            </a:custGeom>
            <a:solidFill>
              <a:srgbClr val="B8B8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0" name="Freeform 1032"/>
            <p:cNvSpPr>
              <a:spLocks/>
            </p:cNvSpPr>
            <p:nvPr/>
          </p:nvSpPr>
          <p:spPr bwMode="auto">
            <a:xfrm>
              <a:off x="75" y="43"/>
              <a:ext cx="1137" cy="1081"/>
            </a:xfrm>
            <a:custGeom>
              <a:avLst/>
              <a:gdLst>
                <a:gd name="T0" fmla="*/ 3 w 2275"/>
                <a:gd name="T1" fmla="*/ 20 h 2163"/>
                <a:gd name="T2" fmla="*/ 4 w 2275"/>
                <a:gd name="T3" fmla="*/ 13 h 2163"/>
                <a:gd name="T4" fmla="*/ 11 w 2275"/>
                <a:gd name="T5" fmla="*/ 9 h 2163"/>
                <a:gd name="T6" fmla="*/ 39 w 2275"/>
                <a:gd name="T7" fmla="*/ 0 h 2163"/>
                <a:gd name="T8" fmla="*/ 59 w 2275"/>
                <a:gd name="T9" fmla="*/ 0 h 2163"/>
                <a:gd name="T10" fmla="*/ 80 w 2275"/>
                <a:gd name="T11" fmla="*/ 14 h 2163"/>
                <a:gd name="T12" fmla="*/ 89 w 2275"/>
                <a:gd name="T13" fmla="*/ 59 h 2163"/>
                <a:gd name="T14" fmla="*/ 218 w 2275"/>
                <a:gd name="T15" fmla="*/ 30 h 2163"/>
                <a:gd name="T16" fmla="*/ 243 w 2275"/>
                <a:gd name="T17" fmla="*/ 18 h 2163"/>
                <a:gd name="T18" fmla="*/ 266 w 2275"/>
                <a:gd name="T19" fmla="*/ 19 h 2163"/>
                <a:gd name="T20" fmla="*/ 278 w 2275"/>
                <a:gd name="T21" fmla="*/ 36 h 2163"/>
                <a:gd name="T22" fmla="*/ 283 w 2275"/>
                <a:gd name="T23" fmla="*/ 175 h 2163"/>
                <a:gd name="T24" fmla="*/ 230 w 2275"/>
                <a:gd name="T25" fmla="*/ 122 h 2163"/>
                <a:gd name="T26" fmla="*/ 211 w 2275"/>
                <a:gd name="T27" fmla="*/ 129 h 2163"/>
                <a:gd name="T28" fmla="*/ 212 w 2275"/>
                <a:gd name="T29" fmla="*/ 235 h 2163"/>
                <a:gd name="T30" fmla="*/ 181 w 2275"/>
                <a:gd name="T31" fmla="*/ 270 h 2163"/>
                <a:gd name="T32" fmla="*/ 186 w 2275"/>
                <a:gd name="T33" fmla="*/ 232 h 2163"/>
                <a:gd name="T34" fmla="*/ 189 w 2275"/>
                <a:gd name="T35" fmla="*/ 167 h 2163"/>
                <a:gd name="T36" fmla="*/ 153 w 2275"/>
                <a:gd name="T37" fmla="*/ 142 h 2163"/>
                <a:gd name="T38" fmla="*/ 97 w 2275"/>
                <a:gd name="T39" fmla="*/ 147 h 2163"/>
                <a:gd name="T40" fmla="*/ 68 w 2275"/>
                <a:gd name="T41" fmla="*/ 178 h 2163"/>
                <a:gd name="T42" fmla="*/ 72 w 2275"/>
                <a:gd name="T43" fmla="*/ 198 h 2163"/>
                <a:gd name="T44" fmla="*/ 68 w 2275"/>
                <a:gd name="T45" fmla="*/ 242 h 2163"/>
                <a:gd name="T46" fmla="*/ 56 w 2275"/>
                <a:gd name="T47" fmla="*/ 259 h 2163"/>
                <a:gd name="T48" fmla="*/ 57 w 2275"/>
                <a:gd name="T49" fmla="*/ 235 h 2163"/>
                <a:gd name="T50" fmla="*/ 50 w 2275"/>
                <a:gd name="T51" fmla="*/ 191 h 2163"/>
                <a:gd name="T52" fmla="*/ 50 w 2275"/>
                <a:gd name="T53" fmla="*/ 156 h 2163"/>
                <a:gd name="T54" fmla="*/ 37 w 2275"/>
                <a:gd name="T55" fmla="*/ 125 h 2163"/>
                <a:gd name="T56" fmla="*/ 43 w 2275"/>
                <a:gd name="T57" fmla="*/ 93 h 2163"/>
                <a:gd name="T58" fmla="*/ 29 w 2275"/>
                <a:gd name="T59" fmla="*/ 89 h 2163"/>
                <a:gd name="T60" fmla="*/ 10 w 2275"/>
                <a:gd name="T61" fmla="*/ 36 h 2163"/>
                <a:gd name="T62" fmla="*/ 0 w 2275"/>
                <a:gd name="T63" fmla="*/ 33 h 216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275"/>
                <a:gd name="T97" fmla="*/ 0 h 2163"/>
                <a:gd name="T98" fmla="*/ 2275 w 2275"/>
                <a:gd name="T99" fmla="*/ 2163 h 216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275" h="2163">
                  <a:moveTo>
                    <a:pt x="0" y="266"/>
                  </a:moveTo>
                  <a:lnTo>
                    <a:pt x="24" y="162"/>
                  </a:lnTo>
                  <a:lnTo>
                    <a:pt x="37" y="124"/>
                  </a:lnTo>
                  <a:lnTo>
                    <a:pt x="37" y="109"/>
                  </a:lnTo>
                  <a:lnTo>
                    <a:pt x="73" y="107"/>
                  </a:lnTo>
                  <a:lnTo>
                    <a:pt x="94" y="75"/>
                  </a:lnTo>
                  <a:lnTo>
                    <a:pt x="180" y="28"/>
                  </a:lnTo>
                  <a:lnTo>
                    <a:pt x="318" y="7"/>
                  </a:lnTo>
                  <a:lnTo>
                    <a:pt x="373" y="0"/>
                  </a:lnTo>
                  <a:lnTo>
                    <a:pt x="479" y="7"/>
                  </a:lnTo>
                  <a:lnTo>
                    <a:pt x="592" y="45"/>
                  </a:lnTo>
                  <a:lnTo>
                    <a:pt x="640" y="118"/>
                  </a:lnTo>
                  <a:lnTo>
                    <a:pt x="691" y="330"/>
                  </a:lnTo>
                  <a:lnTo>
                    <a:pt x="717" y="477"/>
                  </a:lnTo>
                  <a:lnTo>
                    <a:pt x="1527" y="204"/>
                  </a:lnTo>
                  <a:lnTo>
                    <a:pt x="1748" y="240"/>
                  </a:lnTo>
                  <a:lnTo>
                    <a:pt x="1843" y="220"/>
                  </a:lnTo>
                  <a:lnTo>
                    <a:pt x="1948" y="146"/>
                  </a:lnTo>
                  <a:lnTo>
                    <a:pt x="2042" y="130"/>
                  </a:lnTo>
                  <a:lnTo>
                    <a:pt x="2135" y="157"/>
                  </a:lnTo>
                  <a:lnTo>
                    <a:pt x="2200" y="189"/>
                  </a:lnTo>
                  <a:lnTo>
                    <a:pt x="2228" y="291"/>
                  </a:lnTo>
                  <a:lnTo>
                    <a:pt x="2275" y="760"/>
                  </a:lnTo>
                  <a:lnTo>
                    <a:pt x="2266" y="1407"/>
                  </a:lnTo>
                  <a:lnTo>
                    <a:pt x="1913" y="1500"/>
                  </a:lnTo>
                  <a:lnTo>
                    <a:pt x="1846" y="982"/>
                  </a:lnTo>
                  <a:lnTo>
                    <a:pt x="1791" y="916"/>
                  </a:lnTo>
                  <a:lnTo>
                    <a:pt x="1695" y="1037"/>
                  </a:lnTo>
                  <a:lnTo>
                    <a:pt x="1721" y="1363"/>
                  </a:lnTo>
                  <a:lnTo>
                    <a:pt x="1696" y="1880"/>
                  </a:lnTo>
                  <a:lnTo>
                    <a:pt x="1606" y="2143"/>
                  </a:lnTo>
                  <a:lnTo>
                    <a:pt x="1453" y="2163"/>
                  </a:lnTo>
                  <a:lnTo>
                    <a:pt x="1336" y="2142"/>
                  </a:lnTo>
                  <a:lnTo>
                    <a:pt x="1490" y="1858"/>
                  </a:lnTo>
                  <a:lnTo>
                    <a:pt x="1511" y="1783"/>
                  </a:lnTo>
                  <a:lnTo>
                    <a:pt x="1516" y="1341"/>
                  </a:lnTo>
                  <a:lnTo>
                    <a:pt x="1420" y="1094"/>
                  </a:lnTo>
                  <a:lnTo>
                    <a:pt x="1231" y="1140"/>
                  </a:lnTo>
                  <a:lnTo>
                    <a:pt x="1126" y="1155"/>
                  </a:lnTo>
                  <a:lnTo>
                    <a:pt x="778" y="1180"/>
                  </a:lnTo>
                  <a:lnTo>
                    <a:pt x="589" y="1197"/>
                  </a:lnTo>
                  <a:lnTo>
                    <a:pt x="551" y="1431"/>
                  </a:lnTo>
                  <a:lnTo>
                    <a:pt x="587" y="1513"/>
                  </a:lnTo>
                  <a:lnTo>
                    <a:pt x="577" y="1584"/>
                  </a:lnTo>
                  <a:lnTo>
                    <a:pt x="536" y="1625"/>
                  </a:lnTo>
                  <a:lnTo>
                    <a:pt x="544" y="1943"/>
                  </a:lnTo>
                  <a:lnTo>
                    <a:pt x="484" y="2068"/>
                  </a:lnTo>
                  <a:lnTo>
                    <a:pt x="448" y="2075"/>
                  </a:lnTo>
                  <a:lnTo>
                    <a:pt x="380" y="2034"/>
                  </a:lnTo>
                  <a:lnTo>
                    <a:pt x="456" y="1884"/>
                  </a:lnTo>
                  <a:lnTo>
                    <a:pt x="443" y="1620"/>
                  </a:lnTo>
                  <a:lnTo>
                    <a:pt x="403" y="1533"/>
                  </a:lnTo>
                  <a:lnTo>
                    <a:pt x="446" y="1453"/>
                  </a:lnTo>
                  <a:lnTo>
                    <a:pt x="401" y="1254"/>
                  </a:lnTo>
                  <a:lnTo>
                    <a:pt x="390" y="1128"/>
                  </a:lnTo>
                  <a:lnTo>
                    <a:pt x="298" y="1001"/>
                  </a:lnTo>
                  <a:lnTo>
                    <a:pt x="276" y="817"/>
                  </a:lnTo>
                  <a:lnTo>
                    <a:pt x="345" y="749"/>
                  </a:lnTo>
                  <a:lnTo>
                    <a:pt x="265" y="539"/>
                  </a:lnTo>
                  <a:lnTo>
                    <a:pt x="237" y="716"/>
                  </a:lnTo>
                  <a:lnTo>
                    <a:pt x="106" y="698"/>
                  </a:lnTo>
                  <a:lnTo>
                    <a:pt x="84" y="289"/>
                  </a:lnTo>
                  <a:lnTo>
                    <a:pt x="0" y="266"/>
                  </a:lnTo>
                  <a:close/>
                </a:path>
              </a:pathLst>
            </a:custGeom>
            <a:solidFill>
              <a:srgbClr val="E5B2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1" name="Freeform 1033"/>
            <p:cNvSpPr>
              <a:spLocks/>
            </p:cNvSpPr>
            <p:nvPr/>
          </p:nvSpPr>
          <p:spPr bwMode="auto">
            <a:xfrm>
              <a:off x="996" y="405"/>
              <a:ext cx="51" cy="35"/>
            </a:xfrm>
            <a:custGeom>
              <a:avLst/>
              <a:gdLst>
                <a:gd name="T0" fmla="*/ 0 w 103"/>
                <a:gd name="T1" fmla="*/ 6 h 69"/>
                <a:gd name="T2" fmla="*/ 12 w 103"/>
                <a:gd name="T3" fmla="*/ 0 h 69"/>
                <a:gd name="T4" fmla="*/ 11 w 103"/>
                <a:gd name="T5" fmla="*/ 5 h 69"/>
                <a:gd name="T6" fmla="*/ 0 w 103"/>
                <a:gd name="T7" fmla="*/ 9 h 69"/>
                <a:gd name="T8" fmla="*/ 0 w 103"/>
                <a:gd name="T9" fmla="*/ 6 h 69"/>
                <a:gd name="T10" fmla="*/ 0 w 103"/>
                <a:gd name="T11" fmla="*/ 6 h 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3"/>
                <a:gd name="T19" fmla="*/ 0 h 69"/>
                <a:gd name="T20" fmla="*/ 103 w 103"/>
                <a:gd name="T21" fmla="*/ 69 h 6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3" h="69">
                  <a:moveTo>
                    <a:pt x="6" y="45"/>
                  </a:moveTo>
                  <a:lnTo>
                    <a:pt x="103" y="0"/>
                  </a:lnTo>
                  <a:lnTo>
                    <a:pt x="92" y="36"/>
                  </a:lnTo>
                  <a:lnTo>
                    <a:pt x="0" y="69"/>
                  </a:lnTo>
                  <a:lnTo>
                    <a:pt x="6" y="45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2" name="Freeform 1034"/>
            <p:cNvSpPr>
              <a:spLocks/>
            </p:cNvSpPr>
            <p:nvPr/>
          </p:nvSpPr>
          <p:spPr bwMode="auto">
            <a:xfrm>
              <a:off x="962" y="133"/>
              <a:ext cx="152" cy="96"/>
            </a:xfrm>
            <a:custGeom>
              <a:avLst/>
              <a:gdLst>
                <a:gd name="T0" fmla="*/ 0 w 304"/>
                <a:gd name="T1" fmla="*/ 12 h 193"/>
                <a:gd name="T2" fmla="*/ 19 w 304"/>
                <a:gd name="T3" fmla="*/ 0 h 193"/>
                <a:gd name="T4" fmla="*/ 26 w 304"/>
                <a:gd name="T5" fmla="*/ 3 h 193"/>
                <a:gd name="T6" fmla="*/ 33 w 304"/>
                <a:gd name="T7" fmla="*/ 12 h 193"/>
                <a:gd name="T8" fmla="*/ 38 w 304"/>
                <a:gd name="T9" fmla="*/ 24 h 193"/>
                <a:gd name="T10" fmla="*/ 27 w 304"/>
                <a:gd name="T11" fmla="*/ 13 h 193"/>
                <a:gd name="T12" fmla="*/ 19 w 304"/>
                <a:gd name="T13" fmla="*/ 6 h 193"/>
                <a:gd name="T14" fmla="*/ 1 w 304"/>
                <a:gd name="T15" fmla="*/ 15 h 193"/>
                <a:gd name="T16" fmla="*/ 0 w 304"/>
                <a:gd name="T17" fmla="*/ 12 h 193"/>
                <a:gd name="T18" fmla="*/ 0 w 304"/>
                <a:gd name="T19" fmla="*/ 12 h 19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04"/>
                <a:gd name="T31" fmla="*/ 0 h 193"/>
                <a:gd name="T32" fmla="*/ 304 w 304"/>
                <a:gd name="T33" fmla="*/ 193 h 19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04" h="193">
                  <a:moveTo>
                    <a:pt x="0" y="100"/>
                  </a:moveTo>
                  <a:lnTo>
                    <a:pt x="154" y="0"/>
                  </a:lnTo>
                  <a:lnTo>
                    <a:pt x="210" y="24"/>
                  </a:lnTo>
                  <a:lnTo>
                    <a:pt x="263" y="100"/>
                  </a:lnTo>
                  <a:lnTo>
                    <a:pt x="304" y="193"/>
                  </a:lnTo>
                  <a:lnTo>
                    <a:pt x="222" y="104"/>
                  </a:lnTo>
                  <a:lnTo>
                    <a:pt x="148" y="51"/>
                  </a:lnTo>
                  <a:lnTo>
                    <a:pt x="6" y="125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3" name="Freeform 1035"/>
            <p:cNvSpPr>
              <a:spLocks/>
            </p:cNvSpPr>
            <p:nvPr/>
          </p:nvSpPr>
          <p:spPr bwMode="auto">
            <a:xfrm>
              <a:off x="959" y="174"/>
              <a:ext cx="139" cy="177"/>
            </a:xfrm>
            <a:custGeom>
              <a:avLst/>
              <a:gdLst>
                <a:gd name="T0" fmla="*/ 0 w 276"/>
                <a:gd name="T1" fmla="*/ 13 h 354"/>
                <a:gd name="T2" fmla="*/ 1 w 276"/>
                <a:gd name="T3" fmla="*/ 15 h 354"/>
                <a:gd name="T4" fmla="*/ 14 w 276"/>
                <a:gd name="T5" fmla="*/ 6 h 354"/>
                <a:gd name="T6" fmla="*/ 18 w 276"/>
                <a:gd name="T7" fmla="*/ 8 h 354"/>
                <a:gd name="T8" fmla="*/ 32 w 276"/>
                <a:gd name="T9" fmla="*/ 18 h 354"/>
                <a:gd name="T10" fmla="*/ 35 w 276"/>
                <a:gd name="T11" fmla="*/ 44 h 354"/>
                <a:gd name="T12" fmla="*/ 34 w 276"/>
                <a:gd name="T13" fmla="*/ 14 h 354"/>
                <a:gd name="T14" fmla="*/ 16 w 276"/>
                <a:gd name="T15" fmla="*/ 0 h 354"/>
                <a:gd name="T16" fmla="*/ 0 w 276"/>
                <a:gd name="T17" fmla="*/ 13 h 354"/>
                <a:gd name="T18" fmla="*/ 0 w 276"/>
                <a:gd name="T19" fmla="*/ 13 h 3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76"/>
                <a:gd name="T31" fmla="*/ 0 h 354"/>
                <a:gd name="T32" fmla="*/ 276 w 276"/>
                <a:gd name="T33" fmla="*/ 354 h 3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76" h="354">
                  <a:moveTo>
                    <a:pt x="0" y="104"/>
                  </a:moveTo>
                  <a:lnTo>
                    <a:pt x="1" y="126"/>
                  </a:lnTo>
                  <a:lnTo>
                    <a:pt x="105" y="55"/>
                  </a:lnTo>
                  <a:lnTo>
                    <a:pt x="143" y="64"/>
                  </a:lnTo>
                  <a:lnTo>
                    <a:pt x="250" y="143"/>
                  </a:lnTo>
                  <a:lnTo>
                    <a:pt x="276" y="354"/>
                  </a:lnTo>
                  <a:lnTo>
                    <a:pt x="270" y="118"/>
                  </a:lnTo>
                  <a:lnTo>
                    <a:pt x="125" y="0"/>
                  </a:lnTo>
                  <a:lnTo>
                    <a:pt x="0" y="104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4" name="Freeform 1036"/>
            <p:cNvSpPr>
              <a:spLocks/>
            </p:cNvSpPr>
            <p:nvPr/>
          </p:nvSpPr>
          <p:spPr bwMode="auto">
            <a:xfrm>
              <a:off x="1036" y="281"/>
              <a:ext cx="36" cy="447"/>
            </a:xfrm>
            <a:custGeom>
              <a:avLst/>
              <a:gdLst>
                <a:gd name="T0" fmla="*/ 0 w 73"/>
                <a:gd name="T1" fmla="*/ 0 h 894"/>
                <a:gd name="T2" fmla="*/ 9 w 73"/>
                <a:gd name="T3" fmla="*/ 112 h 894"/>
                <a:gd name="T4" fmla="*/ 8 w 73"/>
                <a:gd name="T5" fmla="*/ 43 h 894"/>
                <a:gd name="T6" fmla="*/ 5 w 73"/>
                <a:gd name="T7" fmla="*/ 20 h 894"/>
                <a:gd name="T8" fmla="*/ 0 w 73"/>
                <a:gd name="T9" fmla="*/ 0 h 894"/>
                <a:gd name="T10" fmla="*/ 0 w 73"/>
                <a:gd name="T11" fmla="*/ 0 h 8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3"/>
                <a:gd name="T19" fmla="*/ 0 h 894"/>
                <a:gd name="T20" fmla="*/ 73 w 73"/>
                <a:gd name="T21" fmla="*/ 894 h 8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3" h="894">
                  <a:moveTo>
                    <a:pt x="0" y="0"/>
                  </a:moveTo>
                  <a:lnTo>
                    <a:pt x="73" y="894"/>
                  </a:lnTo>
                  <a:lnTo>
                    <a:pt x="68" y="338"/>
                  </a:lnTo>
                  <a:lnTo>
                    <a:pt x="47" y="1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Freeform 1037"/>
            <p:cNvSpPr>
              <a:spLocks/>
            </p:cNvSpPr>
            <p:nvPr/>
          </p:nvSpPr>
          <p:spPr bwMode="auto">
            <a:xfrm>
              <a:off x="1065" y="364"/>
              <a:ext cx="80" cy="197"/>
            </a:xfrm>
            <a:custGeom>
              <a:avLst/>
              <a:gdLst>
                <a:gd name="T0" fmla="*/ 7 w 160"/>
                <a:gd name="T1" fmla="*/ 0 h 395"/>
                <a:gd name="T2" fmla="*/ 13 w 160"/>
                <a:gd name="T3" fmla="*/ 40 h 395"/>
                <a:gd name="T4" fmla="*/ 20 w 160"/>
                <a:gd name="T5" fmla="*/ 47 h 395"/>
                <a:gd name="T6" fmla="*/ 0 w 160"/>
                <a:gd name="T7" fmla="*/ 49 h 395"/>
                <a:gd name="T8" fmla="*/ 9 w 160"/>
                <a:gd name="T9" fmla="*/ 44 h 395"/>
                <a:gd name="T10" fmla="*/ 5 w 160"/>
                <a:gd name="T11" fmla="*/ 9 h 395"/>
                <a:gd name="T12" fmla="*/ 7 w 160"/>
                <a:gd name="T13" fmla="*/ 0 h 395"/>
                <a:gd name="T14" fmla="*/ 7 w 160"/>
                <a:gd name="T15" fmla="*/ 0 h 39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0"/>
                <a:gd name="T25" fmla="*/ 0 h 395"/>
                <a:gd name="T26" fmla="*/ 160 w 160"/>
                <a:gd name="T27" fmla="*/ 395 h 39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0" h="395">
                  <a:moveTo>
                    <a:pt x="57" y="0"/>
                  </a:moveTo>
                  <a:lnTo>
                    <a:pt x="104" y="321"/>
                  </a:lnTo>
                  <a:lnTo>
                    <a:pt x="160" y="379"/>
                  </a:lnTo>
                  <a:lnTo>
                    <a:pt x="0" y="395"/>
                  </a:lnTo>
                  <a:lnTo>
                    <a:pt x="65" y="359"/>
                  </a:lnTo>
                  <a:lnTo>
                    <a:pt x="41" y="75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6" name="Freeform 1038"/>
            <p:cNvSpPr>
              <a:spLocks/>
            </p:cNvSpPr>
            <p:nvPr/>
          </p:nvSpPr>
          <p:spPr bwMode="auto">
            <a:xfrm>
              <a:off x="1107" y="586"/>
              <a:ext cx="31" cy="155"/>
            </a:xfrm>
            <a:custGeom>
              <a:avLst/>
              <a:gdLst>
                <a:gd name="T0" fmla="*/ 0 w 62"/>
                <a:gd name="T1" fmla="*/ 0 h 311"/>
                <a:gd name="T2" fmla="*/ 2 w 62"/>
                <a:gd name="T3" fmla="*/ 38 h 311"/>
                <a:gd name="T4" fmla="*/ 8 w 62"/>
                <a:gd name="T5" fmla="*/ 38 h 311"/>
                <a:gd name="T6" fmla="*/ 0 w 62"/>
                <a:gd name="T7" fmla="*/ 0 h 311"/>
                <a:gd name="T8" fmla="*/ 0 w 62"/>
                <a:gd name="T9" fmla="*/ 0 h 3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"/>
                <a:gd name="T16" fmla="*/ 0 h 311"/>
                <a:gd name="T17" fmla="*/ 62 w 62"/>
                <a:gd name="T18" fmla="*/ 311 h 3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" h="311">
                  <a:moveTo>
                    <a:pt x="0" y="0"/>
                  </a:moveTo>
                  <a:lnTo>
                    <a:pt x="14" y="311"/>
                  </a:lnTo>
                  <a:lnTo>
                    <a:pt x="62" y="3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Freeform 1039"/>
            <p:cNvSpPr>
              <a:spLocks/>
            </p:cNvSpPr>
            <p:nvPr/>
          </p:nvSpPr>
          <p:spPr bwMode="auto">
            <a:xfrm>
              <a:off x="317" y="783"/>
              <a:ext cx="40" cy="30"/>
            </a:xfrm>
            <a:custGeom>
              <a:avLst/>
              <a:gdLst>
                <a:gd name="T0" fmla="*/ 0 w 80"/>
                <a:gd name="T1" fmla="*/ 4 h 59"/>
                <a:gd name="T2" fmla="*/ 4 w 80"/>
                <a:gd name="T3" fmla="*/ 0 h 59"/>
                <a:gd name="T4" fmla="*/ 10 w 80"/>
                <a:gd name="T5" fmla="*/ 3 h 59"/>
                <a:gd name="T6" fmla="*/ 9 w 80"/>
                <a:gd name="T7" fmla="*/ 8 h 59"/>
                <a:gd name="T8" fmla="*/ 3 w 80"/>
                <a:gd name="T9" fmla="*/ 8 h 59"/>
                <a:gd name="T10" fmla="*/ 0 w 80"/>
                <a:gd name="T11" fmla="*/ 4 h 59"/>
                <a:gd name="T12" fmla="*/ 0 w 80"/>
                <a:gd name="T13" fmla="*/ 4 h 5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0"/>
                <a:gd name="T22" fmla="*/ 0 h 59"/>
                <a:gd name="T23" fmla="*/ 80 w 80"/>
                <a:gd name="T24" fmla="*/ 59 h 5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0" h="59">
                  <a:moveTo>
                    <a:pt x="0" y="29"/>
                  </a:moveTo>
                  <a:lnTo>
                    <a:pt x="32" y="0"/>
                  </a:lnTo>
                  <a:lnTo>
                    <a:pt x="80" y="17"/>
                  </a:lnTo>
                  <a:lnTo>
                    <a:pt x="65" y="59"/>
                  </a:lnTo>
                  <a:lnTo>
                    <a:pt x="23" y="59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8" name="Freeform 1040"/>
            <p:cNvSpPr>
              <a:spLocks/>
            </p:cNvSpPr>
            <p:nvPr/>
          </p:nvSpPr>
          <p:spPr bwMode="auto">
            <a:xfrm>
              <a:off x="300" y="573"/>
              <a:ext cx="23" cy="154"/>
            </a:xfrm>
            <a:custGeom>
              <a:avLst/>
              <a:gdLst>
                <a:gd name="T0" fmla="*/ 3 w 45"/>
                <a:gd name="T1" fmla="*/ 0 h 308"/>
                <a:gd name="T2" fmla="*/ 0 w 45"/>
                <a:gd name="T3" fmla="*/ 9 h 308"/>
                <a:gd name="T4" fmla="*/ 1 w 45"/>
                <a:gd name="T5" fmla="*/ 18 h 308"/>
                <a:gd name="T6" fmla="*/ 6 w 45"/>
                <a:gd name="T7" fmla="*/ 39 h 308"/>
                <a:gd name="T8" fmla="*/ 3 w 45"/>
                <a:gd name="T9" fmla="*/ 0 h 308"/>
                <a:gd name="T10" fmla="*/ 3 w 45"/>
                <a:gd name="T11" fmla="*/ 0 h 3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5"/>
                <a:gd name="T19" fmla="*/ 0 h 308"/>
                <a:gd name="T20" fmla="*/ 45 w 45"/>
                <a:gd name="T21" fmla="*/ 308 h 3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5" h="308">
                  <a:moveTo>
                    <a:pt x="24" y="0"/>
                  </a:moveTo>
                  <a:lnTo>
                    <a:pt x="0" y="68"/>
                  </a:lnTo>
                  <a:lnTo>
                    <a:pt x="8" y="139"/>
                  </a:lnTo>
                  <a:lnTo>
                    <a:pt x="45" y="308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9" name="Freeform 1041"/>
            <p:cNvSpPr>
              <a:spLocks/>
            </p:cNvSpPr>
            <p:nvPr/>
          </p:nvSpPr>
          <p:spPr bwMode="auto">
            <a:xfrm>
              <a:off x="323" y="559"/>
              <a:ext cx="34" cy="206"/>
            </a:xfrm>
            <a:custGeom>
              <a:avLst/>
              <a:gdLst>
                <a:gd name="T0" fmla="*/ 0 w 68"/>
                <a:gd name="T1" fmla="*/ 0 h 411"/>
                <a:gd name="T2" fmla="*/ 4 w 68"/>
                <a:gd name="T3" fmla="*/ 3 h 411"/>
                <a:gd name="T4" fmla="*/ 9 w 68"/>
                <a:gd name="T5" fmla="*/ 13 h 411"/>
                <a:gd name="T6" fmla="*/ 5 w 68"/>
                <a:gd name="T7" fmla="*/ 52 h 411"/>
                <a:gd name="T8" fmla="*/ 2 w 68"/>
                <a:gd name="T9" fmla="*/ 50 h 411"/>
                <a:gd name="T10" fmla="*/ 3 w 68"/>
                <a:gd name="T11" fmla="*/ 18 h 411"/>
                <a:gd name="T12" fmla="*/ 0 w 68"/>
                <a:gd name="T13" fmla="*/ 0 h 411"/>
                <a:gd name="T14" fmla="*/ 0 w 68"/>
                <a:gd name="T15" fmla="*/ 0 h 4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8"/>
                <a:gd name="T25" fmla="*/ 0 h 411"/>
                <a:gd name="T26" fmla="*/ 68 w 68"/>
                <a:gd name="T27" fmla="*/ 411 h 4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8" h="411">
                  <a:moveTo>
                    <a:pt x="0" y="0"/>
                  </a:moveTo>
                  <a:lnTo>
                    <a:pt x="37" y="18"/>
                  </a:lnTo>
                  <a:lnTo>
                    <a:pt x="68" y="101"/>
                  </a:lnTo>
                  <a:lnTo>
                    <a:pt x="47" y="411"/>
                  </a:lnTo>
                  <a:lnTo>
                    <a:pt x="17" y="397"/>
                  </a:lnTo>
                  <a:lnTo>
                    <a:pt x="31" y="1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Freeform 1042"/>
            <p:cNvSpPr>
              <a:spLocks/>
            </p:cNvSpPr>
            <p:nvPr/>
          </p:nvSpPr>
          <p:spPr bwMode="auto">
            <a:xfrm>
              <a:off x="664" y="476"/>
              <a:ext cx="67" cy="33"/>
            </a:xfrm>
            <a:custGeom>
              <a:avLst/>
              <a:gdLst>
                <a:gd name="T0" fmla="*/ 17 w 133"/>
                <a:gd name="T1" fmla="*/ 0 h 65"/>
                <a:gd name="T2" fmla="*/ 0 w 133"/>
                <a:gd name="T3" fmla="*/ 9 h 65"/>
                <a:gd name="T4" fmla="*/ 17 w 133"/>
                <a:gd name="T5" fmla="*/ 3 h 65"/>
                <a:gd name="T6" fmla="*/ 17 w 133"/>
                <a:gd name="T7" fmla="*/ 0 h 65"/>
                <a:gd name="T8" fmla="*/ 17 w 133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3"/>
                <a:gd name="T16" fmla="*/ 0 h 65"/>
                <a:gd name="T17" fmla="*/ 133 w 133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3" h="65">
                  <a:moveTo>
                    <a:pt x="133" y="0"/>
                  </a:moveTo>
                  <a:lnTo>
                    <a:pt x="0" y="65"/>
                  </a:lnTo>
                  <a:lnTo>
                    <a:pt x="130" y="24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Freeform 1043"/>
            <p:cNvSpPr>
              <a:spLocks/>
            </p:cNvSpPr>
            <p:nvPr/>
          </p:nvSpPr>
          <p:spPr bwMode="auto">
            <a:xfrm>
              <a:off x="602" y="428"/>
              <a:ext cx="121" cy="47"/>
            </a:xfrm>
            <a:custGeom>
              <a:avLst/>
              <a:gdLst>
                <a:gd name="T0" fmla="*/ 28 w 243"/>
                <a:gd name="T1" fmla="*/ 0 h 94"/>
                <a:gd name="T2" fmla="*/ 0 w 243"/>
                <a:gd name="T3" fmla="*/ 12 h 94"/>
                <a:gd name="T4" fmla="*/ 16 w 243"/>
                <a:gd name="T5" fmla="*/ 9 h 94"/>
                <a:gd name="T6" fmla="*/ 30 w 243"/>
                <a:gd name="T7" fmla="*/ 5 h 94"/>
                <a:gd name="T8" fmla="*/ 28 w 243"/>
                <a:gd name="T9" fmla="*/ 0 h 94"/>
                <a:gd name="T10" fmla="*/ 28 w 243"/>
                <a:gd name="T11" fmla="*/ 0 h 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3"/>
                <a:gd name="T19" fmla="*/ 0 h 94"/>
                <a:gd name="T20" fmla="*/ 243 w 243"/>
                <a:gd name="T21" fmla="*/ 94 h 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3" h="94">
                  <a:moveTo>
                    <a:pt x="228" y="0"/>
                  </a:moveTo>
                  <a:lnTo>
                    <a:pt x="0" y="94"/>
                  </a:lnTo>
                  <a:lnTo>
                    <a:pt x="133" y="70"/>
                  </a:lnTo>
                  <a:lnTo>
                    <a:pt x="243" y="38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2" name="Freeform 1044"/>
            <p:cNvSpPr>
              <a:spLocks/>
            </p:cNvSpPr>
            <p:nvPr/>
          </p:nvSpPr>
          <p:spPr bwMode="auto">
            <a:xfrm>
              <a:off x="484" y="434"/>
              <a:ext cx="29" cy="53"/>
            </a:xfrm>
            <a:custGeom>
              <a:avLst/>
              <a:gdLst>
                <a:gd name="T0" fmla="*/ 0 w 60"/>
                <a:gd name="T1" fmla="*/ 0 h 105"/>
                <a:gd name="T2" fmla="*/ 3 w 60"/>
                <a:gd name="T3" fmla="*/ 14 h 105"/>
                <a:gd name="T4" fmla="*/ 7 w 60"/>
                <a:gd name="T5" fmla="*/ 12 h 105"/>
                <a:gd name="T6" fmla="*/ 0 w 60"/>
                <a:gd name="T7" fmla="*/ 0 h 105"/>
                <a:gd name="T8" fmla="*/ 0 w 60"/>
                <a:gd name="T9" fmla="*/ 0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"/>
                <a:gd name="T16" fmla="*/ 0 h 105"/>
                <a:gd name="T17" fmla="*/ 60 w 60"/>
                <a:gd name="T18" fmla="*/ 105 h 1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" h="105">
                  <a:moveTo>
                    <a:pt x="0" y="0"/>
                  </a:moveTo>
                  <a:lnTo>
                    <a:pt x="25" y="105"/>
                  </a:lnTo>
                  <a:lnTo>
                    <a:pt x="60" y="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3" name="Freeform 1045"/>
            <p:cNvSpPr>
              <a:spLocks/>
            </p:cNvSpPr>
            <p:nvPr/>
          </p:nvSpPr>
          <p:spPr bwMode="auto">
            <a:xfrm>
              <a:off x="358" y="469"/>
              <a:ext cx="231" cy="66"/>
            </a:xfrm>
            <a:custGeom>
              <a:avLst/>
              <a:gdLst>
                <a:gd name="T0" fmla="*/ 0 w 461"/>
                <a:gd name="T1" fmla="*/ 17 h 131"/>
                <a:gd name="T2" fmla="*/ 21 w 461"/>
                <a:gd name="T3" fmla="*/ 13 h 131"/>
                <a:gd name="T4" fmla="*/ 58 w 461"/>
                <a:gd name="T5" fmla="*/ 0 h 131"/>
                <a:gd name="T6" fmla="*/ 35 w 461"/>
                <a:gd name="T7" fmla="*/ 5 h 131"/>
                <a:gd name="T8" fmla="*/ 7 w 461"/>
                <a:gd name="T9" fmla="*/ 13 h 131"/>
                <a:gd name="T10" fmla="*/ 0 w 461"/>
                <a:gd name="T11" fmla="*/ 17 h 131"/>
                <a:gd name="T12" fmla="*/ 0 w 461"/>
                <a:gd name="T13" fmla="*/ 17 h 1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1"/>
                <a:gd name="T22" fmla="*/ 0 h 131"/>
                <a:gd name="T23" fmla="*/ 461 w 461"/>
                <a:gd name="T24" fmla="*/ 131 h 1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1" h="131">
                  <a:moveTo>
                    <a:pt x="0" y="131"/>
                  </a:moveTo>
                  <a:lnTo>
                    <a:pt x="163" y="101"/>
                  </a:lnTo>
                  <a:lnTo>
                    <a:pt x="461" y="0"/>
                  </a:lnTo>
                  <a:lnTo>
                    <a:pt x="276" y="36"/>
                  </a:lnTo>
                  <a:lnTo>
                    <a:pt x="53" y="104"/>
                  </a:lnTo>
                  <a:lnTo>
                    <a:pt x="0" y="131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4" name="Freeform 1046"/>
            <p:cNvSpPr>
              <a:spLocks/>
            </p:cNvSpPr>
            <p:nvPr/>
          </p:nvSpPr>
          <p:spPr bwMode="auto">
            <a:xfrm>
              <a:off x="760" y="336"/>
              <a:ext cx="94" cy="299"/>
            </a:xfrm>
            <a:custGeom>
              <a:avLst/>
              <a:gdLst>
                <a:gd name="T0" fmla="*/ 0 w 187"/>
                <a:gd name="T1" fmla="*/ 0 h 599"/>
                <a:gd name="T2" fmla="*/ 7 w 187"/>
                <a:gd name="T3" fmla="*/ 23 h 599"/>
                <a:gd name="T4" fmla="*/ 24 w 187"/>
                <a:gd name="T5" fmla="*/ 74 h 599"/>
                <a:gd name="T6" fmla="*/ 15 w 187"/>
                <a:gd name="T7" fmla="*/ 61 h 599"/>
                <a:gd name="T8" fmla="*/ 3 w 187"/>
                <a:gd name="T9" fmla="*/ 21 h 599"/>
                <a:gd name="T10" fmla="*/ 0 w 187"/>
                <a:gd name="T11" fmla="*/ 0 h 599"/>
                <a:gd name="T12" fmla="*/ 0 w 187"/>
                <a:gd name="T13" fmla="*/ 0 h 59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7"/>
                <a:gd name="T22" fmla="*/ 0 h 599"/>
                <a:gd name="T23" fmla="*/ 187 w 187"/>
                <a:gd name="T24" fmla="*/ 599 h 59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7" h="599">
                  <a:moveTo>
                    <a:pt x="0" y="0"/>
                  </a:moveTo>
                  <a:lnTo>
                    <a:pt x="53" y="186"/>
                  </a:lnTo>
                  <a:lnTo>
                    <a:pt x="187" y="599"/>
                  </a:lnTo>
                  <a:lnTo>
                    <a:pt x="119" y="488"/>
                  </a:lnTo>
                  <a:lnTo>
                    <a:pt x="18" y="1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5" name="Freeform 1047"/>
            <p:cNvSpPr>
              <a:spLocks/>
            </p:cNvSpPr>
            <p:nvPr/>
          </p:nvSpPr>
          <p:spPr bwMode="auto">
            <a:xfrm>
              <a:off x="873" y="179"/>
              <a:ext cx="75" cy="292"/>
            </a:xfrm>
            <a:custGeom>
              <a:avLst/>
              <a:gdLst>
                <a:gd name="T0" fmla="*/ 0 w 151"/>
                <a:gd name="T1" fmla="*/ 0 h 584"/>
                <a:gd name="T2" fmla="*/ 14 w 151"/>
                <a:gd name="T3" fmla="*/ 3 h 584"/>
                <a:gd name="T4" fmla="*/ 17 w 151"/>
                <a:gd name="T5" fmla="*/ 20 h 584"/>
                <a:gd name="T6" fmla="*/ 18 w 151"/>
                <a:gd name="T7" fmla="*/ 40 h 584"/>
                <a:gd name="T8" fmla="*/ 12 w 151"/>
                <a:gd name="T9" fmla="*/ 63 h 584"/>
                <a:gd name="T10" fmla="*/ 7 w 151"/>
                <a:gd name="T11" fmla="*/ 73 h 584"/>
                <a:gd name="T12" fmla="*/ 9 w 151"/>
                <a:gd name="T13" fmla="*/ 50 h 584"/>
                <a:gd name="T14" fmla="*/ 4 w 151"/>
                <a:gd name="T15" fmla="*/ 51 h 584"/>
                <a:gd name="T16" fmla="*/ 4 w 151"/>
                <a:gd name="T17" fmla="*/ 33 h 584"/>
                <a:gd name="T18" fmla="*/ 4 w 151"/>
                <a:gd name="T19" fmla="*/ 11 h 584"/>
                <a:gd name="T20" fmla="*/ 0 w 151"/>
                <a:gd name="T21" fmla="*/ 0 h 584"/>
                <a:gd name="T22" fmla="*/ 0 w 151"/>
                <a:gd name="T23" fmla="*/ 0 h 58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51"/>
                <a:gd name="T37" fmla="*/ 0 h 584"/>
                <a:gd name="T38" fmla="*/ 151 w 151"/>
                <a:gd name="T39" fmla="*/ 584 h 58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51" h="584">
                  <a:moveTo>
                    <a:pt x="0" y="0"/>
                  </a:moveTo>
                  <a:lnTo>
                    <a:pt x="112" y="29"/>
                  </a:lnTo>
                  <a:lnTo>
                    <a:pt x="142" y="160"/>
                  </a:lnTo>
                  <a:lnTo>
                    <a:pt x="151" y="320"/>
                  </a:lnTo>
                  <a:lnTo>
                    <a:pt x="98" y="510"/>
                  </a:lnTo>
                  <a:lnTo>
                    <a:pt x="56" y="584"/>
                  </a:lnTo>
                  <a:lnTo>
                    <a:pt x="73" y="405"/>
                  </a:lnTo>
                  <a:lnTo>
                    <a:pt x="36" y="415"/>
                  </a:lnTo>
                  <a:lnTo>
                    <a:pt x="38" y="257"/>
                  </a:lnTo>
                  <a:lnTo>
                    <a:pt x="32" y="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6" name="Freeform 1048"/>
            <p:cNvSpPr>
              <a:spLocks/>
            </p:cNvSpPr>
            <p:nvPr/>
          </p:nvSpPr>
          <p:spPr bwMode="auto">
            <a:xfrm>
              <a:off x="814" y="169"/>
              <a:ext cx="43" cy="145"/>
            </a:xfrm>
            <a:custGeom>
              <a:avLst/>
              <a:gdLst>
                <a:gd name="T0" fmla="*/ 5 w 86"/>
                <a:gd name="T1" fmla="*/ 0 h 290"/>
                <a:gd name="T2" fmla="*/ 0 w 86"/>
                <a:gd name="T3" fmla="*/ 7 h 290"/>
                <a:gd name="T4" fmla="*/ 5 w 86"/>
                <a:gd name="T5" fmla="*/ 20 h 290"/>
                <a:gd name="T6" fmla="*/ 6 w 86"/>
                <a:gd name="T7" fmla="*/ 36 h 290"/>
                <a:gd name="T8" fmla="*/ 11 w 86"/>
                <a:gd name="T9" fmla="*/ 14 h 290"/>
                <a:gd name="T10" fmla="*/ 5 w 86"/>
                <a:gd name="T11" fmla="*/ 0 h 290"/>
                <a:gd name="T12" fmla="*/ 5 w 86"/>
                <a:gd name="T13" fmla="*/ 0 h 2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6"/>
                <a:gd name="T22" fmla="*/ 0 h 290"/>
                <a:gd name="T23" fmla="*/ 86 w 86"/>
                <a:gd name="T24" fmla="*/ 290 h 29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6" h="290">
                  <a:moveTo>
                    <a:pt x="41" y="0"/>
                  </a:moveTo>
                  <a:lnTo>
                    <a:pt x="0" y="62"/>
                  </a:lnTo>
                  <a:lnTo>
                    <a:pt x="41" y="165"/>
                  </a:lnTo>
                  <a:lnTo>
                    <a:pt x="55" y="290"/>
                  </a:lnTo>
                  <a:lnTo>
                    <a:pt x="86" y="113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7" name="Freeform 1049"/>
            <p:cNvSpPr>
              <a:spLocks/>
            </p:cNvSpPr>
            <p:nvPr/>
          </p:nvSpPr>
          <p:spPr bwMode="auto">
            <a:xfrm>
              <a:off x="620" y="265"/>
              <a:ext cx="72" cy="40"/>
            </a:xfrm>
            <a:custGeom>
              <a:avLst/>
              <a:gdLst>
                <a:gd name="T0" fmla="*/ 0 w 145"/>
                <a:gd name="T1" fmla="*/ 3 h 80"/>
                <a:gd name="T2" fmla="*/ 2 w 145"/>
                <a:gd name="T3" fmla="*/ 10 h 80"/>
                <a:gd name="T4" fmla="*/ 14 w 145"/>
                <a:gd name="T5" fmla="*/ 6 h 80"/>
                <a:gd name="T6" fmla="*/ 18 w 145"/>
                <a:gd name="T7" fmla="*/ 0 h 80"/>
                <a:gd name="T8" fmla="*/ 0 w 145"/>
                <a:gd name="T9" fmla="*/ 3 h 80"/>
                <a:gd name="T10" fmla="*/ 0 w 145"/>
                <a:gd name="T11" fmla="*/ 3 h 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5"/>
                <a:gd name="T19" fmla="*/ 0 h 80"/>
                <a:gd name="T20" fmla="*/ 145 w 145"/>
                <a:gd name="T21" fmla="*/ 80 h 8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5" h="80">
                  <a:moveTo>
                    <a:pt x="0" y="30"/>
                  </a:moveTo>
                  <a:lnTo>
                    <a:pt x="17" y="80"/>
                  </a:lnTo>
                  <a:lnTo>
                    <a:pt x="118" y="49"/>
                  </a:lnTo>
                  <a:lnTo>
                    <a:pt x="145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8" name="Freeform 1050"/>
            <p:cNvSpPr>
              <a:spLocks/>
            </p:cNvSpPr>
            <p:nvPr/>
          </p:nvSpPr>
          <p:spPr bwMode="auto">
            <a:xfrm>
              <a:off x="263" y="311"/>
              <a:ext cx="406" cy="131"/>
            </a:xfrm>
            <a:custGeom>
              <a:avLst/>
              <a:gdLst>
                <a:gd name="T0" fmla="*/ 0 w 810"/>
                <a:gd name="T1" fmla="*/ 32 h 264"/>
                <a:gd name="T2" fmla="*/ 11 w 810"/>
                <a:gd name="T3" fmla="*/ 25 h 264"/>
                <a:gd name="T4" fmla="*/ 102 w 810"/>
                <a:gd name="T5" fmla="*/ 0 h 264"/>
                <a:gd name="T6" fmla="*/ 11 w 810"/>
                <a:gd name="T7" fmla="*/ 28 h 264"/>
                <a:gd name="T8" fmla="*/ 0 w 810"/>
                <a:gd name="T9" fmla="*/ 32 h 264"/>
                <a:gd name="T10" fmla="*/ 0 w 810"/>
                <a:gd name="T11" fmla="*/ 32 h 2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10"/>
                <a:gd name="T19" fmla="*/ 0 h 264"/>
                <a:gd name="T20" fmla="*/ 810 w 810"/>
                <a:gd name="T21" fmla="*/ 264 h 26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10" h="264">
                  <a:moveTo>
                    <a:pt x="0" y="264"/>
                  </a:moveTo>
                  <a:lnTo>
                    <a:pt x="88" y="208"/>
                  </a:lnTo>
                  <a:lnTo>
                    <a:pt x="810" y="0"/>
                  </a:lnTo>
                  <a:lnTo>
                    <a:pt x="88" y="228"/>
                  </a:lnTo>
                  <a:lnTo>
                    <a:pt x="0" y="264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9" name="Freeform 1051"/>
            <p:cNvSpPr>
              <a:spLocks/>
            </p:cNvSpPr>
            <p:nvPr/>
          </p:nvSpPr>
          <p:spPr bwMode="auto">
            <a:xfrm>
              <a:off x="271" y="286"/>
              <a:ext cx="344" cy="119"/>
            </a:xfrm>
            <a:custGeom>
              <a:avLst/>
              <a:gdLst>
                <a:gd name="T0" fmla="*/ 0 w 690"/>
                <a:gd name="T1" fmla="*/ 29 h 239"/>
                <a:gd name="T2" fmla="*/ 7 w 690"/>
                <a:gd name="T3" fmla="*/ 20 h 239"/>
                <a:gd name="T4" fmla="*/ 80 w 690"/>
                <a:gd name="T5" fmla="*/ 0 h 239"/>
                <a:gd name="T6" fmla="*/ 86 w 690"/>
                <a:gd name="T7" fmla="*/ 6 h 239"/>
                <a:gd name="T8" fmla="*/ 9 w 690"/>
                <a:gd name="T9" fmla="*/ 26 h 239"/>
                <a:gd name="T10" fmla="*/ 0 w 690"/>
                <a:gd name="T11" fmla="*/ 29 h 239"/>
                <a:gd name="T12" fmla="*/ 0 w 690"/>
                <a:gd name="T13" fmla="*/ 29 h 2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90"/>
                <a:gd name="T22" fmla="*/ 0 h 239"/>
                <a:gd name="T23" fmla="*/ 690 w 690"/>
                <a:gd name="T24" fmla="*/ 239 h 23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90" h="239">
                  <a:moveTo>
                    <a:pt x="0" y="239"/>
                  </a:moveTo>
                  <a:lnTo>
                    <a:pt x="60" y="165"/>
                  </a:lnTo>
                  <a:lnTo>
                    <a:pt x="642" y="0"/>
                  </a:lnTo>
                  <a:lnTo>
                    <a:pt x="690" y="49"/>
                  </a:lnTo>
                  <a:lnTo>
                    <a:pt x="74" y="210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0" name="Freeform 1052"/>
            <p:cNvSpPr>
              <a:spLocks/>
            </p:cNvSpPr>
            <p:nvPr/>
          </p:nvSpPr>
          <p:spPr bwMode="auto">
            <a:xfrm>
              <a:off x="261" y="47"/>
              <a:ext cx="150" cy="135"/>
            </a:xfrm>
            <a:custGeom>
              <a:avLst/>
              <a:gdLst>
                <a:gd name="T0" fmla="*/ 3 w 301"/>
                <a:gd name="T1" fmla="*/ 0 h 269"/>
                <a:gd name="T2" fmla="*/ 12 w 301"/>
                <a:gd name="T3" fmla="*/ 3 h 269"/>
                <a:gd name="T4" fmla="*/ 16 w 301"/>
                <a:gd name="T5" fmla="*/ 5 h 269"/>
                <a:gd name="T6" fmla="*/ 26 w 301"/>
                <a:gd name="T7" fmla="*/ 7 h 269"/>
                <a:gd name="T8" fmla="*/ 16 w 301"/>
                <a:gd name="T9" fmla="*/ 7 h 269"/>
                <a:gd name="T10" fmla="*/ 23 w 301"/>
                <a:gd name="T11" fmla="*/ 16 h 269"/>
                <a:gd name="T12" fmla="*/ 27 w 301"/>
                <a:gd name="T13" fmla="*/ 31 h 269"/>
                <a:gd name="T14" fmla="*/ 37 w 301"/>
                <a:gd name="T15" fmla="*/ 34 h 269"/>
                <a:gd name="T16" fmla="*/ 25 w 301"/>
                <a:gd name="T17" fmla="*/ 33 h 269"/>
                <a:gd name="T18" fmla="*/ 17 w 301"/>
                <a:gd name="T19" fmla="*/ 13 h 269"/>
                <a:gd name="T20" fmla="*/ 11 w 301"/>
                <a:gd name="T21" fmla="*/ 6 h 269"/>
                <a:gd name="T22" fmla="*/ 0 w 301"/>
                <a:gd name="T23" fmla="*/ 1 h 269"/>
                <a:gd name="T24" fmla="*/ 3 w 301"/>
                <a:gd name="T25" fmla="*/ 0 h 269"/>
                <a:gd name="T26" fmla="*/ 3 w 301"/>
                <a:gd name="T27" fmla="*/ 0 h 26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01"/>
                <a:gd name="T43" fmla="*/ 0 h 269"/>
                <a:gd name="T44" fmla="*/ 301 w 301"/>
                <a:gd name="T45" fmla="*/ 269 h 26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01" h="269">
                  <a:moveTo>
                    <a:pt x="29" y="0"/>
                  </a:moveTo>
                  <a:lnTo>
                    <a:pt x="103" y="19"/>
                  </a:lnTo>
                  <a:lnTo>
                    <a:pt x="132" y="35"/>
                  </a:lnTo>
                  <a:lnTo>
                    <a:pt x="215" y="52"/>
                  </a:lnTo>
                  <a:lnTo>
                    <a:pt x="133" y="54"/>
                  </a:lnTo>
                  <a:lnTo>
                    <a:pt x="188" y="128"/>
                  </a:lnTo>
                  <a:lnTo>
                    <a:pt x="223" y="242"/>
                  </a:lnTo>
                  <a:lnTo>
                    <a:pt x="301" y="269"/>
                  </a:lnTo>
                  <a:lnTo>
                    <a:pt x="207" y="258"/>
                  </a:lnTo>
                  <a:lnTo>
                    <a:pt x="143" y="104"/>
                  </a:lnTo>
                  <a:lnTo>
                    <a:pt x="91" y="46"/>
                  </a:lnTo>
                  <a:lnTo>
                    <a:pt x="0" y="8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1" name="Freeform 1053"/>
            <p:cNvSpPr>
              <a:spLocks/>
            </p:cNvSpPr>
            <p:nvPr/>
          </p:nvSpPr>
          <p:spPr bwMode="auto">
            <a:xfrm>
              <a:off x="366" y="188"/>
              <a:ext cx="33" cy="107"/>
            </a:xfrm>
            <a:custGeom>
              <a:avLst/>
              <a:gdLst>
                <a:gd name="T0" fmla="*/ 0 w 65"/>
                <a:gd name="T1" fmla="*/ 0 h 214"/>
                <a:gd name="T2" fmla="*/ 5 w 65"/>
                <a:gd name="T3" fmla="*/ 1 h 214"/>
                <a:gd name="T4" fmla="*/ 9 w 65"/>
                <a:gd name="T5" fmla="*/ 15 h 214"/>
                <a:gd name="T6" fmla="*/ 7 w 65"/>
                <a:gd name="T7" fmla="*/ 27 h 214"/>
                <a:gd name="T8" fmla="*/ 5 w 65"/>
                <a:gd name="T9" fmla="*/ 27 h 214"/>
                <a:gd name="T10" fmla="*/ 4 w 65"/>
                <a:gd name="T11" fmla="*/ 14 h 214"/>
                <a:gd name="T12" fmla="*/ 0 w 65"/>
                <a:gd name="T13" fmla="*/ 0 h 214"/>
                <a:gd name="T14" fmla="*/ 0 w 65"/>
                <a:gd name="T15" fmla="*/ 0 h 2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5"/>
                <a:gd name="T25" fmla="*/ 0 h 214"/>
                <a:gd name="T26" fmla="*/ 65 w 65"/>
                <a:gd name="T27" fmla="*/ 214 h 21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5" h="214">
                  <a:moveTo>
                    <a:pt x="0" y="0"/>
                  </a:moveTo>
                  <a:lnTo>
                    <a:pt x="33" y="6"/>
                  </a:lnTo>
                  <a:lnTo>
                    <a:pt x="65" y="124"/>
                  </a:lnTo>
                  <a:lnTo>
                    <a:pt x="56" y="214"/>
                  </a:lnTo>
                  <a:lnTo>
                    <a:pt x="39" y="209"/>
                  </a:lnTo>
                  <a:lnTo>
                    <a:pt x="30" y="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2" name="Freeform 1054"/>
            <p:cNvSpPr>
              <a:spLocks/>
            </p:cNvSpPr>
            <p:nvPr/>
          </p:nvSpPr>
          <p:spPr bwMode="auto">
            <a:xfrm>
              <a:off x="95" y="1175"/>
              <a:ext cx="1333" cy="208"/>
            </a:xfrm>
            <a:custGeom>
              <a:avLst/>
              <a:gdLst>
                <a:gd name="T0" fmla="*/ 27 w 2667"/>
                <a:gd name="T1" fmla="*/ 0 h 417"/>
                <a:gd name="T2" fmla="*/ 24 w 2667"/>
                <a:gd name="T3" fmla="*/ 6 h 417"/>
                <a:gd name="T4" fmla="*/ 6 w 2667"/>
                <a:gd name="T5" fmla="*/ 9 h 417"/>
                <a:gd name="T6" fmla="*/ 0 w 2667"/>
                <a:gd name="T7" fmla="*/ 12 h 417"/>
                <a:gd name="T8" fmla="*/ 16 w 2667"/>
                <a:gd name="T9" fmla="*/ 15 h 417"/>
                <a:gd name="T10" fmla="*/ 33 w 2667"/>
                <a:gd name="T11" fmla="*/ 23 h 417"/>
                <a:gd name="T12" fmla="*/ 58 w 2667"/>
                <a:gd name="T13" fmla="*/ 22 h 417"/>
                <a:gd name="T14" fmla="*/ 60 w 2667"/>
                <a:gd name="T15" fmla="*/ 27 h 417"/>
                <a:gd name="T16" fmla="*/ 82 w 2667"/>
                <a:gd name="T17" fmla="*/ 33 h 417"/>
                <a:gd name="T18" fmla="*/ 102 w 2667"/>
                <a:gd name="T19" fmla="*/ 40 h 417"/>
                <a:gd name="T20" fmla="*/ 117 w 2667"/>
                <a:gd name="T21" fmla="*/ 38 h 417"/>
                <a:gd name="T22" fmla="*/ 119 w 2667"/>
                <a:gd name="T23" fmla="*/ 44 h 417"/>
                <a:gd name="T24" fmla="*/ 157 w 2667"/>
                <a:gd name="T25" fmla="*/ 52 h 417"/>
                <a:gd name="T26" fmla="*/ 175 w 2667"/>
                <a:gd name="T27" fmla="*/ 50 h 417"/>
                <a:gd name="T28" fmla="*/ 194 w 2667"/>
                <a:gd name="T29" fmla="*/ 43 h 417"/>
                <a:gd name="T30" fmla="*/ 278 w 2667"/>
                <a:gd name="T31" fmla="*/ 40 h 417"/>
                <a:gd name="T32" fmla="*/ 329 w 2667"/>
                <a:gd name="T33" fmla="*/ 45 h 417"/>
                <a:gd name="T34" fmla="*/ 333 w 2667"/>
                <a:gd name="T35" fmla="*/ 36 h 417"/>
                <a:gd name="T36" fmla="*/ 321 w 2667"/>
                <a:gd name="T37" fmla="*/ 30 h 417"/>
                <a:gd name="T38" fmla="*/ 315 w 2667"/>
                <a:gd name="T39" fmla="*/ 9 h 417"/>
                <a:gd name="T40" fmla="*/ 116 w 2667"/>
                <a:gd name="T41" fmla="*/ 21 h 417"/>
                <a:gd name="T42" fmla="*/ 71 w 2667"/>
                <a:gd name="T43" fmla="*/ 12 h 417"/>
                <a:gd name="T44" fmla="*/ 37 w 2667"/>
                <a:gd name="T45" fmla="*/ 5 h 417"/>
                <a:gd name="T46" fmla="*/ 27 w 2667"/>
                <a:gd name="T47" fmla="*/ 0 h 417"/>
                <a:gd name="T48" fmla="*/ 27 w 2667"/>
                <a:gd name="T49" fmla="*/ 0 h 4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667"/>
                <a:gd name="T76" fmla="*/ 0 h 417"/>
                <a:gd name="T77" fmla="*/ 2667 w 2667"/>
                <a:gd name="T78" fmla="*/ 417 h 41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667" h="417">
                  <a:moveTo>
                    <a:pt x="221" y="0"/>
                  </a:moveTo>
                  <a:lnTo>
                    <a:pt x="199" y="54"/>
                  </a:lnTo>
                  <a:lnTo>
                    <a:pt x="54" y="78"/>
                  </a:lnTo>
                  <a:lnTo>
                    <a:pt x="0" y="100"/>
                  </a:lnTo>
                  <a:lnTo>
                    <a:pt x="134" y="123"/>
                  </a:lnTo>
                  <a:lnTo>
                    <a:pt x="267" y="185"/>
                  </a:lnTo>
                  <a:lnTo>
                    <a:pt x="471" y="180"/>
                  </a:lnTo>
                  <a:lnTo>
                    <a:pt x="486" y="216"/>
                  </a:lnTo>
                  <a:lnTo>
                    <a:pt x="657" y="267"/>
                  </a:lnTo>
                  <a:lnTo>
                    <a:pt x="823" y="327"/>
                  </a:lnTo>
                  <a:lnTo>
                    <a:pt x="942" y="310"/>
                  </a:lnTo>
                  <a:lnTo>
                    <a:pt x="955" y="358"/>
                  </a:lnTo>
                  <a:lnTo>
                    <a:pt x="1263" y="417"/>
                  </a:lnTo>
                  <a:lnTo>
                    <a:pt x="1400" y="403"/>
                  </a:lnTo>
                  <a:lnTo>
                    <a:pt x="1556" y="345"/>
                  </a:lnTo>
                  <a:lnTo>
                    <a:pt x="2231" y="323"/>
                  </a:lnTo>
                  <a:lnTo>
                    <a:pt x="2635" y="363"/>
                  </a:lnTo>
                  <a:lnTo>
                    <a:pt x="2667" y="292"/>
                  </a:lnTo>
                  <a:lnTo>
                    <a:pt x="2573" y="247"/>
                  </a:lnTo>
                  <a:lnTo>
                    <a:pt x="2520" y="78"/>
                  </a:lnTo>
                  <a:lnTo>
                    <a:pt x="929" y="172"/>
                  </a:lnTo>
                  <a:lnTo>
                    <a:pt x="574" y="100"/>
                  </a:lnTo>
                  <a:lnTo>
                    <a:pt x="303" y="47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B2A58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3" name="Freeform 1055"/>
            <p:cNvSpPr>
              <a:spLocks/>
            </p:cNvSpPr>
            <p:nvPr/>
          </p:nvSpPr>
          <p:spPr bwMode="auto">
            <a:xfrm>
              <a:off x="715" y="1271"/>
              <a:ext cx="104" cy="92"/>
            </a:xfrm>
            <a:custGeom>
              <a:avLst/>
              <a:gdLst>
                <a:gd name="T0" fmla="*/ 0 w 207"/>
                <a:gd name="T1" fmla="*/ 23 h 185"/>
                <a:gd name="T2" fmla="*/ 8 w 207"/>
                <a:gd name="T3" fmla="*/ 22 h 185"/>
                <a:gd name="T4" fmla="*/ 26 w 207"/>
                <a:gd name="T5" fmla="*/ 8 h 185"/>
                <a:gd name="T6" fmla="*/ 13 w 207"/>
                <a:gd name="T7" fmla="*/ 0 h 185"/>
                <a:gd name="T8" fmla="*/ 1 w 207"/>
                <a:gd name="T9" fmla="*/ 22 h 185"/>
                <a:gd name="T10" fmla="*/ 0 w 207"/>
                <a:gd name="T11" fmla="*/ 23 h 185"/>
                <a:gd name="T12" fmla="*/ 0 w 207"/>
                <a:gd name="T13" fmla="*/ 23 h 18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7"/>
                <a:gd name="T22" fmla="*/ 0 h 185"/>
                <a:gd name="T23" fmla="*/ 207 w 207"/>
                <a:gd name="T24" fmla="*/ 185 h 18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7" h="185">
                  <a:moveTo>
                    <a:pt x="0" y="185"/>
                  </a:moveTo>
                  <a:lnTo>
                    <a:pt x="57" y="176"/>
                  </a:lnTo>
                  <a:lnTo>
                    <a:pt x="207" y="67"/>
                  </a:lnTo>
                  <a:lnTo>
                    <a:pt x="101" y="0"/>
                  </a:lnTo>
                  <a:lnTo>
                    <a:pt x="2" y="178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4" name="Freeform 1056"/>
            <p:cNvSpPr>
              <a:spLocks/>
            </p:cNvSpPr>
            <p:nvPr/>
          </p:nvSpPr>
          <p:spPr bwMode="auto">
            <a:xfrm>
              <a:off x="160" y="1053"/>
              <a:ext cx="1203" cy="312"/>
            </a:xfrm>
            <a:custGeom>
              <a:avLst/>
              <a:gdLst>
                <a:gd name="T0" fmla="*/ 0 w 2406"/>
                <a:gd name="T1" fmla="*/ 25 h 622"/>
                <a:gd name="T2" fmla="*/ 1 w 2406"/>
                <a:gd name="T3" fmla="*/ 5 h 622"/>
                <a:gd name="T4" fmla="*/ 9 w 2406"/>
                <a:gd name="T5" fmla="*/ 7 h 622"/>
                <a:gd name="T6" fmla="*/ 15 w 2406"/>
                <a:gd name="T7" fmla="*/ 3 h 622"/>
                <a:gd name="T8" fmla="*/ 23 w 2406"/>
                <a:gd name="T9" fmla="*/ 0 h 622"/>
                <a:gd name="T10" fmla="*/ 33 w 2406"/>
                <a:gd name="T11" fmla="*/ 4 h 622"/>
                <a:gd name="T12" fmla="*/ 46 w 2406"/>
                <a:gd name="T13" fmla="*/ 8 h 622"/>
                <a:gd name="T14" fmla="*/ 66 w 2406"/>
                <a:gd name="T15" fmla="*/ 7 h 622"/>
                <a:gd name="T16" fmla="*/ 233 w 2406"/>
                <a:gd name="T17" fmla="*/ 11 h 622"/>
                <a:gd name="T18" fmla="*/ 254 w 2406"/>
                <a:gd name="T19" fmla="*/ 17 h 622"/>
                <a:gd name="T20" fmla="*/ 268 w 2406"/>
                <a:gd name="T21" fmla="*/ 9 h 622"/>
                <a:gd name="T22" fmla="*/ 277 w 2406"/>
                <a:gd name="T23" fmla="*/ 8 h 622"/>
                <a:gd name="T24" fmla="*/ 287 w 2406"/>
                <a:gd name="T25" fmla="*/ 10 h 622"/>
                <a:gd name="T26" fmla="*/ 294 w 2406"/>
                <a:gd name="T27" fmla="*/ 14 h 622"/>
                <a:gd name="T28" fmla="*/ 298 w 2406"/>
                <a:gd name="T29" fmla="*/ 25 h 622"/>
                <a:gd name="T30" fmla="*/ 301 w 2406"/>
                <a:gd name="T31" fmla="*/ 28 h 622"/>
                <a:gd name="T32" fmla="*/ 300 w 2406"/>
                <a:gd name="T33" fmla="*/ 60 h 622"/>
                <a:gd name="T34" fmla="*/ 171 w 2406"/>
                <a:gd name="T35" fmla="*/ 67 h 622"/>
                <a:gd name="T36" fmla="*/ 151 w 2406"/>
                <a:gd name="T37" fmla="*/ 61 h 622"/>
                <a:gd name="T38" fmla="*/ 144 w 2406"/>
                <a:gd name="T39" fmla="*/ 75 h 622"/>
                <a:gd name="T40" fmla="*/ 132 w 2406"/>
                <a:gd name="T41" fmla="*/ 79 h 622"/>
                <a:gd name="T42" fmla="*/ 114 w 2406"/>
                <a:gd name="T43" fmla="*/ 73 h 622"/>
                <a:gd name="T44" fmla="*/ 109 w 2406"/>
                <a:gd name="T45" fmla="*/ 66 h 622"/>
                <a:gd name="T46" fmla="*/ 104 w 2406"/>
                <a:gd name="T47" fmla="*/ 42 h 622"/>
                <a:gd name="T48" fmla="*/ 91 w 2406"/>
                <a:gd name="T49" fmla="*/ 42 h 622"/>
                <a:gd name="T50" fmla="*/ 81 w 2406"/>
                <a:gd name="T51" fmla="*/ 61 h 622"/>
                <a:gd name="T52" fmla="*/ 60 w 2406"/>
                <a:gd name="T53" fmla="*/ 58 h 622"/>
                <a:gd name="T54" fmla="*/ 55 w 2406"/>
                <a:gd name="T55" fmla="*/ 48 h 622"/>
                <a:gd name="T56" fmla="*/ 52 w 2406"/>
                <a:gd name="T57" fmla="*/ 40 h 622"/>
                <a:gd name="T58" fmla="*/ 52 w 2406"/>
                <a:gd name="T59" fmla="*/ 33 h 622"/>
                <a:gd name="T60" fmla="*/ 38 w 2406"/>
                <a:gd name="T61" fmla="*/ 35 h 622"/>
                <a:gd name="T62" fmla="*/ 34 w 2406"/>
                <a:gd name="T63" fmla="*/ 44 h 622"/>
                <a:gd name="T64" fmla="*/ 19 w 2406"/>
                <a:gd name="T65" fmla="*/ 47 h 622"/>
                <a:gd name="T66" fmla="*/ 11 w 2406"/>
                <a:gd name="T67" fmla="*/ 43 h 622"/>
                <a:gd name="T68" fmla="*/ 5 w 2406"/>
                <a:gd name="T69" fmla="*/ 26 h 622"/>
                <a:gd name="T70" fmla="*/ 0 w 2406"/>
                <a:gd name="T71" fmla="*/ 25 h 622"/>
                <a:gd name="T72" fmla="*/ 0 w 2406"/>
                <a:gd name="T73" fmla="*/ 25 h 62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406"/>
                <a:gd name="T112" fmla="*/ 0 h 622"/>
                <a:gd name="T113" fmla="*/ 2406 w 2406"/>
                <a:gd name="T114" fmla="*/ 622 h 62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406" h="622">
                  <a:moveTo>
                    <a:pt x="0" y="199"/>
                  </a:moveTo>
                  <a:lnTo>
                    <a:pt x="6" y="36"/>
                  </a:lnTo>
                  <a:lnTo>
                    <a:pt x="78" y="52"/>
                  </a:lnTo>
                  <a:lnTo>
                    <a:pt x="123" y="18"/>
                  </a:lnTo>
                  <a:lnTo>
                    <a:pt x="184" y="0"/>
                  </a:lnTo>
                  <a:lnTo>
                    <a:pt x="264" y="31"/>
                  </a:lnTo>
                  <a:lnTo>
                    <a:pt x="375" y="58"/>
                  </a:lnTo>
                  <a:lnTo>
                    <a:pt x="527" y="52"/>
                  </a:lnTo>
                  <a:lnTo>
                    <a:pt x="1868" y="85"/>
                  </a:lnTo>
                  <a:lnTo>
                    <a:pt x="2032" y="130"/>
                  </a:lnTo>
                  <a:lnTo>
                    <a:pt x="2139" y="71"/>
                  </a:lnTo>
                  <a:lnTo>
                    <a:pt x="2214" y="64"/>
                  </a:lnTo>
                  <a:lnTo>
                    <a:pt x="2293" y="80"/>
                  </a:lnTo>
                  <a:lnTo>
                    <a:pt x="2352" y="107"/>
                  </a:lnTo>
                  <a:lnTo>
                    <a:pt x="2383" y="193"/>
                  </a:lnTo>
                  <a:lnTo>
                    <a:pt x="2406" y="218"/>
                  </a:lnTo>
                  <a:lnTo>
                    <a:pt x="2400" y="474"/>
                  </a:lnTo>
                  <a:lnTo>
                    <a:pt x="1374" y="528"/>
                  </a:lnTo>
                  <a:lnTo>
                    <a:pt x="1212" y="485"/>
                  </a:lnTo>
                  <a:lnTo>
                    <a:pt x="1149" y="592"/>
                  </a:lnTo>
                  <a:lnTo>
                    <a:pt x="1050" y="622"/>
                  </a:lnTo>
                  <a:lnTo>
                    <a:pt x="913" y="582"/>
                  </a:lnTo>
                  <a:lnTo>
                    <a:pt x="873" y="520"/>
                  </a:lnTo>
                  <a:lnTo>
                    <a:pt x="835" y="332"/>
                  </a:lnTo>
                  <a:lnTo>
                    <a:pt x="735" y="329"/>
                  </a:lnTo>
                  <a:lnTo>
                    <a:pt x="651" y="480"/>
                  </a:lnTo>
                  <a:lnTo>
                    <a:pt x="482" y="458"/>
                  </a:lnTo>
                  <a:lnTo>
                    <a:pt x="447" y="383"/>
                  </a:lnTo>
                  <a:lnTo>
                    <a:pt x="420" y="312"/>
                  </a:lnTo>
                  <a:lnTo>
                    <a:pt x="418" y="261"/>
                  </a:lnTo>
                  <a:lnTo>
                    <a:pt x="311" y="273"/>
                  </a:lnTo>
                  <a:lnTo>
                    <a:pt x="269" y="347"/>
                  </a:lnTo>
                  <a:lnTo>
                    <a:pt x="157" y="374"/>
                  </a:lnTo>
                  <a:lnTo>
                    <a:pt x="93" y="337"/>
                  </a:lnTo>
                  <a:lnTo>
                    <a:pt x="38" y="205"/>
                  </a:lnTo>
                  <a:lnTo>
                    <a:pt x="0" y="199"/>
                  </a:lnTo>
                  <a:close/>
                </a:path>
              </a:pathLst>
            </a:custGeom>
            <a:solidFill>
              <a:srgbClr val="E5B2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5" name="Freeform 1057"/>
            <p:cNvSpPr>
              <a:spLocks/>
            </p:cNvSpPr>
            <p:nvPr/>
          </p:nvSpPr>
          <p:spPr bwMode="auto">
            <a:xfrm>
              <a:off x="995" y="766"/>
              <a:ext cx="150" cy="353"/>
            </a:xfrm>
            <a:custGeom>
              <a:avLst/>
              <a:gdLst>
                <a:gd name="T0" fmla="*/ 18 w 301"/>
                <a:gd name="T1" fmla="*/ 5 h 705"/>
                <a:gd name="T2" fmla="*/ 20 w 301"/>
                <a:gd name="T3" fmla="*/ 51 h 705"/>
                <a:gd name="T4" fmla="*/ 7 w 301"/>
                <a:gd name="T5" fmla="*/ 70 h 705"/>
                <a:gd name="T6" fmla="*/ 0 w 301"/>
                <a:gd name="T7" fmla="*/ 86 h 705"/>
                <a:gd name="T8" fmla="*/ 30 w 301"/>
                <a:gd name="T9" fmla="*/ 89 h 705"/>
                <a:gd name="T10" fmla="*/ 31 w 301"/>
                <a:gd name="T11" fmla="*/ 69 h 705"/>
                <a:gd name="T12" fmla="*/ 37 w 301"/>
                <a:gd name="T13" fmla="*/ 0 h 705"/>
                <a:gd name="T14" fmla="*/ 18 w 301"/>
                <a:gd name="T15" fmla="*/ 5 h 705"/>
                <a:gd name="T16" fmla="*/ 18 w 301"/>
                <a:gd name="T17" fmla="*/ 5 h 70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1"/>
                <a:gd name="T28" fmla="*/ 0 h 705"/>
                <a:gd name="T29" fmla="*/ 301 w 301"/>
                <a:gd name="T30" fmla="*/ 705 h 70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1" h="705">
                  <a:moveTo>
                    <a:pt x="146" y="40"/>
                  </a:moveTo>
                  <a:lnTo>
                    <a:pt x="160" y="401"/>
                  </a:lnTo>
                  <a:lnTo>
                    <a:pt x="63" y="558"/>
                  </a:lnTo>
                  <a:lnTo>
                    <a:pt x="0" y="688"/>
                  </a:lnTo>
                  <a:lnTo>
                    <a:pt x="242" y="705"/>
                  </a:lnTo>
                  <a:lnTo>
                    <a:pt x="253" y="545"/>
                  </a:lnTo>
                  <a:lnTo>
                    <a:pt x="301" y="0"/>
                  </a:lnTo>
                  <a:lnTo>
                    <a:pt x="146" y="40"/>
                  </a:lnTo>
                  <a:close/>
                </a:path>
              </a:pathLst>
            </a:custGeom>
            <a:solidFill>
              <a:srgbClr val="E5B2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6" name="Freeform 1058"/>
            <p:cNvSpPr>
              <a:spLocks/>
            </p:cNvSpPr>
            <p:nvPr/>
          </p:nvSpPr>
          <p:spPr bwMode="auto">
            <a:xfrm>
              <a:off x="742" y="934"/>
              <a:ext cx="112" cy="31"/>
            </a:xfrm>
            <a:custGeom>
              <a:avLst/>
              <a:gdLst>
                <a:gd name="T0" fmla="*/ 0 w 225"/>
                <a:gd name="T1" fmla="*/ 1 h 62"/>
                <a:gd name="T2" fmla="*/ 25 w 225"/>
                <a:gd name="T3" fmla="*/ 0 h 62"/>
                <a:gd name="T4" fmla="*/ 28 w 225"/>
                <a:gd name="T5" fmla="*/ 8 h 62"/>
                <a:gd name="T6" fmla="*/ 1 w 225"/>
                <a:gd name="T7" fmla="*/ 7 h 62"/>
                <a:gd name="T8" fmla="*/ 0 w 225"/>
                <a:gd name="T9" fmla="*/ 1 h 62"/>
                <a:gd name="T10" fmla="*/ 0 w 225"/>
                <a:gd name="T11" fmla="*/ 1 h 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5"/>
                <a:gd name="T19" fmla="*/ 0 h 62"/>
                <a:gd name="T20" fmla="*/ 225 w 225"/>
                <a:gd name="T21" fmla="*/ 62 h 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5" h="62">
                  <a:moveTo>
                    <a:pt x="0" y="6"/>
                  </a:moveTo>
                  <a:lnTo>
                    <a:pt x="205" y="0"/>
                  </a:lnTo>
                  <a:lnTo>
                    <a:pt x="225" y="62"/>
                  </a:lnTo>
                  <a:lnTo>
                    <a:pt x="12" y="5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E5B2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7" name="Freeform 1059"/>
            <p:cNvSpPr>
              <a:spLocks/>
            </p:cNvSpPr>
            <p:nvPr/>
          </p:nvSpPr>
          <p:spPr bwMode="auto">
            <a:xfrm>
              <a:off x="686" y="831"/>
              <a:ext cx="121" cy="52"/>
            </a:xfrm>
            <a:custGeom>
              <a:avLst/>
              <a:gdLst>
                <a:gd name="T0" fmla="*/ 0 w 241"/>
                <a:gd name="T1" fmla="*/ 7 h 104"/>
                <a:gd name="T2" fmla="*/ 25 w 241"/>
                <a:gd name="T3" fmla="*/ 0 h 104"/>
                <a:gd name="T4" fmla="*/ 31 w 241"/>
                <a:gd name="T5" fmla="*/ 7 h 104"/>
                <a:gd name="T6" fmla="*/ 8 w 241"/>
                <a:gd name="T7" fmla="*/ 13 h 104"/>
                <a:gd name="T8" fmla="*/ 0 w 241"/>
                <a:gd name="T9" fmla="*/ 7 h 104"/>
                <a:gd name="T10" fmla="*/ 0 w 241"/>
                <a:gd name="T11" fmla="*/ 7 h 1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1"/>
                <a:gd name="T19" fmla="*/ 0 h 104"/>
                <a:gd name="T20" fmla="*/ 241 w 241"/>
                <a:gd name="T21" fmla="*/ 104 h 10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1" h="104">
                  <a:moveTo>
                    <a:pt x="0" y="55"/>
                  </a:moveTo>
                  <a:lnTo>
                    <a:pt x="193" y="0"/>
                  </a:lnTo>
                  <a:lnTo>
                    <a:pt x="241" y="52"/>
                  </a:lnTo>
                  <a:lnTo>
                    <a:pt x="59" y="104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E5B2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8" name="Freeform 1060"/>
            <p:cNvSpPr>
              <a:spLocks/>
            </p:cNvSpPr>
            <p:nvPr/>
          </p:nvSpPr>
          <p:spPr bwMode="auto">
            <a:xfrm>
              <a:off x="643" y="753"/>
              <a:ext cx="104" cy="46"/>
            </a:xfrm>
            <a:custGeom>
              <a:avLst/>
              <a:gdLst>
                <a:gd name="T0" fmla="*/ 0 w 209"/>
                <a:gd name="T1" fmla="*/ 5 h 91"/>
                <a:gd name="T2" fmla="*/ 20 w 209"/>
                <a:gd name="T3" fmla="*/ 0 h 91"/>
                <a:gd name="T4" fmla="*/ 26 w 209"/>
                <a:gd name="T5" fmla="*/ 9 h 91"/>
                <a:gd name="T6" fmla="*/ 4 w 209"/>
                <a:gd name="T7" fmla="*/ 12 h 91"/>
                <a:gd name="T8" fmla="*/ 0 w 209"/>
                <a:gd name="T9" fmla="*/ 5 h 91"/>
                <a:gd name="T10" fmla="*/ 0 w 209"/>
                <a:gd name="T11" fmla="*/ 5 h 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9"/>
                <a:gd name="T19" fmla="*/ 0 h 91"/>
                <a:gd name="T20" fmla="*/ 209 w 209"/>
                <a:gd name="T21" fmla="*/ 91 h 9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9" h="91">
                  <a:moveTo>
                    <a:pt x="0" y="36"/>
                  </a:moveTo>
                  <a:lnTo>
                    <a:pt x="167" y="0"/>
                  </a:lnTo>
                  <a:lnTo>
                    <a:pt x="209" y="72"/>
                  </a:lnTo>
                  <a:lnTo>
                    <a:pt x="33" y="91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E5B2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9" name="Freeform 1061"/>
            <p:cNvSpPr>
              <a:spLocks/>
            </p:cNvSpPr>
            <p:nvPr/>
          </p:nvSpPr>
          <p:spPr bwMode="auto">
            <a:xfrm>
              <a:off x="593" y="699"/>
              <a:ext cx="115" cy="35"/>
            </a:xfrm>
            <a:custGeom>
              <a:avLst/>
              <a:gdLst>
                <a:gd name="T0" fmla="*/ 0 w 228"/>
                <a:gd name="T1" fmla="*/ 4 h 69"/>
                <a:gd name="T2" fmla="*/ 25 w 228"/>
                <a:gd name="T3" fmla="*/ 0 h 69"/>
                <a:gd name="T4" fmla="*/ 29 w 228"/>
                <a:gd name="T5" fmla="*/ 7 h 69"/>
                <a:gd name="T6" fmla="*/ 3 w 228"/>
                <a:gd name="T7" fmla="*/ 9 h 69"/>
                <a:gd name="T8" fmla="*/ 0 w 228"/>
                <a:gd name="T9" fmla="*/ 4 h 69"/>
                <a:gd name="T10" fmla="*/ 0 w 228"/>
                <a:gd name="T11" fmla="*/ 4 h 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8"/>
                <a:gd name="T19" fmla="*/ 0 h 69"/>
                <a:gd name="T20" fmla="*/ 228 w 228"/>
                <a:gd name="T21" fmla="*/ 69 h 6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8" h="69">
                  <a:moveTo>
                    <a:pt x="0" y="27"/>
                  </a:moveTo>
                  <a:lnTo>
                    <a:pt x="199" y="0"/>
                  </a:lnTo>
                  <a:lnTo>
                    <a:pt x="228" y="52"/>
                  </a:lnTo>
                  <a:lnTo>
                    <a:pt x="23" y="69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E5B2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0" name="Freeform 1062"/>
            <p:cNvSpPr>
              <a:spLocks/>
            </p:cNvSpPr>
            <p:nvPr/>
          </p:nvSpPr>
          <p:spPr bwMode="auto">
            <a:xfrm>
              <a:off x="517" y="573"/>
              <a:ext cx="502" cy="532"/>
            </a:xfrm>
            <a:custGeom>
              <a:avLst/>
              <a:gdLst>
                <a:gd name="T0" fmla="*/ 13 w 1005"/>
                <a:gd name="T1" fmla="*/ 9 h 1063"/>
                <a:gd name="T2" fmla="*/ 112 w 1005"/>
                <a:gd name="T3" fmla="*/ 133 h 1063"/>
                <a:gd name="T4" fmla="*/ 125 w 1005"/>
                <a:gd name="T5" fmla="*/ 130 h 1063"/>
                <a:gd name="T6" fmla="*/ 125 w 1005"/>
                <a:gd name="T7" fmla="*/ 121 h 1063"/>
                <a:gd name="T8" fmla="*/ 98 w 1005"/>
                <a:gd name="T9" fmla="*/ 94 h 1063"/>
                <a:gd name="T10" fmla="*/ 18 w 1005"/>
                <a:gd name="T11" fmla="*/ 0 h 1063"/>
                <a:gd name="T12" fmla="*/ 0 w 1005"/>
                <a:gd name="T13" fmla="*/ 2 h 1063"/>
                <a:gd name="T14" fmla="*/ 13 w 1005"/>
                <a:gd name="T15" fmla="*/ 9 h 1063"/>
                <a:gd name="T16" fmla="*/ 13 w 1005"/>
                <a:gd name="T17" fmla="*/ 9 h 10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05"/>
                <a:gd name="T28" fmla="*/ 0 h 1063"/>
                <a:gd name="T29" fmla="*/ 1005 w 1005"/>
                <a:gd name="T30" fmla="*/ 1063 h 10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05" h="1063">
                  <a:moveTo>
                    <a:pt x="110" y="65"/>
                  </a:moveTo>
                  <a:lnTo>
                    <a:pt x="896" y="1063"/>
                  </a:lnTo>
                  <a:lnTo>
                    <a:pt x="1005" y="1033"/>
                  </a:lnTo>
                  <a:lnTo>
                    <a:pt x="1005" y="967"/>
                  </a:lnTo>
                  <a:lnTo>
                    <a:pt x="786" y="745"/>
                  </a:lnTo>
                  <a:lnTo>
                    <a:pt x="149" y="0"/>
                  </a:lnTo>
                  <a:lnTo>
                    <a:pt x="0" y="16"/>
                  </a:lnTo>
                  <a:lnTo>
                    <a:pt x="110" y="65"/>
                  </a:lnTo>
                  <a:close/>
                </a:path>
              </a:pathLst>
            </a:custGeom>
            <a:solidFill>
              <a:srgbClr val="E5B2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1" name="Freeform 1063"/>
            <p:cNvSpPr>
              <a:spLocks/>
            </p:cNvSpPr>
            <p:nvPr/>
          </p:nvSpPr>
          <p:spPr bwMode="auto">
            <a:xfrm>
              <a:off x="448" y="581"/>
              <a:ext cx="364" cy="481"/>
            </a:xfrm>
            <a:custGeom>
              <a:avLst/>
              <a:gdLst>
                <a:gd name="T0" fmla="*/ 0 w 727"/>
                <a:gd name="T1" fmla="*/ 2 h 961"/>
                <a:gd name="T2" fmla="*/ 14 w 727"/>
                <a:gd name="T3" fmla="*/ 21 h 961"/>
                <a:gd name="T4" fmla="*/ 31 w 727"/>
                <a:gd name="T5" fmla="*/ 36 h 961"/>
                <a:gd name="T6" fmla="*/ 85 w 727"/>
                <a:gd name="T7" fmla="*/ 121 h 961"/>
                <a:gd name="T8" fmla="*/ 91 w 727"/>
                <a:gd name="T9" fmla="*/ 115 h 961"/>
                <a:gd name="T10" fmla="*/ 79 w 727"/>
                <a:gd name="T11" fmla="*/ 89 h 961"/>
                <a:gd name="T12" fmla="*/ 18 w 727"/>
                <a:gd name="T13" fmla="*/ 0 h 961"/>
                <a:gd name="T14" fmla="*/ 0 w 727"/>
                <a:gd name="T15" fmla="*/ 2 h 961"/>
                <a:gd name="T16" fmla="*/ 0 w 727"/>
                <a:gd name="T17" fmla="*/ 2 h 96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27"/>
                <a:gd name="T28" fmla="*/ 0 h 961"/>
                <a:gd name="T29" fmla="*/ 727 w 727"/>
                <a:gd name="T30" fmla="*/ 961 h 96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27" h="961">
                  <a:moveTo>
                    <a:pt x="0" y="11"/>
                  </a:moveTo>
                  <a:lnTo>
                    <a:pt x="110" y="163"/>
                  </a:lnTo>
                  <a:lnTo>
                    <a:pt x="241" y="287"/>
                  </a:lnTo>
                  <a:lnTo>
                    <a:pt x="678" y="961"/>
                  </a:lnTo>
                  <a:lnTo>
                    <a:pt x="727" y="915"/>
                  </a:lnTo>
                  <a:lnTo>
                    <a:pt x="626" y="712"/>
                  </a:lnTo>
                  <a:lnTo>
                    <a:pt x="137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E5B2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2" name="Freeform 1064"/>
            <p:cNvSpPr>
              <a:spLocks/>
            </p:cNvSpPr>
            <p:nvPr/>
          </p:nvSpPr>
          <p:spPr bwMode="auto">
            <a:xfrm>
              <a:off x="424" y="753"/>
              <a:ext cx="112" cy="328"/>
            </a:xfrm>
            <a:custGeom>
              <a:avLst/>
              <a:gdLst>
                <a:gd name="T0" fmla="*/ 12 w 226"/>
                <a:gd name="T1" fmla="*/ 0 h 657"/>
                <a:gd name="T2" fmla="*/ 7 w 226"/>
                <a:gd name="T3" fmla="*/ 15 h 657"/>
                <a:gd name="T4" fmla="*/ 14 w 226"/>
                <a:gd name="T5" fmla="*/ 35 h 657"/>
                <a:gd name="T6" fmla="*/ 13 w 226"/>
                <a:gd name="T7" fmla="*/ 69 h 657"/>
                <a:gd name="T8" fmla="*/ 0 w 226"/>
                <a:gd name="T9" fmla="*/ 81 h 657"/>
                <a:gd name="T10" fmla="*/ 18 w 226"/>
                <a:gd name="T11" fmla="*/ 82 h 657"/>
                <a:gd name="T12" fmla="*/ 27 w 226"/>
                <a:gd name="T13" fmla="*/ 66 h 657"/>
                <a:gd name="T14" fmla="*/ 24 w 226"/>
                <a:gd name="T15" fmla="*/ 24 h 657"/>
                <a:gd name="T16" fmla="*/ 28 w 226"/>
                <a:gd name="T17" fmla="*/ 10 h 657"/>
                <a:gd name="T18" fmla="*/ 21 w 226"/>
                <a:gd name="T19" fmla="*/ 0 h 657"/>
                <a:gd name="T20" fmla="*/ 12 w 226"/>
                <a:gd name="T21" fmla="*/ 0 h 657"/>
                <a:gd name="T22" fmla="*/ 12 w 226"/>
                <a:gd name="T23" fmla="*/ 0 h 65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26"/>
                <a:gd name="T37" fmla="*/ 0 h 657"/>
                <a:gd name="T38" fmla="*/ 226 w 226"/>
                <a:gd name="T39" fmla="*/ 657 h 65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26" h="657">
                  <a:moveTo>
                    <a:pt x="98" y="4"/>
                  </a:moveTo>
                  <a:lnTo>
                    <a:pt x="56" y="124"/>
                  </a:lnTo>
                  <a:lnTo>
                    <a:pt x="118" y="284"/>
                  </a:lnTo>
                  <a:lnTo>
                    <a:pt x="105" y="556"/>
                  </a:lnTo>
                  <a:lnTo>
                    <a:pt x="0" y="653"/>
                  </a:lnTo>
                  <a:lnTo>
                    <a:pt x="145" y="657"/>
                  </a:lnTo>
                  <a:lnTo>
                    <a:pt x="220" y="533"/>
                  </a:lnTo>
                  <a:lnTo>
                    <a:pt x="193" y="199"/>
                  </a:lnTo>
                  <a:lnTo>
                    <a:pt x="226" y="81"/>
                  </a:lnTo>
                  <a:lnTo>
                    <a:pt x="170" y="0"/>
                  </a:lnTo>
                  <a:lnTo>
                    <a:pt x="98" y="4"/>
                  </a:lnTo>
                  <a:close/>
                </a:path>
              </a:pathLst>
            </a:custGeom>
            <a:solidFill>
              <a:srgbClr val="E5B2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3" name="Freeform 1065"/>
            <p:cNvSpPr>
              <a:spLocks/>
            </p:cNvSpPr>
            <p:nvPr/>
          </p:nvSpPr>
          <p:spPr bwMode="auto">
            <a:xfrm>
              <a:off x="346" y="1245"/>
              <a:ext cx="190" cy="67"/>
            </a:xfrm>
            <a:custGeom>
              <a:avLst/>
              <a:gdLst>
                <a:gd name="T0" fmla="*/ 39 w 381"/>
                <a:gd name="T1" fmla="*/ 1 h 135"/>
                <a:gd name="T2" fmla="*/ 34 w 381"/>
                <a:gd name="T3" fmla="*/ 7 h 135"/>
                <a:gd name="T4" fmla="*/ 27 w 381"/>
                <a:gd name="T5" fmla="*/ 10 h 135"/>
                <a:gd name="T6" fmla="*/ 20 w 381"/>
                <a:gd name="T7" fmla="*/ 8 h 135"/>
                <a:gd name="T8" fmla="*/ 14 w 381"/>
                <a:gd name="T9" fmla="*/ 6 h 135"/>
                <a:gd name="T10" fmla="*/ 9 w 381"/>
                <a:gd name="T11" fmla="*/ 0 h 135"/>
                <a:gd name="T12" fmla="*/ 10 w 381"/>
                <a:gd name="T13" fmla="*/ 6 h 135"/>
                <a:gd name="T14" fmla="*/ 3 w 381"/>
                <a:gd name="T15" fmla="*/ 6 h 135"/>
                <a:gd name="T16" fmla="*/ 0 w 381"/>
                <a:gd name="T17" fmla="*/ 9 h 135"/>
                <a:gd name="T18" fmla="*/ 10 w 381"/>
                <a:gd name="T19" fmla="*/ 11 h 135"/>
                <a:gd name="T20" fmla="*/ 19 w 381"/>
                <a:gd name="T21" fmla="*/ 15 h 135"/>
                <a:gd name="T22" fmla="*/ 29 w 381"/>
                <a:gd name="T23" fmla="*/ 16 h 135"/>
                <a:gd name="T24" fmla="*/ 41 w 381"/>
                <a:gd name="T25" fmla="*/ 16 h 135"/>
                <a:gd name="T26" fmla="*/ 47 w 381"/>
                <a:gd name="T27" fmla="*/ 13 h 135"/>
                <a:gd name="T28" fmla="*/ 40 w 381"/>
                <a:gd name="T29" fmla="*/ 12 h 135"/>
                <a:gd name="T30" fmla="*/ 40 w 381"/>
                <a:gd name="T31" fmla="*/ 3 h 135"/>
                <a:gd name="T32" fmla="*/ 39 w 381"/>
                <a:gd name="T33" fmla="*/ 1 h 135"/>
                <a:gd name="T34" fmla="*/ 39 w 381"/>
                <a:gd name="T35" fmla="*/ 1 h 13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81"/>
                <a:gd name="T55" fmla="*/ 0 h 135"/>
                <a:gd name="T56" fmla="*/ 381 w 381"/>
                <a:gd name="T57" fmla="*/ 135 h 13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81" h="135">
                  <a:moveTo>
                    <a:pt x="315" y="8"/>
                  </a:moveTo>
                  <a:lnTo>
                    <a:pt x="272" y="63"/>
                  </a:lnTo>
                  <a:lnTo>
                    <a:pt x="222" y="83"/>
                  </a:lnTo>
                  <a:lnTo>
                    <a:pt x="161" y="68"/>
                  </a:lnTo>
                  <a:lnTo>
                    <a:pt x="116" y="50"/>
                  </a:lnTo>
                  <a:lnTo>
                    <a:pt x="75" y="0"/>
                  </a:lnTo>
                  <a:lnTo>
                    <a:pt x="80" y="52"/>
                  </a:lnTo>
                  <a:lnTo>
                    <a:pt x="30" y="54"/>
                  </a:lnTo>
                  <a:lnTo>
                    <a:pt x="0" y="78"/>
                  </a:lnTo>
                  <a:lnTo>
                    <a:pt x="81" y="92"/>
                  </a:lnTo>
                  <a:lnTo>
                    <a:pt x="154" y="126"/>
                  </a:lnTo>
                  <a:lnTo>
                    <a:pt x="238" y="134"/>
                  </a:lnTo>
                  <a:lnTo>
                    <a:pt x="334" y="135"/>
                  </a:lnTo>
                  <a:lnTo>
                    <a:pt x="381" y="105"/>
                  </a:lnTo>
                  <a:lnTo>
                    <a:pt x="321" y="96"/>
                  </a:lnTo>
                  <a:lnTo>
                    <a:pt x="327" y="28"/>
                  </a:lnTo>
                  <a:lnTo>
                    <a:pt x="315" y="8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4" name="Freeform 1066"/>
            <p:cNvSpPr>
              <a:spLocks/>
            </p:cNvSpPr>
            <p:nvPr/>
          </p:nvSpPr>
          <p:spPr bwMode="auto">
            <a:xfrm>
              <a:off x="150" y="1198"/>
              <a:ext cx="163" cy="55"/>
            </a:xfrm>
            <a:custGeom>
              <a:avLst/>
              <a:gdLst>
                <a:gd name="T0" fmla="*/ 11 w 326"/>
                <a:gd name="T1" fmla="*/ 1 h 109"/>
                <a:gd name="T2" fmla="*/ 12 w 326"/>
                <a:gd name="T3" fmla="*/ 5 h 109"/>
                <a:gd name="T4" fmla="*/ 7 w 326"/>
                <a:gd name="T5" fmla="*/ 6 h 109"/>
                <a:gd name="T6" fmla="*/ 1 w 326"/>
                <a:gd name="T7" fmla="*/ 5 h 109"/>
                <a:gd name="T8" fmla="*/ 0 w 326"/>
                <a:gd name="T9" fmla="*/ 7 h 109"/>
                <a:gd name="T10" fmla="*/ 9 w 326"/>
                <a:gd name="T11" fmla="*/ 9 h 109"/>
                <a:gd name="T12" fmla="*/ 20 w 326"/>
                <a:gd name="T13" fmla="*/ 13 h 109"/>
                <a:gd name="T14" fmla="*/ 30 w 326"/>
                <a:gd name="T15" fmla="*/ 14 h 109"/>
                <a:gd name="T16" fmla="*/ 40 w 326"/>
                <a:gd name="T17" fmla="*/ 11 h 109"/>
                <a:gd name="T18" fmla="*/ 41 w 326"/>
                <a:gd name="T19" fmla="*/ 6 h 109"/>
                <a:gd name="T20" fmla="*/ 34 w 326"/>
                <a:gd name="T21" fmla="*/ 9 h 109"/>
                <a:gd name="T22" fmla="*/ 34 w 326"/>
                <a:gd name="T23" fmla="*/ 0 h 109"/>
                <a:gd name="T24" fmla="*/ 30 w 326"/>
                <a:gd name="T25" fmla="*/ 5 h 109"/>
                <a:gd name="T26" fmla="*/ 25 w 326"/>
                <a:gd name="T27" fmla="*/ 8 h 109"/>
                <a:gd name="T28" fmla="*/ 20 w 326"/>
                <a:gd name="T29" fmla="*/ 7 h 109"/>
                <a:gd name="T30" fmla="*/ 15 w 326"/>
                <a:gd name="T31" fmla="*/ 5 h 109"/>
                <a:gd name="T32" fmla="*/ 11 w 326"/>
                <a:gd name="T33" fmla="*/ 1 h 109"/>
                <a:gd name="T34" fmla="*/ 11 w 326"/>
                <a:gd name="T35" fmla="*/ 1 h 10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26"/>
                <a:gd name="T55" fmla="*/ 0 h 109"/>
                <a:gd name="T56" fmla="*/ 326 w 326"/>
                <a:gd name="T57" fmla="*/ 109 h 10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26" h="109">
                  <a:moveTo>
                    <a:pt x="88" y="6"/>
                  </a:moveTo>
                  <a:lnTo>
                    <a:pt x="96" y="34"/>
                  </a:lnTo>
                  <a:lnTo>
                    <a:pt x="59" y="43"/>
                  </a:lnTo>
                  <a:lnTo>
                    <a:pt x="13" y="37"/>
                  </a:lnTo>
                  <a:lnTo>
                    <a:pt x="0" y="53"/>
                  </a:lnTo>
                  <a:lnTo>
                    <a:pt x="67" y="69"/>
                  </a:lnTo>
                  <a:lnTo>
                    <a:pt x="155" y="102"/>
                  </a:lnTo>
                  <a:lnTo>
                    <a:pt x="241" y="109"/>
                  </a:lnTo>
                  <a:lnTo>
                    <a:pt x="314" y="84"/>
                  </a:lnTo>
                  <a:lnTo>
                    <a:pt x="326" y="46"/>
                  </a:lnTo>
                  <a:lnTo>
                    <a:pt x="267" y="65"/>
                  </a:lnTo>
                  <a:lnTo>
                    <a:pt x="268" y="0"/>
                  </a:lnTo>
                  <a:lnTo>
                    <a:pt x="241" y="39"/>
                  </a:lnTo>
                  <a:lnTo>
                    <a:pt x="205" y="57"/>
                  </a:lnTo>
                  <a:lnTo>
                    <a:pt x="158" y="50"/>
                  </a:lnTo>
                  <a:lnTo>
                    <a:pt x="125" y="35"/>
                  </a:lnTo>
                  <a:lnTo>
                    <a:pt x="88" y="6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5" name="Freeform 1067"/>
            <p:cNvSpPr>
              <a:spLocks/>
            </p:cNvSpPr>
            <p:nvPr/>
          </p:nvSpPr>
          <p:spPr bwMode="auto">
            <a:xfrm>
              <a:off x="842" y="201"/>
              <a:ext cx="23" cy="246"/>
            </a:xfrm>
            <a:custGeom>
              <a:avLst/>
              <a:gdLst>
                <a:gd name="T0" fmla="*/ 5 w 48"/>
                <a:gd name="T1" fmla="*/ 0 h 490"/>
                <a:gd name="T2" fmla="*/ 2 w 48"/>
                <a:gd name="T3" fmla="*/ 13 h 490"/>
                <a:gd name="T4" fmla="*/ 0 w 48"/>
                <a:gd name="T5" fmla="*/ 62 h 490"/>
                <a:gd name="T6" fmla="*/ 5 w 48"/>
                <a:gd name="T7" fmla="*/ 14 h 490"/>
                <a:gd name="T8" fmla="*/ 5 w 48"/>
                <a:gd name="T9" fmla="*/ 0 h 490"/>
                <a:gd name="T10" fmla="*/ 5 w 48"/>
                <a:gd name="T11" fmla="*/ 0 h 4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8"/>
                <a:gd name="T19" fmla="*/ 0 h 490"/>
                <a:gd name="T20" fmla="*/ 48 w 48"/>
                <a:gd name="T21" fmla="*/ 490 h 4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8" h="490">
                  <a:moveTo>
                    <a:pt x="48" y="0"/>
                  </a:moveTo>
                  <a:lnTo>
                    <a:pt x="19" y="104"/>
                  </a:lnTo>
                  <a:lnTo>
                    <a:pt x="0" y="490"/>
                  </a:lnTo>
                  <a:lnTo>
                    <a:pt x="45" y="108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6" name="Freeform 1068"/>
            <p:cNvSpPr>
              <a:spLocks/>
            </p:cNvSpPr>
            <p:nvPr/>
          </p:nvSpPr>
          <p:spPr bwMode="auto">
            <a:xfrm>
              <a:off x="752" y="292"/>
              <a:ext cx="91" cy="338"/>
            </a:xfrm>
            <a:custGeom>
              <a:avLst/>
              <a:gdLst>
                <a:gd name="T0" fmla="*/ 0 w 182"/>
                <a:gd name="T1" fmla="*/ 0 h 675"/>
                <a:gd name="T2" fmla="*/ 3 w 182"/>
                <a:gd name="T3" fmla="*/ 34 h 675"/>
                <a:gd name="T4" fmla="*/ 10 w 182"/>
                <a:gd name="T5" fmla="*/ 55 h 675"/>
                <a:gd name="T6" fmla="*/ 23 w 182"/>
                <a:gd name="T7" fmla="*/ 85 h 675"/>
                <a:gd name="T8" fmla="*/ 11 w 182"/>
                <a:gd name="T9" fmla="*/ 50 h 675"/>
                <a:gd name="T10" fmla="*/ 3 w 182"/>
                <a:gd name="T11" fmla="*/ 26 h 675"/>
                <a:gd name="T12" fmla="*/ 0 w 182"/>
                <a:gd name="T13" fmla="*/ 0 h 675"/>
                <a:gd name="T14" fmla="*/ 0 w 182"/>
                <a:gd name="T15" fmla="*/ 0 h 6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2"/>
                <a:gd name="T25" fmla="*/ 0 h 675"/>
                <a:gd name="T26" fmla="*/ 182 w 182"/>
                <a:gd name="T27" fmla="*/ 675 h 6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2" h="675">
                  <a:moveTo>
                    <a:pt x="0" y="0"/>
                  </a:moveTo>
                  <a:lnTo>
                    <a:pt x="18" y="266"/>
                  </a:lnTo>
                  <a:lnTo>
                    <a:pt x="75" y="436"/>
                  </a:lnTo>
                  <a:lnTo>
                    <a:pt x="182" y="675"/>
                  </a:lnTo>
                  <a:lnTo>
                    <a:pt x="90" y="400"/>
                  </a:lnTo>
                  <a:lnTo>
                    <a:pt x="30" y="2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7" name="Freeform 1069"/>
            <p:cNvSpPr>
              <a:spLocks/>
            </p:cNvSpPr>
            <p:nvPr/>
          </p:nvSpPr>
          <p:spPr bwMode="auto">
            <a:xfrm>
              <a:off x="739" y="476"/>
              <a:ext cx="188" cy="18"/>
            </a:xfrm>
            <a:custGeom>
              <a:avLst/>
              <a:gdLst>
                <a:gd name="T0" fmla="*/ 0 w 376"/>
                <a:gd name="T1" fmla="*/ 4 h 35"/>
                <a:gd name="T2" fmla="*/ 20 w 376"/>
                <a:gd name="T3" fmla="*/ 0 h 35"/>
                <a:gd name="T4" fmla="*/ 47 w 376"/>
                <a:gd name="T5" fmla="*/ 1 h 35"/>
                <a:gd name="T6" fmla="*/ 44 w 376"/>
                <a:gd name="T7" fmla="*/ 5 h 35"/>
                <a:gd name="T8" fmla="*/ 17 w 376"/>
                <a:gd name="T9" fmla="*/ 4 h 35"/>
                <a:gd name="T10" fmla="*/ 0 w 376"/>
                <a:gd name="T11" fmla="*/ 4 h 35"/>
                <a:gd name="T12" fmla="*/ 0 w 376"/>
                <a:gd name="T13" fmla="*/ 4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76"/>
                <a:gd name="T22" fmla="*/ 0 h 35"/>
                <a:gd name="T23" fmla="*/ 376 w 376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76" h="35">
                  <a:moveTo>
                    <a:pt x="0" y="32"/>
                  </a:moveTo>
                  <a:lnTo>
                    <a:pt x="159" y="0"/>
                  </a:lnTo>
                  <a:lnTo>
                    <a:pt x="376" y="2"/>
                  </a:lnTo>
                  <a:lnTo>
                    <a:pt x="352" y="35"/>
                  </a:lnTo>
                  <a:lnTo>
                    <a:pt x="135" y="32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8" name="Freeform 1070"/>
            <p:cNvSpPr>
              <a:spLocks/>
            </p:cNvSpPr>
            <p:nvPr/>
          </p:nvSpPr>
          <p:spPr bwMode="auto">
            <a:xfrm>
              <a:off x="745" y="362"/>
              <a:ext cx="201" cy="49"/>
            </a:xfrm>
            <a:custGeom>
              <a:avLst/>
              <a:gdLst>
                <a:gd name="T0" fmla="*/ 0 w 403"/>
                <a:gd name="T1" fmla="*/ 2 h 99"/>
                <a:gd name="T2" fmla="*/ 14 w 403"/>
                <a:gd name="T3" fmla="*/ 0 h 99"/>
                <a:gd name="T4" fmla="*/ 26 w 403"/>
                <a:gd name="T5" fmla="*/ 1 h 99"/>
                <a:gd name="T6" fmla="*/ 48 w 403"/>
                <a:gd name="T7" fmla="*/ 8 h 99"/>
                <a:gd name="T8" fmla="*/ 50 w 403"/>
                <a:gd name="T9" fmla="*/ 12 h 99"/>
                <a:gd name="T10" fmla="*/ 19 w 403"/>
                <a:gd name="T11" fmla="*/ 2 h 99"/>
                <a:gd name="T12" fmla="*/ 0 w 403"/>
                <a:gd name="T13" fmla="*/ 2 h 99"/>
                <a:gd name="T14" fmla="*/ 0 w 403"/>
                <a:gd name="T15" fmla="*/ 2 h 9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3"/>
                <a:gd name="T25" fmla="*/ 0 h 99"/>
                <a:gd name="T26" fmla="*/ 403 w 403"/>
                <a:gd name="T27" fmla="*/ 99 h 9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3" h="99">
                  <a:moveTo>
                    <a:pt x="0" y="17"/>
                  </a:moveTo>
                  <a:lnTo>
                    <a:pt x="113" y="0"/>
                  </a:lnTo>
                  <a:lnTo>
                    <a:pt x="215" y="15"/>
                  </a:lnTo>
                  <a:lnTo>
                    <a:pt x="387" y="66"/>
                  </a:lnTo>
                  <a:lnTo>
                    <a:pt x="403" y="99"/>
                  </a:lnTo>
                  <a:lnTo>
                    <a:pt x="158" y="23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9" name="Freeform 1071"/>
            <p:cNvSpPr>
              <a:spLocks/>
            </p:cNvSpPr>
            <p:nvPr/>
          </p:nvSpPr>
          <p:spPr bwMode="auto">
            <a:xfrm>
              <a:off x="1104" y="604"/>
              <a:ext cx="25" cy="150"/>
            </a:xfrm>
            <a:custGeom>
              <a:avLst/>
              <a:gdLst>
                <a:gd name="T0" fmla="*/ 0 w 51"/>
                <a:gd name="T1" fmla="*/ 0 h 298"/>
                <a:gd name="T2" fmla="*/ 1 w 51"/>
                <a:gd name="T3" fmla="*/ 38 h 298"/>
                <a:gd name="T4" fmla="*/ 6 w 51"/>
                <a:gd name="T5" fmla="*/ 37 h 298"/>
                <a:gd name="T6" fmla="*/ 0 w 51"/>
                <a:gd name="T7" fmla="*/ 0 h 298"/>
                <a:gd name="T8" fmla="*/ 0 w 51"/>
                <a:gd name="T9" fmla="*/ 0 h 2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"/>
                <a:gd name="T16" fmla="*/ 0 h 298"/>
                <a:gd name="T17" fmla="*/ 51 w 51"/>
                <a:gd name="T18" fmla="*/ 298 h 2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" h="298">
                  <a:moveTo>
                    <a:pt x="0" y="0"/>
                  </a:moveTo>
                  <a:lnTo>
                    <a:pt x="12" y="298"/>
                  </a:lnTo>
                  <a:lnTo>
                    <a:pt x="51" y="2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0" name="Freeform 1072"/>
            <p:cNvSpPr>
              <a:spLocks/>
            </p:cNvSpPr>
            <p:nvPr/>
          </p:nvSpPr>
          <p:spPr bwMode="auto">
            <a:xfrm>
              <a:off x="990" y="396"/>
              <a:ext cx="74" cy="37"/>
            </a:xfrm>
            <a:custGeom>
              <a:avLst/>
              <a:gdLst>
                <a:gd name="T0" fmla="*/ 0 w 147"/>
                <a:gd name="T1" fmla="*/ 5 h 74"/>
                <a:gd name="T2" fmla="*/ 19 w 147"/>
                <a:gd name="T3" fmla="*/ 0 h 74"/>
                <a:gd name="T4" fmla="*/ 2 w 147"/>
                <a:gd name="T5" fmla="*/ 9 h 74"/>
                <a:gd name="T6" fmla="*/ 0 w 147"/>
                <a:gd name="T7" fmla="*/ 5 h 74"/>
                <a:gd name="T8" fmla="*/ 0 w 147"/>
                <a:gd name="T9" fmla="*/ 5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7"/>
                <a:gd name="T16" fmla="*/ 0 h 74"/>
                <a:gd name="T17" fmla="*/ 147 w 147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7" h="74">
                  <a:moveTo>
                    <a:pt x="0" y="42"/>
                  </a:moveTo>
                  <a:lnTo>
                    <a:pt x="147" y="0"/>
                  </a:lnTo>
                  <a:lnTo>
                    <a:pt x="15" y="74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1" name="Freeform 1073"/>
            <p:cNvSpPr>
              <a:spLocks/>
            </p:cNvSpPr>
            <p:nvPr/>
          </p:nvSpPr>
          <p:spPr bwMode="auto">
            <a:xfrm>
              <a:off x="770" y="950"/>
              <a:ext cx="56" cy="22"/>
            </a:xfrm>
            <a:custGeom>
              <a:avLst/>
              <a:gdLst>
                <a:gd name="T0" fmla="*/ 0 w 112"/>
                <a:gd name="T1" fmla="*/ 0 h 45"/>
                <a:gd name="T2" fmla="*/ 14 w 112"/>
                <a:gd name="T3" fmla="*/ 0 h 45"/>
                <a:gd name="T4" fmla="*/ 13 w 112"/>
                <a:gd name="T5" fmla="*/ 5 h 45"/>
                <a:gd name="T6" fmla="*/ 2 w 112"/>
                <a:gd name="T7" fmla="*/ 4 h 45"/>
                <a:gd name="T8" fmla="*/ 0 w 112"/>
                <a:gd name="T9" fmla="*/ 0 h 45"/>
                <a:gd name="T10" fmla="*/ 0 w 112"/>
                <a:gd name="T11" fmla="*/ 0 h 4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2"/>
                <a:gd name="T19" fmla="*/ 0 h 45"/>
                <a:gd name="T20" fmla="*/ 112 w 112"/>
                <a:gd name="T21" fmla="*/ 45 h 4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2" h="45">
                  <a:moveTo>
                    <a:pt x="0" y="4"/>
                  </a:moveTo>
                  <a:lnTo>
                    <a:pt x="112" y="0"/>
                  </a:lnTo>
                  <a:lnTo>
                    <a:pt x="100" y="45"/>
                  </a:lnTo>
                  <a:lnTo>
                    <a:pt x="9" y="35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2" name="Freeform 1074"/>
            <p:cNvSpPr>
              <a:spLocks/>
            </p:cNvSpPr>
            <p:nvPr/>
          </p:nvSpPr>
          <p:spPr bwMode="auto">
            <a:xfrm>
              <a:off x="555" y="641"/>
              <a:ext cx="70" cy="28"/>
            </a:xfrm>
            <a:custGeom>
              <a:avLst/>
              <a:gdLst>
                <a:gd name="T0" fmla="*/ 0 w 141"/>
                <a:gd name="T1" fmla="*/ 0 h 57"/>
                <a:gd name="T2" fmla="*/ 16 w 141"/>
                <a:gd name="T3" fmla="*/ 1 h 57"/>
                <a:gd name="T4" fmla="*/ 17 w 141"/>
                <a:gd name="T5" fmla="*/ 7 h 57"/>
                <a:gd name="T6" fmla="*/ 3 w 141"/>
                <a:gd name="T7" fmla="*/ 5 h 57"/>
                <a:gd name="T8" fmla="*/ 0 w 141"/>
                <a:gd name="T9" fmla="*/ 0 h 57"/>
                <a:gd name="T10" fmla="*/ 0 w 141"/>
                <a:gd name="T11" fmla="*/ 0 h 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1"/>
                <a:gd name="T19" fmla="*/ 0 h 57"/>
                <a:gd name="T20" fmla="*/ 141 w 141"/>
                <a:gd name="T21" fmla="*/ 57 h 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1" h="57">
                  <a:moveTo>
                    <a:pt x="0" y="0"/>
                  </a:moveTo>
                  <a:lnTo>
                    <a:pt x="135" y="14"/>
                  </a:lnTo>
                  <a:lnTo>
                    <a:pt x="141" y="57"/>
                  </a:lnTo>
                  <a:lnTo>
                    <a:pt x="26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3" name="Freeform 1075"/>
            <p:cNvSpPr>
              <a:spLocks/>
            </p:cNvSpPr>
            <p:nvPr/>
          </p:nvSpPr>
          <p:spPr bwMode="auto">
            <a:xfrm>
              <a:off x="460" y="555"/>
              <a:ext cx="103" cy="130"/>
            </a:xfrm>
            <a:custGeom>
              <a:avLst/>
              <a:gdLst>
                <a:gd name="T0" fmla="*/ 0 w 206"/>
                <a:gd name="T1" fmla="*/ 0 h 261"/>
                <a:gd name="T2" fmla="*/ 12 w 206"/>
                <a:gd name="T3" fmla="*/ 11 h 261"/>
                <a:gd name="T4" fmla="*/ 26 w 206"/>
                <a:gd name="T5" fmla="*/ 32 h 261"/>
                <a:gd name="T6" fmla="*/ 20 w 206"/>
                <a:gd name="T7" fmla="*/ 31 h 261"/>
                <a:gd name="T8" fmla="*/ 1 w 206"/>
                <a:gd name="T9" fmla="*/ 6 h 261"/>
                <a:gd name="T10" fmla="*/ 0 w 206"/>
                <a:gd name="T11" fmla="*/ 0 h 261"/>
                <a:gd name="T12" fmla="*/ 0 w 206"/>
                <a:gd name="T13" fmla="*/ 0 h 26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6"/>
                <a:gd name="T22" fmla="*/ 0 h 261"/>
                <a:gd name="T23" fmla="*/ 206 w 206"/>
                <a:gd name="T24" fmla="*/ 261 h 26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6" h="261">
                  <a:moveTo>
                    <a:pt x="0" y="0"/>
                  </a:moveTo>
                  <a:lnTo>
                    <a:pt x="89" y="89"/>
                  </a:lnTo>
                  <a:lnTo>
                    <a:pt x="206" y="261"/>
                  </a:lnTo>
                  <a:lnTo>
                    <a:pt x="160" y="253"/>
                  </a:lnTo>
                  <a:lnTo>
                    <a:pt x="8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4" name="Freeform 1076"/>
            <p:cNvSpPr>
              <a:spLocks/>
            </p:cNvSpPr>
            <p:nvPr/>
          </p:nvSpPr>
          <p:spPr bwMode="auto">
            <a:xfrm>
              <a:off x="625" y="655"/>
              <a:ext cx="55" cy="51"/>
            </a:xfrm>
            <a:custGeom>
              <a:avLst/>
              <a:gdLst>
                <a:gd name="T0" fmla="*/ 0 w 109"/>
                <a:gd name="T1" fmla="*/ 4 h 100"/>
                <a:gd name="T2" fmla="*/ 4 w 109"/>
                <a:gd name="T3" fmla="*/ 0 h 100"/>
                <a:gd name="T4" fmla="*/ 14 w 109"/>
                <a:gd name="T5" fmla="*/ 13 h 100"/>
                <a:gd name="T6" fmla="*/ 7 w 109"/>
                <a:gd name="T7" fmla="*/ 13 h 100"/>
                <a:gd name="T8" fmla="*/ 0 w 109"/>
                <a:gd name="T9" fmla="*/ 4 h 100"/>
                <a:gd name="T10" fmla="*/ 0 w 109"/>
                <a:gd name="T11" fmla="*/ 4 h 1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"/>
                <a:gd name="T19" fmla="*/ 0 h 100"/>
                <a:gd name="T20" fmla="*/ 109 w 109"/>
                <a:gd name="T21" fmla="*/ 100 h 1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" h="100">
                  <a:moveTo>
                    <a:pt x="0" y="28"/>
                  </a:moveTo>
                  <a:lnTo>
                    <a:pt x="32" y="0"/>
                  </a:lnTo>
                  <a:lnTo>
                    <a:pt x="109" y="100"/>
                  </a:lnTo>
                  <a:lnTo>
                    <a:pt x="51" y="10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5" name="Freeform 1077"/>
            <p:cNvSpPr>
              <a:spLocks/>
            </p:cNvSpPr>
            <p:nvPr/>
          </p:nvSpPr>
          <p:spPr bwMode="auto">
            <a:xfrm>
              <a:off x="662" y="729"/>
              <a:ext cx="52" cy="36"/>
            </a:xfrm>
            <a:custGeom>
              <a:avLst/>
              <a:gdLst>
                <a:gd name="T0" fmla="*/ 4 w 103"/>
                <a:gd name="T1" fmla="*/ 0 h 73"/>
                <a:gd name="T2" fmla="*/ 10 w 103"/>
                <a:gd name="T3" fmla="*/ 1 h 73"/>
                <a:gd name="T4" fmla="*/ 13 w 103"/>
                <a:gd name="T5" fmla="*/ 6 h 73"/>
                <a:gd name="T6" fmla="*/ 7 w 103"/>
                <a:gd name="T7" fmla="*/ 9 h 73"/>
                <a:gd name="T8" fmla="*/ 0 w 103"/>
                <a:gd name="T9" fmla="*/ 1 h 73"/>
                <a:gd name="T10" fmla="*/ 4 w 103"/>
                <a:gd name="T11" fmla="*/ 0 h 73"/>
                <a:gd name="T12" fmla="*/ 4 w 103"/>
                <a:gd name="T13" fmla="*/ 0 h 7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3"/>
                <a:gd name="T22" fmla="*/ 0 h 73"/>
                <a:gd name="T23" fmla="*/ 103 w 103"/>
                <a:gd name="T24" fmla="*/ 73 h 7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3" h="73">
                  <a:moveTo>
                    <a:pt x="27" y="0"/>
                  </a:moveTo>
                  <a:lnTo>
                    <a:pt x="78" y="13"/>
                  </a:lnTo>
                  <a:lnTo>
                    <a:pt x="103" y="55"/>
                  </a:lnTo>
                  <a:lnTo>
                    <a:pt x="50" y="73"/>
                  </a:lnTo>
                  <a:lnTo>
                    <a:pt x="0" y="11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6" name="Freeform 1078"/>
            <p:cNvSpPr>
              <a:spLocks/>
            </p:cNvSpPr>
            <p:nvPr/>
          </p:nvSpPr>
          <p:spPr bwMode="auto">
            <a:xfrm>
              <a:off x="786" y="871"/>
              <a:ext cx="47" cy="59"/>
            </a:xfrm>
            <a:custGeom>
              <a:avLst/>
              <a:gdLst>
                <a:gd name="T0" fmla="*/ 0 w 94"/>
                <a:gd name="T1" fmla="*/ 2 h 118"/>
                <a:gd name="T2" fmla="*/ 12 w 94"/>
                <a:gd name="T3" fmla="*/ 15 h 118"/>
                <a:gd name="T4" fmla="*/ 12 w 94"/>
                <a:gd name="T5" fmla="*/ 5 h 118"/>
                <a:gd name="T6" fmla="*/ 6 w 94"/>
                <a:gd name="T7" fmla="*/ 0 h 118"/>
                <a:gd name="T8" fmla="*/ 0 w 94"/>
                <a:gd name="T9" fmla="*/ 2 h 118"/>
                <a:gd name="T10" fmla="*/ 0 w 94"/>
                <a:gd name="T11" fmla="*/ 2 h 1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4"/>
                <a:gd name="T19" fmla="*/ 0 h 118"/>
                <a:gd name="T20" fmla="*/ 94 w 94"/>
                <a:gd name="T21" fmla="*/ 118 h 1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4" h="118">
                  <a:moveTo>
                    <a:pt x="0" y="15"/>
                  </a:moveTo>
                  <a:lnTo>
                    <a:pt x="92" y="118"/>
                  </a:lnTo>
                  <a:lnTo>
                    <a:pt x="94" y="34"/>
                  </a:lnTo>
                  <a:lnTo>
                    <a:pt x="54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7" name="Freeform 1079"/>
            <p:cNvSpPr>
              <a:spLocks/>
            </p:cNvSpPr>
            <p:nvPr/>
          </p:nvSpPr>
          <p:spPr bwMode="auto">
            <a:xfrm>
              <a:off x="711" y="789"/>
              <a:ext cx="76" cy="52"/>
            </a:xfrm>
            <a:custGeom>
              <a:avLst/>
              <a:gdLst>
                <a:gd name="T0" fmla="*/ 9 w 152"/>
                <a:gd name="T1" fmla="*/ 0 h 104"/>
                <a:gd name="T2" fmla="*/ 19 w 152"/>
                <a:gd name="T3" fmla="*/ 13 h 104"/>
                <a:gd name="T4" fmla="*/ 10 w 152"/>
                <a:gd name="T5" fmla="*/ 13 h 104"/>
                <a:gd name="T6" fmla="*/ 0 w 152"/>
                <a:gd name="T7" fmla="*/ 0 h 104"/>
                <a:gd name="T8" fmla="*/ 9 w 152"/>
                <a:gd name="T9" fmla="*/ 0 h 104"/>
                <a:gd name="T10" fmla="*/ 9 w 152"/>
                <a:gd name="T11" fmla="*/ 0 h 1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2"/>
                <a:gd name="T19" fmla="*/ 0 h 104"/>
                <a:gd name="T20" fmla="*/ 152 w 152"/>
                <a:gd name="T21" fmla="*/ 104 h 10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2" h="104">
                  <a:moveTo>
                    <a:pt x="72" y="0"/>
                  </a:moveTo>
                  <a:lnTo>
                    <a:pt x="152" y="98"/>
                  </a:lnTo>
                  <a:lnTo>
                    <a:pt x="79" y="104"/>
                  </a:lnTo>
                  <a:lnTo>
                    <a:pt x="0" y="0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8" name="Freeform 1080"/>
            <p:cNvSpPr>
              <a:spLocks/>
            </p:cNvSpPr>
            <p:nvPr/>
          </p:nvSpPr>
          <p:spPr bwMode="auto">
            <a:xfrm>
              <a:off x="556" y="701"/>
              <a:ext cx="241" cy="344"/>
            </a:xfrm>
            <a:custGeom>
              <a:avLst/>
              <a:gdLst>
                <a:gd name="T0" fmla="*/ 0 w 483"/>
                <a:gd name="T1" fmla="*/ 0 h 688"/>
                <a:gd name="T2" fmla="*/ 13 w 483"/>
                <a:gd name="T3" fmla="*/ 13 h 688"/>
                <a:gd name="T4" fmla="*/ 60 w 483"/>
                <a:gd name="T5" fmla="*/ 80 h 688"/>
                <a:gd name="T6" fmla="*/ 57 w 483"/>
                <a:gd name="T7" fmla="*/ 86 h 688"/>
                <a:gd name="T8" fmla="*/ 0 w 483"/>
                <a:gd name="T9" fmla="*/ 0 h 688"/>
                <a:gd name="T10" fmla="*/ 0 w 483"/>
                <a:gd name="T11" fmla="*/ 0 h 6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83"/>
                <a:gd name="T19" fmla="*/ 0 h 688"/>
                <a:gd name="T20" fmla="*/ 483 w 483"/>
                <a:gd name="T21" fmla="*/ 688 h 6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83" h="688">
                  <a:moveTo>
                    <a:pt x="0" y="0"/>
                  </a:moveTo>
                  <a:lnTo>
                    <a:pt x="109" y="110"/>
                  </a:lnTo>
                  <a:lnTo>
                    <a:pt x="483" y="636"/>
                  </a:lnTo>
                  <a:lnTo>
                    <a:pt x="460" y="6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9" name="Freeform 1081"/>
            <p:cNvSpPr>
              <a:spLocks/>
            </p:cNvSpPr>
            <p:nvPr/>
          </p:nvSpPr>
          <p:spPr bwMode="auto">
            <a:xfrm>
              <a:off x="897" y="988"/>
              <a:ext cx="88" cy="117"/>
            </a:xfrm>
            <a:custGeom>
              <a:avLst/>
              <a:gdLst>
                <a:gd name="T0" fmla="*/ 5 w 176"/>
                <a:gd name="T1" fmla="*/ 0 h 233"/>
                <a:gd name="T2" fmla="*/ 22 w 176"/>
                <a:gd name="T3" fmla="*/ 24 h 233"/>
                <a:gd name="T4" fmla="*/ 17 w 176"/>
                <a:gd name="T5" fmla="*/ 30 h 233"/>
                <a:gd name="T6" fmla="*/ 0 w 176"/>
                <a:gd name="T7" fmla="*/ 9 h 233"/>
                <a:gd name="T8" fmla="*/ 5 w 176"/>
                <a:gd name="T9" fmla="*/ 0 h 233"/>
                <a:gd name="T10" fmla="*/ 5 w 176"/>
                <a:gd name="T11" fmla="*/ 0 h 2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6"/>
                <a:gd name="T19" fmla="*/ 0 h 233"/>
                <a:gd name="T20" fmla="*/ 176 w 176"/>
                <a:gd name="T21" fmla="*/ 233 h 2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6" h="233">
                  <a:moveTo>
                    <a:pt x="35" y="0"/>
                  </a:moveTo>
                  <a:lnTo>
                    <a:pt x="176" y="187"/>
                  </a:lnTo>
                  <a:lnTo>
                    <a:pt x="135" y="233"/>
                  </a:lnTo>
                  <a:lnTo>
                    <a:pt x="0" y="67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0" name="Freeform 1082"/>
            <p:cNvSpPr>
              <a:spLocks/>
            </p:cNvSpPr>
            <p:nvPr/>
          </p:nvSpPr>
          <p:spPr bwMode="auto">
            <a:xfrm>
              <a:off x="1265" y="1102"/>
              <a:ext cx="86" cy="48"/>
            </a:xfrm>
            <a:custGeom>
              <a:avLst/>
              <a:gdLst>
                <a:gd name="T0" fmla="*/ 0 w 173"/>
                <a:gd name="T1" fmla="*/ 0 h 96"/>
                <a:gd name="T2" fmla="*/ 8 w 173"/>
                <a:gd name="T3" fmla="*/ 5 h 96"/>
                <a:gd name="T4" fmla="*/ 10 w 173"/>
                <a:gd name="T5" fmla="*/ 2 h 96"/>
                <a:gd name="T6" fmla="*/ 20 w 173"/>
                <a:gd name="T7" fmla="*/ 6 h 96"/>
                <a:gd name="T8" fmla="*/ 21 w 173"/>
                <a:gd name="T9" fmla="*/ 12 h 96"/>
                <a:gd name="T10" fmla="*/ 6 w 173"/>
                <a:gd name="T11" fmla="*/ 10 h 96"/>
                <a:gd name="T12" fmla="*/ 0 w 173"/>
                <a:gd name="T13" fmla="*/ 0 h 96"/>
                <a:gd name="T14" fmla="*/ 0 w 173"/>
                <a:gd name="T15" fmla="*/ 0 h 9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73"/>
                <a:gd name="T25" fmla="*/ 0 h 96"/>
                <a:gd name="T26" fmla="*/ 173 w 173"/>
                <a:gd name="T27" fmla="*/ 96 h 9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73" h="96">
                  <a:moveTo>
                    <a:pt x="0" y="0"/>
                  </a:moveTo>
                  <a:lnTo>
                    <a:pt x="70" y="35"/>
                  </a:lnTo>
                  <a:lnTo>
                    <a:pt x="87" y="10"/>
                  </a:lnTo>
                  <a:lnTo>
                    <a:pt x="164" y="47"/>
                  </a:lnTo>
                  <a:lnTo>
                    <a:pt x="173" y="96"/>
                  </a:lnTo>
                  <a:lnTo>
                    <a:pt x="53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1" name="Freeform 1083"/>
            <p:cNvSpPr>
              <a:spLocks/>
            </p:cNvSpPr>
            <p:nvPr/>
          </p:nvSpPr>
          <p:spPr bwMode="auto">
            <a:xfrm>
              <a:off x="1061" y="773"/>
              <a:ext cx="111" cy="345"/>
            </a:xfrm>
            <a:custGeom>
              <a:avLst/>
              <a:gdLst>
                <a:gd name="T0" fmla="*/ 18 w 221"/>
                <a:gd name="T1" fmla="*/ 1 h 691"/>
                <a:gd name="T2" fmla="*/ 16 w 221"/>
                <a:gd name="T3" fmla="*/ 41 h 691"/>
                <a:gd name="T4" fmla="*/ 15 w 221"/>
                <a:gd name="T5" fmla="*/ 50 h 691"/>
                <a:gd name="T6" fmla="*/ 4 w 221"/>
                <a:gd name="T7" fmla="*/ 69 h 691"/>
                <a:gd name="T8" fmla="*/ 0 w 221"/>
                <a:gd name="T9" fmla="*/ 86 h 691"/>
                <a:gd name="T10" fmla="*/ 16 w 221"/>
                <a:gd name="T11" fmla="*/ 85 h 691"/>
                <a:gd name="T12" fmla="*/ 17 w 221"/>
                <a:gd name="T13" fmla="*/ 66 h 691"/>
                <a:gd name="T14" fmla="*/ 23 w 221"/>
                <a:gd name="T15" fmla="*/ 56 h 691"/>
                <a:gd name="T16" fmla="*/ 28 w 221"/>
                <a:gd name="T17" fmla="*/ 0 h 691"/>
                <a:gd name="T18" fmla="*/ 18 w 221"/>
                <a:gd name="T19" fmla="*/ 1 h 691"/>
                <a:gd name="T20" fmla="*/ 18 w 221"/>
                <a:gd name="T21" fmla="*/ 1 h 69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1"/>
                <a:gd name="T34" fmla="*/ 0 h 691"/>
                <a:gd name="T35" fmla="*/ 221 w 221"/>
                <a:gd name="T36" fmla="*/ 691 h 69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1" h="691">
                  <a:moveTo>
                    <a:pt x="138" y="15"/>
                  </a:moveTo>
                  <a:lnTo>
                    <a:pt x="126" y="334"/>
                  </a:lnTo>
                  <a:lnTo>
                    <a:pt x="117" y="403"/>
                  </a:lnTo>
                  <a:lnTo>
                    <a:pt x="31" y="555"/>
                  </a:lnTo>
                  <a:lnTo>
                    <a:pt x="0" y="691"/>
                  </a:lnTo>
                  <a:lnTo>
                    <a:pt x="126" y="685"/>
                  </a:lnTo>
                  <a:lnTo>
                    <a:pt x="132" y="532"/>
                  </a:lnTo>
                  <a:lnTo>
                    <a:pt x="184" y="452"/>
                  </a:lnTo>
                  <a:lnTo>
                    <a:pt x="221" y="0"/>
                  </a:lnTo>
                  <a:lnTo>
                    <a:pt x="138" y="15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2" name="Freeform 1084"/>
            <p:cNvSpPr>
              <a:spLocks/>
            </p:cNvSpPr>
            <p:nvPr/>
          </p:nvSpPr>
          <p:spPr bwMode="auto">
            <a:xfrm>
              <a:off x="1023" y="124"/>
              <a:ext cx="205" cy="656"/>
            </a:xfrm>
            <a:custGeom>
              <a:avLst/>
              <a:gdLst>
                <a:gd name="T0" fmla="*/ 12 w 411"/>
                <a:gd name="T1" fmla="*/ 0 h 1312"/>
                <a:gd name="T2" fmla="*/ 28 w 411"/>
                <a:gd name="T3" fmla="*/ 8 h 1312"/>
                <a:gd name="T4" fmla="*/ 36 w 411"/>
                <a:gd name="T5" fmla="*/ 21 h 1312"/>
                <a:gd name="T6" fmla="*/ 41 w 411"/>
                <a:gd name="T7" fmla="*/ 76 h 1312"/>
                <a:gd name="T8" fmla="*/ 44 w 411"/>
                <a:gd name="T9" fmla="*/ 53 h 1312"/>
                <a:gd name="T10" fmla="*/ 41 w 411"/>
                <a:gd name="T11" fmla="*/ 15 h 1312"/>
                <a:gd name="T12" fmla="*/ 48 w 411"/>
                <a:gd name="T13" fmla="*/ 49 h 1312"/>
                <a:gd name="T14" fmla="*/ 51 w 411"/>
                <a:gd name="T15" fmla="*/ 159 h 1312"/>
                <a:gd name="T16" fmla="*/ 0 w 411"/>
                <a:gd name="T17" fmla="*/ 164 h 1312"/>
                <a:gd name="T18" fmla="*/ 1 w 411"/>
                <a:gd name="T19" fmla="*/ 157 h 1312"/>
                <a:gd name="T20" fmla="*/ 33 w 411"/>
                <a:gd name="T21" fmla="*/ 152 h 1312"/>
                <a:gd name="T22" fmla="*/ 24 w 411"/>
                <a:gd name="T23" fmla="*/ 21 h 1312"/>
                <a:gd name="T24" fmla="*/ 12 w 411"/>
                <a:gd name="T25" fmla="*/ 0 h 1312"/>
                <a:gd name="T26" fmla="*/ 12 w 411"/>
                <a:gd name="T27" fmla="*/ 0 h 13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11"/>
                <a:gd name="T43" fmla="*/ 0 h 1312"/>
                <a:gd name="T44" fmla="*/ 411 w 411"/>
                <a:gd name="T45" fmla="*/ 1312 h 131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11" h="1312">
                  <a:moveTo>
                    <a:pt x="98" y="0"/>
                  </a:moveTo>
                  <a:lnTo>
                    <a:pt x="227" y="64"/>
                  </a:lnTo>
                  <a:lnTo>
                    <a:pt x="288" y="170"/>
                  </a:lnTo>
                  <a:lnTo>
                    <a:pt x="328" y="607"/>
                  </a:lnTo>
                  <a:lnTo>
                    <a:pt x="357" y="426"/>
                  </a:lnTo>
                  <a:lnTo>
                    <a:pt x="328" y="124"/>
                  </a:lnTo>
                  <a:lnTo>
                    <a:pt x="388" y="392"/>
                  </a:lnTo>
                  <a:lnTo>
                    <a:pt x="411" y="1266"/>
                  </a:lnTo>
                  <a:lnTo>
                    <a:pt x="0" y="1312"/>
                  </a:lnTo>
                  <a:lnTo>
                    <a:pt x="9" y="1253"/>
                  </a:lnTo>
                  <a:lnTo>
                    <a:pt x="265" y="1211"/>
                  </a:lnTo>
                  <a:lnTo>
                    <a:pt x="195" y="173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3" name="Freeform 1085"/>
            <p:cNvSpPr>
              <a:spLocks/>
            </p:cNvSpPr>
            <p:nvPr/>
          </p:nvSpPr>
          <p:spPr bwMode="auto">
            <a:xfrm>
              <a:off x="807" y="399"/>
              <a:ext cx="143" cy="726"/>
            </a:xfrm>
            <a:custGeom>
              <a:avLst/>
              <a:gdLst>
                <a:gd name="T0" fmla="*/ 18 w 285"/>
                <a:gd name="T1" fmla="*/ 0 h 1451"/>
                <a:gd name="T2" fmla="*/ 11 w 285"/>
                <a:gd name="T3" fmla="*/ 37 h 1451"/>
                <a:gd name="T4" fmla="*/ 16 w 285"/>
                <a:gd name="T5" fmla="*/ 56 h 1451"/>
                <a:gd name="T6" fmla="*/ 17 w 285"/>
                <a:gd name="T7" fmla="*/ 66 h 1451"/>
                <a:gd name="T8" fmla="*/ 20 w 285"/>
                <a:gd name="T9" fmla="*/ 75 h 1451"/>
                <a:gd name="T10" fmla="*/ 14 w 285"/>
                <a:gd name="T11" fmla="*/ 153 h 1451"/>
                <a:gd name="T12" fmla="*/ 6 w 285"/>
                <a:gd name="T13" fmla="*/ 168 h 1451"/>
                <a:gd name="T14" fmla="*/ 0 w 285"/>
                <a:gd name="T15" fmla="*/ 181 h 1451"/>
                <a:gd name="T16" fmla="*/ 18 w 285"/>
                <a:gd name="T17" fmla="*/ 182 h 1451"/>
                <a:gd name="T18" fmla="*/ 22 w 285"/>
                <a:gd name="T19" fmla="*/ 167 h 1451"/>
                <a:gd name="T20" fmla="*/ 19 w 285"/>
                <a:gd name="T21" fmla="*/ 163 h 1451"/>
                <a:gd name="T22" fmla="*/ 29 w 285"/>
                <a:gd name="T23" fmla="*/ 152 h 1451"/>
                <a:gd name="T24" fmla="*/ 34 w 285"/>
                <a:gd name="T25" fmla="*/ 84 h 1451"/>
                <a:gd name="T26" fmla="*/ 36 w 285"/>
                <a:gd name="T27" fmla="*/ 77 h 1451"/>
                <a:gd name="T28" fmla="*/ 34 w 285"/>
                <a:gd name="T29" fmla="*/ 69 h 1451"/>
                <a:gd name="T30" fmla="*/ 28 w 285"/>
                <a:gd name="T31" fmla="*/ 46 h 1451"/>
                <a:gd name="T32" fmla="*/ 35 w 285"/>
                <a:gd name="T33" fmla="*/ 7 h 1451"/>
                <a:gd name="T34" fmla="*/ 27 w 285"/>
                <a:gd name="T35" fmla="*/ 20 h 1451"/>
                <a:gd name="T36" fmla="*/ 24 w 285"/>
                <a:gd name="T37" fmla="*/ 44 h 1451"/>
                <a:gd name="T38" fmla="*/ 20 w 285"/>
                <a:gd name="T39" fmla="*/ 37 h 1451"/>
                <a:gd name="T40" fmla="*/ 21 w 285"/>
                <a:gd name="T41" fmla="*/ 9 h 1451"/>
                <a:gd name="T42" fmla="*/ 18 w 285"/>
                <a:gd name="T43" fmla="*/ 0 h 1451"/>
                <a:gd name="T44" fmla="*/ 18 w 285"/>
                <a:gd name="T45" fmla="*/ 0 h 145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85"/>
                <a:gd name="T70" fmla="*/ 0 h 1451"/>
                <a:gd name="T71" fmla="*/ 285 w 285"/>
                <a:gd name="T72" fmla="*/ 1451 h 145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85" h="1451">
                  <a:moveTo>
                    <a:pt x="139" y="0"/>
                  </a:moveTo>
                  <a:lnTo>
                    <a:pt x="86" y="296"/>
                  </a:lnTo>
                  <a:lnTo>
                    <a:pt x="126" y="442"/>
                  </a:lnTo>
                  <a:lnTo>
                    <a:pt x="130" y="525"/>
                  </a:lnTo>
                  <a:lnTo>
                    <a:pt x="158" y="600"/>
                  </a:lnTo>
                  <a:lnTo>
                    <a:pt x="109" y="1222"/>
                  </a:lnTo>
                  <a:lnTo>
                    <a:pt x="46" y="1337"/>
                  </a:lnTo>
                  <a:lnTo>
                    <a:pt x="0" y="1442"/>
                  </a:lnTo>
                  <a:lnTo>
                    <a:pt x="141" y="1451"/>
                  </a:lnTo>
                  <a:lnTo>
                    <a:pt x="176" y="1331"/>
                  </a:lnTo>
                  <a:lnTo>
                    <a:pt x="145" y="1299"/>
                  </a:lnTo>
                  <a:lnTo>
                    <a:pt x="225" y="1216"/>
                  </a:lnTo>
                  <a:lnTo>
                    <a:pt x="265" y="667"/>
                  </a:lnTo>
                  <a:lnTo>
                    <a:pt x="285" y="609"/>
                  </a:lnTo>
                  <a:lnTo>
                    <a:pt x="271" y="548"/>
                  </a:lnTo>
                  <a:lnTo>
                    <a:pt x="222" y="361"/>
                  </a:lnTo>
                  <a:lnTo>
                    <a:pt x="273" y="52"/>
                  </a:lnTo>
                  <a:lnTo>
                    <a:pt x="216" y="157"/>
                  </a:lnTo>
                  <a:lnTo>
                    <a:pt x="185" y="350"/>
                  </a:lnTo>
                  <a:lnTo>
                    <a:pt x="156" y="290"/>
                  </a:lnTo>
                  <a:lnTo>
                    <a:pt x="164" y="71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4" name="Freeform 1086"/>
            <p:cNvSpPr>
              <a:spLocks/>
            </p:cNvSpPr>
            <p:nvPr/>
          </p:nvSpPr>
          <p:spPr bwMode="auto">
            <a:xfrm>
              <a:off x="619" y="510"/>
              <a:ext cx="172" cy="111"/>
            </a:xfrm>
            <a:custGeom>
              <a:avLst/>
              <a:gdLst>
                <a:gd name="T0" fmla="*/ 31 w 345"/>
                <a:gd name="T1" fmla="*/ 0 h 222"/>
                <a:gd name="T2" fmla="*/ 17 w 345"/>
                <a:gd name="T3" fmla="*/ 10 h 222"/>
                <a:gd name="T4" fmla="*/ 28 w 345"/>
                <a:gd name="T5" fmla="*/ 13 h 222"/>
                <a:gd name="T6" fmla="*/ 34 w 345"/>
                <a:gd name="T7" fmla="*/ 12 h 222"/>
                <a:gd name="T8" fmla="*/ 27 w 345"/>
                <a:gd name="T9" fmla="*/ 20 h 222"/>
                <a:gd name="T10" fmla="*/ 13 w 345"/>
                <a:gd name="T11" fmla="*/ 24 h 222"/>
                <a:gd name="T12" fmla="*/ 0 w 345"/>
                <a:gd name="T13" fmla="*/ 23 h 222"/>
                <a:gd name="T14" fmla="*/ 4 w 345"/>
                <a:gd name="T15" fmla="*/ 28 h 222"/>
                <a:gd name="T16" fmla="*/ 28 w 345"/>
                <a:gd name="T17" fmla="*/ 27 h 222"/>
                <a:gd name="T18" fmla="*/ 43 w 345"/>
                <a:gd name="T19" fmla="*/ 23 h 222"/>
                <a:gd name="T20" fmla="*/ 37 w 345"/>
                <a:gd name="T21" fmla="*/ 8 h 222"/>
                <a:gd name="T22" fmla="*/ 31 w 345"/>
                <a:gd name="T23" fmla="*/ 0 h 222"/>
                <a:gd name="T24" fmla="*/ 31 w 345"/>
                <a:gd name="T25" fmla="*/ 0 h 2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45"/>
                <a:gd name="T40" fmla="*/ 0 h 222"/>
                <a:gd name="T41" fmla="*/ 345 w 345"/>
                <a:gd name="T42" fmla="*/ 222 h 2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45" h="222">
                  <a:moveTo>
                    <a:pt x="254" y="0"/>
                  </a:moveTo>
                  <a:lnTo>
                    <a:pt x="138" y="73"/>
                  </a:lnTo>
                  <a:lnTo>
                    <a:pt x="231" y="99"/>
                  </a:lnTo>
                  <a:lnTo>
                    <a:pt x="273" y="93"/>
                  </a:lnTo>
                  <a:lnTo>
                    <a:pt x="218" y="156"/>
                  </a:lnTo>
                  <a:lnTo>
                    <a:pt x="104" y="191"/>
                  </a:lnTo>
                  <a:lnTo>
                    <a:pt x="0" y="179"/>
                  </a:lnTo>
                  <a:lnTo>
                    <a:pt x="38" y="222"/>
                  </a:lnTo>
                  <a:lnTo>
                    <a:pt x="231" y="216"/>
                  </a:lnTo>
                  <a:lnTo>
                    <a:pt x="345" y="182"/>
                  </a:lnTo>
                  <a:lnTo>
                    <a:pt x="302" y="64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5" name="Freeform 1087"/>
            <p:cNvSpPr>
              <a:spLocks/>
            </p:cNvSpPr>
            <p:nvPr/>
          </p:nvSpPr>
          <p:spPr bwMode="auto">
            <a:xfrm>
              <a:off x="854" y="1186"/>
              <a:ext cx="505" cy="126"/>
            </a:xfrm>
            <a:custGeom>
              <a:avLst/>
              <a:gdLst>
                <a:gd name="T0" fmla="*/ 0 w 1011"/>
                <a:gd name="T1" fmla="*/ 23 h 253"/>
                <a:gd name="T2" fmla="*/ 13 w 1011"/>
                <a:gd name="T3" fmla="*/ 24 h 253"/>
                <a:gd name="T4" fmla="*/ 32 w 1011"/>
                <a:gd name="T5" fmla="*/ 17 h 253"/>
                <a:gd name="T6" fmla="*/ 68 w 1011"/>
                <a:gd name="T7" fmla="*/ 20 h 253"/>
                <a:gd name="T8" fmla="*/ 89 w 1011"/>
                <a:gd name="T9" fmla="*/ 16 h 253"/>
                <a:gd name="T10" fmla="*/ 96 w 1011"/>
                <a:gd name="T11" fmla="*/ 18 h 253"/>
                <a:gd name="T12" fmla="*/ 101 w 1011"/>
                <a:gd name="T13" fmla="*/ 15 h 253"/>
                <a:gd name="T14" fmla="*/ 107 w 1011"/>
                <a:gd name="T15" fmla="*/ 18 h 253"/>
                <a:gd name="T16" fmla="*/ 117 w 1011"/>
                <a:gd name="T17" fmla="*/ 16 h 253"/>
                <a:gd name="T18" fmla="*/ 126 w 1011"/>
                <a:gd name="T19" fmla="*/ 0 h 253"/>
                <a:gd name="T20" fmla="*/ 126 w 1011"/>
                <a:gd name="T21" fmla="*/ 24 h 253"/>
                <a:gd name="T22" fmla="*/ 1 w 1011"/>
                <a:gd name="T23" fmla="*/ 31 h 253"/>
                <a:gd name="T24" fmla="*/ 0 w 1011"/>
                <a:gd name="T25" fmla="*/ 23 h 253"/>
                <a:gd name="T26" fmla="*/ 0 w 1011"/>
                <a:gd name="T27" fmla="*/ 23 h 25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11"/>
                <a:gd name="T43" fmla="*/ 0 h 253"/>
                <a:gd name="T44" fmla="*/ 1011 w 1011"/>
                <a:gd name="T45" fmla="*/ 253 h 25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11" h="253">
                  <a:moveTo>
                    <a:pt x="0" y="190"/>
                  </a:moveTo>
                  <a:lnTo>
                    <a:pt x="110" y="193"/>
                  </a:lnTo>
                  <a:lnTo>
                    <a:pt x="262" y="140"/>
                  </a:lnTo>
                  <a:lnTo>
                    <a:pt x="548" y="161"/>
                  </a:lnTo>
                  <a:lnTo>
                    <a:pt x="719" y="130"/>
                  </a:lnTo>
                  <a:lnTo>
                    <a:pt x="770" y="151"/>
                  </a:lnTo>
                  <a:lnTo>
                    <a:pt x="815" y="124"/>
                  </a:lnTo>
                  <a:lnTo>
                    <a:pt x="859" y="148"/>
                  </a:lnTo>
                  <a:lnTo>
                    <a:pt x="941" y="128"/>
                  </a:lnTo>
                  <a:lnTo>
                    <a:pt x="1011" y="0"/>
                  </a:lnTo>
                  <a:lnTo>
                    <a:pt x="1011" y="193"/>
                  </a:lnTo>
                  <a:lnTo>
                    <a:pt x="15" y="253"/>
                  </a:lnTo>
                  <a:lnTo>
                    <a:pt x="0" y="19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6" name="Freeform 1088"/>
            <p:cNvSpPr>
              <a:spLocks/>
            </p:cNvSpPr>
            <p:nvPr/>
          </p:nvSpPr>
          <p:spPr bwMode="auto">
            <a:xfrm>
              <a:off x="691" y="1166"/>
              <a:ext cx="149" cy="188"/>
            </a:xfrm>
            <a:custGeom>
              <a:avLst/>
              <a:gdLst>
                <a:gd name="T0" fmla="*/ 0 w 298"/>
                <a:gd name="T1" fmla="*/ 1 h 377"/>
                <a:gd name="T2" fmla="*/ 9 w 298"/>
                <a:gd name="T3" fmla="*/ 8 h 377"/>
                <a:gd name="T4" fmla="*/ 12 w 298"/>
                <a:gd name="T5" fmla="*/ 13 h 377"/>
                <a:gd name="T6" fmla="*/ 17 w 298"/>
                <a:gd name="T7" fmla="*/ 7 h 377"/>
                <a:gd name="T8" fmla="*/ 17 w 298"/>
                <a:gd name="T9" fmla="*/ 0 h 377"/>
                <a:gd name="T10" fmla="*/ 20 w 298"/>
                <a:gd name="T11" fmla="*/ 5 h 377"/>
                <a:gd name="T12" fmla="*/ 27 w 298"/>
                <a:gd name="T13" fmla="*/ 12 h 377"/>
                <a:gd name="T14" fmla="*/ 37 w 298"/>
                <a:gd name="T15" fmla="*/ 1 h 377"/>
                <a:gd name="T16" fmla="*/ 34 w 298"/>
                <a:gd name="T17" fmla="*/ 23 h 377"/>
                <a:gd name="T18" fmla="*/ 37 w 298"/>
                <a:gd name="T19" fmla="*/ 35 h 377"/>
                <a:gd name="T20" fmla="*/ 22 w 298"/>
                <a:gd name="T21" fmla="*/ 30 h 377"/>
                <a:gd name="T22" fmla="*/ 9 w 298"/>
                <a:gd name="T23" fmla="*/ 40 h 377"/>
                <a:gd name="T24" fmla="*/ 2 w 298"/>
                <a:gd name="T25" fmla="*/ 47 h 377"/>
                <a:gd name="T26" fmla="*/ 5 w 298"/>
                <a:gd name="T27" fmla="*/ 32 h 377"/>
                <a:gd name="T28" fmla="*/ 2 w 298"/>
                <a:gd name="T29" fmla="*/ 14 h 377"/>
                <a:gd name="T30" fmla="*/ 0 w 298"/>
                <a:gd name="T31" fmla="*/ 1 h 377"/>
                <a:gd name="T32" fmla="*/ 0 w 298"/>
                <a:gd name="T33" fmla="*/ 1 h 37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8"/>
                <a:gd name="T52" fmla="*/ 0 h 377"/>
                <a:gd name="T53" fmla="*/ 298 w 298"/>
                <a:gd name="T54" fmla="*/ 377 h 37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8" h="377">
                  <a:moveTo>
                    <a:pt x="0" y="9"/>
                  </a:moveTo>
                  <a:lnTo>
                    <a:pt x="77" y="65"/>
                  </a:lnTo>
                  <a:lnTo>
                    <a:pt x="100" y="108"/>
                  </a:lnTo>
                  <a:lnTo>
                    <a:pt x="130" y="59"/>
                  </a:lnTo>
                  <a:lnTo>
                    <a:pt x="133" y="0"/>
                  </a:lnTo>
                  <a:lnTo>
                    <a:pt x="164" y="44"/>
                  </a:lnTo>
                  <a:lnTo>
                    <a:pt x="218" y="98"/>
                  </a:lnTo>
                  <a:lnTo>
                    <a:pt x="298" y="13"/>
                  </a:lnTo>
                  <a:lnTo>
                    <a:pt x="269" y="186"/>
                  </a:lnTo>
                  <a:lnTo>
                    <a:pt x="295" y="286"/>
                  </a:lnTo>
                  <a:lnTo>
                    <a:pt x="180" y="247"/>
                  </a:lnTo>
                  <a:lnTo>
                    <a:pt x="74" y="326"/>
                  </a:lnTo>
                  <a:lnTo>
                    <a:pt x="19" y="377"/>
                  </a:lnTo>
                  <a:lnTo>
                    <a:pt x="42" y="259"/>
                  </a:lnTo>
                  <a:lnTo>
                    <a:pt x="19" y="112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7" name="Freeform 1089"/>
            <p:cNvSpPr>
              <a:spLocks/>
            </p:cNvSpPr>
            <p:nvPr/>
          </p:nvSpPr>
          <p:spPr bwMode="auto">
            <a:xfrm>
              <a:off x="606" y="1232"/>
              <a:ext cx="38" cy="33"/>
            </a:xfrm>
            <a:custGeom>
              <a:avLst/>
              <a:gdLst>
                <a:gd name="T0" fmla="*/ 1 w 77"/>
                <a:gd name="T1" fmla="*/ 0 h 64"/>
                <a:gd name="T2" fmla="*/ 0 w 77"/>
                <a:gd name="T3" fmla="*/ 5 h 64"/>
                <a:gd name="T4" fmla="*/ 2 w 77"/>
                <a:gd name="T5" fmla="*/ 9 h 64"/>
                <a:gd name="T6" fmla="*/ 9 w 77"/>
                <a:gd name="T7" fmla="*/ 7 h 64"/>
                <a:gd name="T8" fmla="*/ 6 w 77"/>
                <a:gd name="T9" fmla="*/ 1 h 64"/>
                <a:gd name="T10" fmla="*/ 1 w 77"/>
                <a:gd name="T11" fmla="*/ 0 h 64"/>
                <a:gd name="T12" fmla="*/ 1 w 77"/>
                <a:gd name="T13" fmla="*/ 0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10" y="0"/>
                  </a:moveTo>
                  <a:lnTo>
                    <a:pt x="0" y="39"/>
                  </a:lnTo>
                  <a:lnTo>
                    <a:pt x="23" y="64"/>
                  </a:lnTo>
                  <a:lnTo>
                    <a:pt x="77" y="48"/>
                  </a:lnTo>
                  <a:lnTo>
                    <a:pt x="51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8" name="Freeform 1090"/>
            <p:cNvSpPr>
              <a:spLocks/>
            </p:cNvSpPr>
            <p:nvPr/>
          </p:nvSpPr>
          <p:spPr bwMode="auto">
            <a:xfrm>
              <a:off x="528" y="1130"/>
              <a:ext cx="69" cy="104"/>
            </a:xfrm>
            <a:custGeom>
              <a:avLst/>
              <a:gdLst>
                <a:gd name="T0" fmla="*/ 0 w 138"/>
                <a:gd name="T1" fmla="*/ 0 h 207"/>
                <a:gd name="T2" fmla="*/ 5 w 138"/>
                <a:gd name="T3" fmla="*/ 9 h 207"/>
                <a:gd name="T4" fmla="*/ 17 w 138"/>
                <a:gd name="T5" fmla="*/ 11 h 207"/>
                <a:gd name="T6" fmla="*/ 12 w 138"/>
                <a:gd name="T7" fmla="*/ 26 h 207"/>
                <a:gd name="T8" fmla="*/ 2 w 138"/>
                <a:gd name="T9" fmla="*/ 20 h 207"/>
                <a:gd name="T10" fmla="*/ 2 w 138"/>
                <a:gd name="T11" fmla="*/ 10 h 207"/>
                <a:gd name="T12" fmla="*/ 0 w 138"/>
                <a:gd name="T13" fmla="*/ 0 h 207"/>
                <a:gd name="T14" fmla="*/ 0 w 138"/>
                <a:gd name="T15" fmla="*/ 0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8"/>
                <a:gd name="T25" fmla="*/ 0 h 207"/>
                <a:gd name="T26" fmla="*/ 138 w 138"/>
                <a:gd name="T27" fmla="*/ 207 h 20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8" h="207">
                  <a:moveTo>
                    <a:pt x="0" y="0"/>
                  </a:moveTo>
                  <a:lnTo>
                    <a:pt x="41" y="66"/>
                  </a:lnTo>
                  <a:lnTo>
                    <a:pt x="138" y="81"/>
                  </a:lnTo>
                  <a:lnTo>
                    <a:pt x="103" y="207"/>
                  </a:lnTo>
                  <a:lnTo>
                    <a:pt x="21" y="157"/>
                  </a:lnTo>
                  <a:lnTo>
                    <a:pt x="21" y="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9" name="Freeform 1091"/>
            <p:cNvSpPr>
              <a:spLocks/>
            </p:cNvSpPr>
            <p:nvPr/>
          </p:nvSpPr>
          <p:spPr bwMode="auto">
            <a:xfrm>
              <a:off x="501" y="1167"/>
              <a:ext cx="32" cy="65"/>
            </a:xfrm>
            <a:custGeom>
              <a:avLst/>
              <a:gdLst>
                <a:gd name="T0" fmla="*/ 1 w 64"/>
                <a:gd name="T1" fmla="*/ 17 h 129"/>
                <a:gd name="T2" fmla="*/ 0 w 64"/>
                <a:gd name="T3" fmla="*/ 5 h 129"/>
                <a:gd name="T4" fmla="*/ 3 w 64"/>
                <a:gd name="T5" fmla="*/ 0 h 129"/>
                <a:gd name="T6" fmla="*/ 6 w 64"/>
                <a:gd name="T7" fmla="*/ 0 h 129"/>
                <a:gd name="T8" fmla="*/ 8 w 64"/>
                <a:gd name="T9" fmla="*/ 15 h 129"/>
                <a:gd name="T10" fmla="*/ 1 w 64"/>
                <a:gd name="T11" fmla="*/ 17 h 129"/>
                <a:gd name="T12" fmla="*/ 1 w 64"/>
                <a:gd name="T13" fmla="*/ 17 h 1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129"/>
                <a:gd name="T23" fmla="*/ 64 w 64"/>
                <a:gd name="T24" fmla="*/ 129 h 12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129">
                  <a:moveTo>
                    <a:pt x="7" y="129"/>
                  </a:moveTo>
                  <a:lnTo>
                    <a:pt x="0" y="35"/>
                  </a:lnTo>
                  <a:lnTo>
                    <a:pt x="24" y="0"/>
                  </a:lnTo>
                  <a:lnTo>
                    <a:pt x="54" y="0"/>
                  </a:lnTo>
                  <a:lnTo>
                    <a:pt x="64" y="115"/>
                  </a:lnTo>
                  <a:lnTo>
                    <a:pt x="7" y="129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0" name="Freeform 1092"/>
            <p:cNvSpPr>
              <a:spLocks/>
            </p:cNvSpPr>
            <p:nvPr/>
          </p:nvSpPr>
          <p:spPr bwMode="auto">
            <a:xfrm>
              <a:off x="405" y="1185"/>
              <a:ext cx="29" cy="31"/>
            </a:xfrm>
            <a:custGeom>
              <a:avLst/>
              <a:gdLst>
                <a:gd name="T0" fmla="*/ 2 w 58"/>
                <a:gd name="T1" fmla="*/ 7 h 62"/>
                <a:gd name="T2" fmla="*/ 0 w 58"/>
                <a:gd name="T3" fmla="*/ 2 h 62"/>
                <a:gd name="T4" fmla="*/ 2 w 58"/>
                <a:gd name="T5" fmla="*/ 0 h 62"/>
                <a:gd name="T6" fmla="*/ 5 w 58"/>
                <a:gd name="T7" fmla="*/ 1 h 62"/>
                <a:gd name="T8" fmla="*/ 7 w 58"/>
                <a:gd name="T9" fmla="*/ 3 h 62"/>
                <a:gd name="T10" fmla="*/ 7 w 58"/>
                <a:gd name="T11" fmla="*/ 8 h 62"/>
                <a:gd name="T12" fmla="*/ 2 w 58"/>
                <a:gd name="T13" fmla="*/ 7 h 62"/>
                <a:gd name="T14" fmla="*/ 2 w 58"/>
                <a:gd name="T15" fmla="*/ 7 h 6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8"/>
                <a:gd name="T25" fmla="*/ 0 h 62"/>
                <a:gd name="T26" fmla="*/ 58 w 58"/>
                <a:gd name="T27" fmla="*/ 62 h 6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8" h="62">
                  <a:moveTo>
                    <a:pt x="13" y="56"/>
                  </a:moveTo>
                  <a:lnTo>
                    <a:pt x="0" y="16"/>
                  </a:lnTo>
                  <a:lnTo>
                    <a:pt x="10" y="0"/>
                  </a:lnTo>
                  <a:lnTo>
                    <a:pt x="37" y="1"/>
                  </a:lnTo>
                  <a:lnTo>
                    <a:pt x="54" y="24"/>
                  </a:lnTo>
                  <a:lnTo>
                    <a:pt x="58" y="62"/>
                  </a:lnTo>
                  <a:lnTo>
                    <a:pt x="13" y="56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1" name="Freeform 1093"/>
            <p:cNvSpPr>
              <a:spLocks/>
            </p:cNvSpPr>
            <p:nvPr/>
          </p:nvSpPr>
          <p:spPr bwMode="auto">
            <a:xfrm>
              <a:off x="311" y="1093"/>
              <a:ext cx="67" cy="91"/>
            </a:xfrm>
            <a:custGeom>
              <a:avLst/>
              <a:gdLst>
                <a:gd name="T0" fmla="*/ 0 w 133"/>
                <a:gd name="T1" fmla="*/ 0 h 181"/>
                <a:gd name="T2" fmla="*/ 9 w 133"/>
                <a:gd name="T3" fmla="*/ 5 h 181"/>
                <a:gd name="T4" fmla="*/ 10 w 133"/>
                <a:gd name="T5" fmla="*/ 12 h 181"/>
                <a:gd name="T6" fmla="*/ 17 w 133"/>
                <a:gd name="T7" fmla="*/ 11 h 181"/>
                <a:gd name="T8" fmla="*/ 15 w 133"/>
                <a:gd name="T9" fmla="*/ 23 h 181"/>
                <a:gd name="T10" fmla="*/ 5 w 133"/>
                <a:gd name="T11" fmla="*/ 19 h 181"/>
                <a:gd name="T12" fmla="*/ 4 w 133"/>
                <a:gd name="T13" fmla="*/ 8 h 181"/>
                <a:gd name="T14" fmla="*/ 0 w 133"/>
                <a:gd name="T15" fmla="*/ 0 h 181"/>
                <a:gd name="T16" fmla="*/ 0 w 133"/>
                <a:gd name="T17" fmla="*/ 0 h 18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3"/>
                <a:gd name="T28" fmla="*/ 0 h 181"/>
                <a:gd name="T29" fmla="*/ 133 w 133"/>
                <a:gd name="T30" fmla="*/ 181 h 18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3" h="181">
                  <a:moveTo>
                    <a:pt x="0" y="0"/>
                  </a:moveTo>
                  <a:lnTo>
                    <a:pt x="65" y="34"/>
                  </a:lnTo>
                  <a:lnTo>
                    <a:pt x="80" y="90"/>
                  </a:lnTo>
                  <a:lnTo>
                    <a:pt x="133" y="86"/>
                  </a:lnTo>
                  <a:lnTo>
                    <a:pt x="115" y="181"/>
                  </a:lnTo>
                  <a:lnTo>
                    <a:pt x="36" y="152"/>
                  </a:lnTo>
                  <a:lnTo>
                    <a:pt x="28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2" name="Freeform 1094"/>
            <p:cNvSpPr>
              <a:spLocks/>
            </p:cNvSpPr>
            <p:nvPr/>
          </p:nvSpPr>
          <p:spPr bwMode="auto">
            <a:xfrm>
              <a:off x="287" y="1158"/>
              <a:ext cx="29" cy="51"/>
            </a:xfrm>
            <a:custGeom>
              <a:avLst/>
              <a:gdLst>
                <a:gd name="T0" fmla="*/ 0 w 58"/>
                <a:gd name="T1" fmla="*/ 12 h 102"/>
                <a:gd name="T2" fmla="*/ 2 w 58"/>
                <a:gd name="T3" fmla="*/ 3 h 102"/>
                <a:gd name="T4" fmla="*/ 5 w 58"/>
                <a:gd name="T5" fmla="*/ 0 h 102"/>
                <a:gd name="T6" fmla="*/ 7 w 58"/>
                <a:gd name="T7" fmla="*/ 1 h 102"/>
                <a:gd name="T8" fmla="*/ 5 w 58"/>
                <a:gd name="T9" fmla="*/ 13 h 102"/>
                <a:gd name="T10" fmla="*/ 0 w 58"/>
                <a:gd name="T11" fmla="*/ 12 h 102"/>
                <a:gd name="T12" fmla="*/ 0 w 58"/>
                <a:gd name="T13" fmla="*/ 12 h 10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8"/>
                <a:gd name="T22" fmla="*/ 0 h 102"/>
                <a:gd name="T23" fmla="*/ 58 w 58"/>
                <a:gd name="T24" fmla="*/ 102 h 10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8" h="102">
                  <a:moveTo>
                    <a:pt x="0" y="94"/>
                  </a:moveTo>
                  <a:lnTo>
                    <a:pt x="15" y="17"/>
                  </a:lnTo>
                  <a:lnTo>
                    <a:pt x="38" y="0"/>
                  </a:lnTo>
                  <a:lnTo>
                    <a:pt x="58" y="7"/>
                  </a:lnTo>
                  <a:lnTo>
                    <a:pt x="40" y="102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3" name="Freeform 1095"/>
            <p:cNvSpPr>
              <a:spLocks/>
            </p:cNvSpPr>
            <p:nvPr/>
          </p:nvSpPr>
          <p:spPr bwMode="auto">
            <a:xfrm>
              <a:off x="162" y="1079"/>
              <a:ext cx="37" cy="65"/>
            </a:xfrm>
            <a:custGeom>
              <a:avLst/>
              <a:gdLst>
                <a:gd name="T0" fmla="*/ 0 w 74"/>
                <a:gd name="T1" fmla="*/ 0 h 131"/>
                <a:gd name="T2" fmla="*/ 9 w 74"/>
                <a:gd name="T3" fmla="*/ 0 h 131"/>
                <a:gd name="T4" fmla="*/ 6 w 74"/>
                <a:gd name="T5" fmla="*/ 5 h 131"/>
                <a:gd name="T6" fmla="*/ 5 w 74"/>
                <a:gd name="T7" fmla="*/ 16 h 131"/>
                <a:gd name="T8" fmla="*/ 2 w 74"/>
                <a:gd name="T9" fmla="*/ 15 h 131"/>
                <a:gd name="T10" fmla="*/ 0 w 74"/>
                <a:gd name="T11" fmla="*/ 0 h 131"/>
                <a:gd name="T12" fmla="*/ 0 w 74"/>
                <a:gd name="T13" fmla="*/ 0 h 1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4"/>
                <a:gd name="T22" fmla="*/ 0 h 131"/>
                <a:gd name="T23" fmla="*/ 74 w 74"/>
                <a:gd name="T24" fmla="*/ 131 h 1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4" h="131">
                  <a:moveTo>
                    <a:pt x="0" y="0"/>
                  </a:moveTo>
                  <a:lnTo>
                    <a:pt x="74" y="1"/>
                  </a:lnTo>
                  <a:lnTo>
                    <a:pt x="52" y="42"/>
                  </a:lnTo>
                  <a:lnTo>
                    <a:pt x="44" y="131"/>
                  </a:lnTo>
                  <a:lnTo>
                    <a:pt x="21" y="1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4" name="Freeform 1096"/>
            <p:cNvSpPr>
              <a:spLocks/>
            </p:cNvSpPr>
            <p:nvPr/>
          </p:nvSpPr>
          <p:spPr bwMode="auto">
            <a:xfrm>
              <a:off x="416" y="852"/>
              <a:ext cx="78" cy="231"/>
            </a:xfrm>
            <a:custGeom>
              <a:avLst/>
              <a:gdLst>
                <a:gd name="T0" fmla="*/ 16 w 157"/>
                <a:gd name="T1" fmla="*/ 0 h 461"/>
                <a:gd name="T2" fmla="*/ 19 w 157"/>
                <a:gd name="T3" fmla="*/ 3 h 461"/>
                <a:gd name="T4" fmla="*/ 19 w 157"/>
                <a:gd name="T5" fmla="*/ 42 h 461"/>
                <a:gd name="T6" fmla="*/ 9 w 157"/>
                <a:gd name="T7" fmla="*/ 58 h 461"/>
                <a:gd name="T8" fmla="*/ 0 w 157"/>
                <a:gd name="T9" fmla="*/ 57 h 461"/>
                <a:gd name="T10" fmla="*/ 14 w 157"/>
                <a:gd name="T11" fmla="*/ 43 h 461"/>
                <a:gd name="T12" fmla="*/ 14 w 157"/>
                <a:gd name="T13" fmla="*/ 1 h 461"/>
                <a:gd name="T14" fmla="*/ 16 w 157"/>
                <a:gd name="T15" fmla="*/ 0 h 461"/>
                <a:gd name="T16" fmla="*/ 16 w 157"/>
                <a:gd name="T17" fmla="*/ 0 h 46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7"/>
                <a:gd name="T28" fmla="*/ 0 h 461"/>
                <a:gd name="T29" fmla="*/ 157 w 157"/>
                <a:gd name="T30" fmla="*/ 461 h 46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7" h="461">
                  <a:moveTo>
                    <a:pt x="133" y="0"/>
                  </a:moveTo>
                  <a:lnTo>
                    <a:pt x="157" y="20"/>
                  </a:lnTo>
                  <a:lnTo>
                    <a:pt x="153" y="335"/>
                  </a:lnTo>
                  <a:lnTo>
                    <a:pt x="79" y="461"/>
                  </a:lnTo>
                  <a:lnTo>
                    <a:pt x="0" y="451"/>
                  </a:lnTo>
                  <a:lnTo>
                    <a:pt x="112" y="337"/>
                  </a:lnTo>
                  <a:lnTo>
                    <a:pt x="118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5" name="Freeform 1097"/>
            <p:cNvSpPr>
              <a:spLocks/>
            </p:cNvSpPr>
            <p:nvPr/>
          </p:nvSpPr>
          <p:spPr bwMode="auto">
            <a:xfrm>
              <a:off x="441" y="635"/>
              <a:ext cx="91" cy="212"/>
            </a:xfrm>
            <a:custGeom>
              <a:avLst/>
              <a:gdLst>
                <a:gd name="T0" fmla="*/ 3 w 183"/>
                <a:gd name="T1" fmla="*/ 0 h 425"/>
                <a:gd name="T2" fmla="*/ 3 w 183"/>
                <a:gd name="T3" fmla="*/ 12 h 425"/>
                <a:gd name="T4" fmla="*/ 4 w 183"/>
                <a:gd name="T5" fmla="*/ 35 h 425"/>
                <a:gd name="T6" fmla="*/ 0 w 183"/>
                <a:gd name="T7" fmla="*/ 43 h 425"/>
                <a:gd name="T8" fmla="*/ 2 w 183"/>
                <a:gd name="T9" fmla="*/ 49 h 425"/>
                <a:gd name="T10" fmla="*/ 7 w 183"/>
                <a:gd name="T11" fmla="*/ 53 h 425"/>
                <a:gd name="T12" fmla="*/ 7 w 183"/>
                <a:gd name="T13" fmla="*/ 45 h 425"/>
                <a:gd name="T14" fmla="*/ 9 w 183"/>
                <a:gd name="T15" fmla="*/ 40 h 425"/>
                <a:gd name="T16" fmla="*/ 21 w 183"/>
                <a:gd name="T17" fmla="*/ 39 h 425"/>
                <a:gd name="T18" fmla="*/ 18 w 183"/>
                <a:gd name="T19" fmla="*/ 31 h 425"/>
                <a:gd name="T20" fmla="*/ 22 w 183"/>
                <a:gd name="T21" fmla="*/ 11 h 425"/>
                <a:gd name="T22" fmla="*/ 11 w 183"/>
                <a:gd name="T23" fmla="*/ 0 h 425"/>
                <a:gd name="T24" fmla="*/ 3 w 183"/>
                <a:gd name="T25" fmla="*/ 0 h 425"/>
                <a:gd name="T26" fmla="*/ 3 w 183"/>
                <a:gd name="T27" fmla="*/ 0 h 42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83"/>
                <a:gd name="T43" fmla="*/ 0 h 425"/>
                <a:gd name="T44" fmla="*/ 183 w 183"/>
                <a:gd name="T45" fmla="*/ 425 h 42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83" h="425">
                  <a:moveTo>
                    <a:pt x="29" y="0"/>
                  </a:moveTo>
                  <a:lnTo>
                    <a:pt x="30" y="101"/>
                  </a:lnTo>
                  <a:lnTo>
                    <a:pt x="39" y="280"/>
                  </a:lnTo>
                  <a:lnTo>
                    <a:pt x="0" y="346"/>
                  </a:lnTo>
                  <a:lnTo>
                    <a:pt x="18" y="397"/>
                  </a:lnTo>
                  <a:lnTo>
                    <a:pt x="56" y="425"/>
                  </a:lnTo>
                  <a:lnTo>
                    <a:pt x="60" y="367"/>
                  </a:lnTo>
                  <a:lnTo>
                    <a:pt x="77" y="321"/>
                  </a:lnTo>
                  <a:lnTo>
                    <a:pt x="168" y="317"/>
                  </a:lnTo>
                  <a:lnTo>
                    <a:pt x="149" y="254"/>
                  </a:lnTo>
                  <a:lnTo>
                    <a:pt x="183" y="91"/>
                  </a:lnTo>
                  <a:lnTo>
                    <a:pt x="94" y="4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6" name="Freeform 1098"/>
            <p:cNvSpPr>
              <a:spLocks/>
            </p:cNvSpPr>
            <p:nvPr/>
          </p:nvSpPr>
          <p:spPr bwMode="auto">
            <a:xfrm>
              <a:off x="265" y="578"/>
              <a:ext cx="67" cy="419"/>
            </a:xfrm>
            <a:custGeom>
              <a:avLst/>
              <a:gdLst>
                <a:gd name="T0" fmla="*/ 6 w 135"/>
                <a:gd name="T1" fmla="*/ 0 h 839"/>
                <a:gd name="T2" fmla="*/ 5 w 135"/>
                <a:gd name="T3" fmla="*/ 14 h 839"/>
                <a:gd name="T4" fmla="*/ 9 w 135"/>
                <a:gd name="T5" fmla="*/ 31 h 839"/>
                <a:gd name="T6" fmla="*/ 16 w 135"/>
                <a:gd name="T7" fmla="*/ 48 h 839"/>
                <a:gd name="T8" fmla="*/ 10 w 135"/>
                <a:gd name="T9" fmla="*/ 51 h 839"/>
                <a:gd name="T10" fmla="*/ 6 w 135"/>
                <a:gd name="T11" fmla="*/ 59 h 839"/>
                <a:gd name="T12" fmla="*/ 15 w 135"/>
                <a:gd name="T13" fmla="*/ 64 h 839"/>
                <a:gd name="T14" fmla="*/ 16 w 135"/>
                <a:gd name="T15" fmla="*/ 69 h 839"/>
                <a:gd name="T16" fmla="*/ 12 w 135"/>
                <a:gd name="T17" fmla="*/ 71 h 839"/>
                <a:gd name="T18" fmla="*/ 11 w 135"/>
                <a:gd name="T19" fmla="*/ 99 h 839"/>
                <a:gd name="T20" fmla="*/ 7 w 135"/>
                <a:gd name="T21" fmla="*/ 104 h 839"/>
                <a:gd name="T22" fmla="*/ 8 w 135"/>
                <a:gd name="T23" fmla="*/ 68 h 839"/>
                <a:gd name="T24" fmla="*/ 2 w 135"/>
                <a:gd name="T25" fmla="*/ 59 h 839"/>
                <a:gd name="T26" fmla="*/ 5 w 135"/>
                <a:gd name="T27" fmla="*/ 48 h 839"/>
                <a:gd name="T28" fmla="*/ 6 w 135"/>
                <a:gd name="T29" fmla="*/ 43 h 839"/>
                <a:gd name="T30" fmla="*/ 0 w 135"/>
                <a:gd name="T31" fmla="*/ 12 h 839"/>
                <a:gd name="T32" fmla="*/ 6 w 135"/>
                <a:gd name="T33" fmla="*/ 0 h 839"/>
                <a:gd name="T34" fmla="*/ 6 w 135"/>
                <a:gd name="T35" fmla="*/ 0 h 83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5"/>
                <a:gd name="T55" fmla="*/ 0 h 839"/>
                <a:gd name="T56" fmla="*/ 135 w 135"/>
                <a:gd name="T57" fmla="*/ 839 h 83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5" h="839">
                  <a:moveTo>
                    <a:pt x="52" y="0"/>
                  </a:moveTo>
                  <a:lnTo>
                    <a:pt x="40" y="118"/>
                  </a:lnTo>
                  <a:lnTo>
                    <a:pt x="73" y="253"/>
                  </a:lnTo>
                  <a:lnTo>
                    <a:pt x="135" y="391"/>
                  </a:lnTo>
                  <a:lnTo>
                    <a:pt x="81" y="412"/>
                  </a:lnTo>
                  <a:lnTo>
                    <a:pt x="55" y="478"/>
                  </a:lnTo>
                  <a:lnTo>
                    <a:pt x="123" y="514"/>
                  </a:lnTo>
                  <a:lnTo>
                    <a:pt x="132" y="552"/>
                  </a:lnTo>
                  <a:lnTo>
                    <a:pt x="102" y="573"/>
                  </a:lnTo>
                  <a:lnTo>
                    <a:pt x="91" y="799"/>
                  </a:lnTo>
                  <a:lnTo>
                    <a:pt x="61" y="839"/>
                  </a:lnTo>
                  <a:lnTo>
                    <a:pt x="64" y="551"/>
                  </a:lnTo>
                  <a:lnTo>
                    <a:pt x="23" y="478"/>
                  </a:lnTo>
                  <a:lnTo>
                    <a:pt x="41" y="385"/>
                  </a:lnTo>
                  <a:lnTo>
                    <a:pt x="50" y="350"/>
                  </a:lnTo>
                  <a:lnTo>
                    <a:pt x="0" y="96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7" name="Freeform 1099"/>
            <p:cNvSpPr>
              <a:spLocks/>
            </p:cNvSpPr>
            <p:nvPr/>
          </p:nvSpPr>
          <p:spPr bwMode="auto">
            <a:xfrm>
              <a:off x="359" y="584"/>
              <a:ext cx="134" cy="56"/>
            </a:xfrm>
            <a:custGeom>
              <a:avLst/>
              <a:gdLst>
                <a:gd name="T0" fmla="*/ 0 w 269"/>
                <a:gd name="T1" fmla="*/ 4 h 111"/>
                <a:gd name="T2" fmla="*/ 25 w 269"/>
                <a:gd name="T3" fmla="*/ 0 h 111"/>
                <a:gd name="T4" fmla="*/ 33 w 269"/>
                <a:gd name="T5" fmla="*/ 13 h 111"/>
                <a:gd name="T6" fmla="*/ 5 w 269"/>
                <a:gd name="T7" fmla="*/ 14 h 111"/>
                <a:gd name="T8" fmla="*/ 0 w 269"/>
                <a:gd name="T9" fmla="*/ 4 h 111"/>
                <a:gd name="T10" fmla="*/ 0 w 269"/>
                <a:gd name="T11" fmla="*/ 4 h 1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69"/>
                <a:gd name="T19" fmla="*/ 0 h 111"/>
                <a:gd name="T20" fmla="*/ 269 w 269"/>
                <a:gd name="T21" fmla="*/ 111 h 1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69" h="111">
                  <a:moveTo>
                    <a:pt x="0" y="32"/>
                  </a:moveTo>
                  <a:lnTo>
                    <a:pt x="202" y="0"/>
                  </a:lnTo>
                  <a:lnTo>
                    <a:pt x="269" y="104"/>
                  </a:lnTo>
                  <a:lnTo>
                    <a:pt x="43" y="111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8" name="Freeform 1100"/>
            <p:cNvSpPr>
              <a:spLocks/>
            </p:cNvSpPr>
            <p:nvPr/>
          </p:nvSpPr>
          <p:spPr bwMode="auto">
            <a:xfrm>
              <a:off x="208" y="428"/>
              <a:ext cx="81" cy="201"/>
            </a:xfrm>
            <a:custGeom>
              <a:avLst/>
              <a:gdLst>
                <a:gd name="T0" fmla="*/ 6 w 162"/>
                <a:gd name="T1" fmla="*/ 0 h 401"/>
                <a:gd name="T2" fmla="*/ 5 w 162"/>
                <a:gd name="T3" fmla="*/ 13 h 401"/>
                <a:gd name="T4" fmla="*/ 7 w 162"/>
                <a:gd name="T5" fmla="*/ 28 h 401"/>
                <a:gd name="T6" fmla="*/ 12 w 162"/>
                <a:gd name="T7" fmla="*/ 35 h 401"/>
                <a:gd name="T8" fmla="*/ 20 w 162"/>
                <a:gd name="T9" fmla="*/ 28 h 401"/>
                <a:gd name="T10" fmla="*/ 14 w 162"/>
                <a:gd name="T11" fmla="*/ 36 h 401"/>
                <a:gd name="T12" fmla="*/ 19 w 162"/>
                <a:gd name="T13" fmla="*/ 42 h 401"/>
                <a:gd name="T14" fmla="*/ 13 w 162"/>
                <a:gd name="T15" fmla="*/ 51 h 401"/>
                <a:gd name="T16" fmla="*/ 9 w 162"/>
                <a:gd name="T17" fmla="*/ 48 h 401"/>
                <a:gd name="T18" fmla="*/ 0 w 162"/>
                <a:gd name="T19" fmla="*/ 23 h 401"/>
                <a:gd name="T20" fmla="*/ 1 w 162"/>
                <a:gd name="T21" fmla="*/ 7 h 401"/>
                <a:gd name="T22" fmla="*/ 6 w 162"/>
                <a:gd name="T23" fmla="*/ 0 h 401"/>
                <a:gd name="T24" fmla="*/ 6 w 162"/>
                <a:gd name="T25" fmla="*/ 0 h 40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401"/>
                <a:gd name="T41" fmla="*/ 162 w 162"/>
                <a:gd name="T42" fmla="*/ 401 h 40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401">
                  <a:moveTo>
                    <a:pt x="50" y="0"/>
                  </a:moveTo>
                  <a:lnTo>
                    <a:pt x="35" y="102"/>
                  </a:lnTo>
                  <a:lnTo>
                    <a:pt x="57" y="221"/>
                  </a:lnTo>
                  <a:lnTo>
                    <a:pt x="97" y="275"/>
                  </a:lnTo>
                  <a:lnTo>
                    <a:pt x="162" y="223"/>
                  </a:lnTo>
                  <a:lnTo>
                    <a:pt x="112" y="287"/>
                  </a:lnTo>
                  <a:lnTo>
                    <a:pt x="147" y="330"/>
                  </a:lnTo>
                  <a:lnTo>
                    <a:pt x="105" y="401"/>
                  </a:lnTo>
                  <a:lnTo>
                    <a:pt x="65" y="384"/>
                  </a:lnTo>
                  <a:lnTo>
                    <a:pt x="0" y="181"/>
                  </a:lnTo>
                  <a:lnTo>
                    <a:pt x="12" y="54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9" name="Freeform 1101"/>
            <p:cNvSpPr>
              <a:spLocks/>
            </p:cNvSpPr>
            <p:nvPr/>
          </p:nvSpPr>
          <p:spPr bwMode="auto">
            <a:xfrm>
              <a:off x="167" y="312"/>
              <a:ext cx="9" cy="75"/>
            </a:xfrm>
            <a:custGeom>
              <a:avLst/>
              <a:gdLst>
                <a:gd name="T0" fmla="*/ 1 w 18"/>
                <a:gd name="T1" fmla="*/ 0 h 149"/>
                <a:gd name="T2" fmla="*/ 0 w 18"/>
                <a:gd name="T3" fmla="*/ 19 h 149"/>
                <a:gd name="T4" fmla="*/ 2 w 18"/>
                <a:gd name="T5" fmla="*/ 19 h 149"/>
                <a:gd name="T6" fmla="*/ 1 w 18"/>
                <a:gd name="T7" fmla="*/ 0 h 149"/>
                <a:gd name="T8" fmla="*/ 1 w 18"/>
                <a:gd name="T9" fmla="*/ 0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49"/>
                <a:gd name="T17" fmla="*/ 18 w 18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49">
                  <a:moveTo>
                    <a:pt x="5" y="0"/>
                  </a:moveTo>
                  <a:lnTo>
                    <a:pt x="0" y="149"/>
                  </a:lnTo>
                  <a:lnTo>
                    <a:pt x="18" y="14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0" name="Freeform 1102"/>
            <p:cNvSpPr>
              <a:spLocks/>
            </p:cNvSpPr>
            <p:nvPr/>
          </p:nvSpPr>
          <p:spPr bwMode="auto">
            <a:xfrm>
              <a:off x="93" y="105"/>
              <a:ext cx="47" cy="49"/>
            </a:xfrm>
            <a:custGeom>
              <a:avLst/>
              <a:gdLst>
                <a:gd name="T0" fmla="*/ 0 w 93"/>
                <a:gd name="T1" fmla="*/ 0 h 98"/>
                <a:gd name="T2" fmla="*/ 7 w 93"/>
                <a:gd name="T3" fmla="*/ 1 h 98"/>
                <a:gd name="T4" fmla="*/ 10 w 93"/>
                <a:gd name="T5" fmla="*/ 3 h 98"/>
                <a:gd name="T6" fmla="*/ 12 w 93"/>
                <a:gd name="T7" fmla="*/ 11 h 98"/>
                <a:gd name="T8" fmla="*/ 9 w 93"/>
                <a:gd name="T9" fmla="*/ 12 h 98"/>
                <a:gd name="T10" fmla="*/ 0 w 93"/>
                <a:gd name="T11" fmla="*/ 0 h 98"/>
                <a:gd name="T12" fmla="*/ 0 w 93"/>
                <a:gd name="T13" fmla="*/ 0 h 9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3"/>
                <a:gd name="T22" fmla="*/ 0 h 98"/>
                <a:gd name="T23" fmla="*/ 93 w 93"/>
                <a:gd name="T24" fmla="*/ 98 h 9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3" h="98">
                  <a:moveTo>
                    <a:pt x="0" y="0"/>
                  </a:moveTo>
                  <a:lnTo>
                    <a:pt x="56" y="8"/>
                  </a:lnTo>
                  <a:lnTo>
                    <a:pt x="78" y="30"/>
                  </a:lnTo>
                  <a:lnTo>
                    <a:pt x="93" y="86"/>
                  </a:lnTo>
                  <a:lnTo>
                    <a:pt x="68" y="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1" name="Freeform 1103"/>
            <p:cNvSpPr>
              <a:spLocks/>
            </p:cNvSpPr>
            <p:nvPr/>
          </p:nvSpPr>
          <p:spPr bwMode="auto">
            <a:xfrm>
              <a:off x="171" y="66"/>
              <a:ext cx="15" cy="54"/>
            </a:xfrm>
            <a:custGeom>
              <a:avLst/>
              <a:gdLst>
                <a:gd name="T0" fmla="*/ 0 w 30"/>
                <a:gd name="T1" fmla="*/ 0 h 109"/>
                <a:gd name="T2" fmla="*/ 2 w 30"/>
                <a:gd name="T3" fmla="*/ 13 h 109"/>
                <a:gd name="T4" fmla="*/ 4 w 30"/>
                <a:gd name="T5" fmla="*/ 13 h 109"/>
                <a:gd name="T6" fmla="*/ 0 w 30"/>
                <a:gd name="T7" fmla="*/ 0 h 109"/>
                <a:gd name="T8" fmla="*/ 0 w 30"/>
                <a:gd name="T9" fmla="*/ 0 h 1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109"/>
                <a:gd name="T17" fmla="*/ 30 w 30"/>
                <a:gd name="T18" fmla="*/ 109 h 1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109">
                  <a:moveTo>
                    <a:pt x="0" y="0"/>
                  </a:moveTo>
                  <a:lnTo>
                    <a:pt x="11" y="109"/>
                  </a:lnTo>
                  <a:lnTo>
                    <a:pt x="3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2" name="Freeform 1104"/>
            <p:cNvSpPr>
              <a:spLocks/>
            </p:cNvSpPr>
            <p:nvPr/>
          </p:nvSpPr>
          <p:spPr bwMode="auto">
            <a:xfrm>
              <a:off x="323" y="77"/>
              <a:ext cx="62" cy="10"/>
            </a:xfrm>
            <a:custGeom>
              <a:avLst/>
              <a:gdLst>
                <a:gd name="T0" fmla="*/ 0 w 125"/>
                <a:gd name="T1" fmla="*/ 0 h 21"/>
                <a:gd name="T2" fmla="*/ 14 w 125"/>
                <a:gd name="T3" fmla="*/ 0 h 21"/>
                <a:gd name="T4" fmla="*/ 15 w 125"/>
                <a:gd name="T5" fmla="*/ 2 h 21"/>
                <a:gd name="T6" fmla="*/ 0 w 125"/>
                <a:gd name="T7" fmla="*/ 1 h 21"/>
                <a:gd name="T8" fmla="*/ 0 w 125"/>
                <a:gd name="T9" fmla="*/ 0 h 21"/>
                <a:gd name="T10" fmla="*/ 0 w 125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"/>
                <a:gd name="T19" fmla="*/ 0 h 21"/>
                <a:gd name="T20" fmla="*/ 125 w 125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" h="21">
                  <a:moveTo>
                    <a:pt x="0" y="3"/>
                  </a:moveTo>
                  <a:lnTo>
                    <a:pt x="117" y="0"/>
                  </a:lnTo>
                  <a:lnTo>
                    <a:pt x="125" y="21"/>
                  </a:lnTo>
                  <a:lnTo>
                    <a:pt x="5" y="15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3" name="Freeform 1105"/>
            <p:cNvSpPr>
              <a:spLocks/>
            </p:cNvSpPr>
            <p:nvPr/>
          </p:nvSpPr>
          <p:spPr bwMode="auto">
            <a:xfrm>
              <a:off x="229" y="59"/>
              <a:ext cx="10" cy="55"/>
            </a:xfrm>
            <a:custGeom>
              <a:avLst/>
              <a:gdLst>
                <a:gd name="T0" fmla="*/ 0 w 20"/>
                <a:gd name="T1" fmla="*/ 14 h 109"/>
                <a:gd name="T2" fmla="*/ 3 w 20"/>
                <a:gd name="T3" fmla="*/ 0 h 109"/>
                <a:gd name="T4" fmla="*/ 3 w 20"/>
                <a:gd name="T5" fmla="*/ 14 h 109"/>
                <a:gd name="T6" fmla="*/ 0 w 20"/>
                <a:gd name="T7" fmla="*/ 14 h 109"/>
                <a:gd name="T8" fmla="*/ 0 w 20"/>
                <a:gd name="T9" fmla="*/ 14 h 1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09"/>
                <a:gd name="T17" fmla="*/ 20 w 20"/>
                <a:gd name="T18" fmla="*/ 109 h 1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09">
                  <a:moveTo>
                    <a:pt x="0" y="107"/>
                  </a:moveTo>
                  <a:lnTo>
                    <a:pt x="17" y="0"/>
                  </a:lnTo>
                  <a:lnTo>
                    <a:pt x="20" y="109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4" name="Freeform 1106"/>
            <p:cNvSpPr>
              <a:spLocks/>
            </p:cNvSpPr>
            <p:nvPr/>
          </p:nvSpPr>
          <p:spPr bwMode="auto">
            <a:xfrm>
              <a:off x="290" y="96"/>
              <a:ext cx="20" cy="61"/>
            </a:xfrm>
            <a:custGeom>
              <a:avLst/>
              <a:gdLst>
                <a:gd name="T0" fmla="*/ 5 w 40"/>
                <a:gd name="T1" fmla="*/ 0 h 121"/>
                <a:gd name="T2" fmla="*/ 0 w 40"/>
                <a:gd name="T3" fmla="*/ 15 h 121"/>
                <a:gd name="T4" fmla="*/ 3 w 40"/>
                <a:gd name="T5" fmla="*/ 16 h 121"/>
                <a:gd name="T6" fmla="*/ 5 w 40"/>
                <a:gd name="T7" fmla="*/ 0 h 121"/>
                <a:gd name="T8" fmla="*/ 5 w 40"/>
                <a:gd name="T9" fmla="*/ 0 h 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121"/>
                <a:gd name="T17" fmla="*/ 40 w 40"/>
                <a:gd name="T18" fmla="*/ 121 h 1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121">
                  <a:moveTo>
                    <a:pt x="40" y="0"/>
                  </a:moveTo>
                  <a:lnTo>
                    <a:pt x="0" y="113"/>
                  </a:lnTo>
                  <a:lnTo>
                    <a:pt x="17" y="12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5" name="Freeform 1107"/>
            <p:cNvSpPr>
              <a:spLocks/>
            </p:cNvSpPr>
            <p:nvPr/>
          </p:nvSpPr>
          <p:spPr bwMode="auto">
            <a:xfrm>
              <a:off x="342" y="175"/>
              <a:ext cx="61" cy="44"/>
            </a:xfrm>
            <a:custGeom>
              <a:avLst/>
              <a:gdLst>
                <a:gd name="T0" fmla="*/ 4 w 123"/>
                <a:gd name="T1" fmla="*/ 0 h 87"/>
                <a:gd name="T2" fmla="*/ 0 w 123"/>
                <a:gd name="T3" fmla="*/ 11 h 87"/>
                <a:gd name="T4" fmla="*/ 6 w 123"/>
                <a:gd name="T5" fmla="*/ 4 h 87"/>
                <a:gd name="T6" fmla="*/ 15 w 123"/>
                <a:gd name="T7" fmla="*/ 2 h 87"/>
                <a:gd name="T8" fmla="*/ 4 w 123"/>
                <a:gd name="T9" fmla="*/ 0 h 87"/>
                <a:gd name="T10" fmla="*/ 4 w 123"/>
                <a:gd name="T11" fmla="*/ 0 h 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3"/>
                <a:gd name="T19" fmla="*/ 0 h 87"/>
                <a:gd name="T20" fmla="*/ 123 w 123"/>
                <a:gd name="T21" fmla="*/ 87 h 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3" h="87">
                  <a:moveTo>
                    <a:pt x="38" y="0"/>
                  </a:moveTo>
                  <a:lnTo>
                    <a:pt x="0" y="87"/>
                  </a:lnTo>
                  <a:lnTo>
                    <a:pt x="49" y="25"/>
                  </a:lnTo>
                  <a:lnTo>
                    <a:pt x="123" y="14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6" name="Freeform 1108"/>
            <p:cNvSpPr>
              <a:spLocks/>
            </p:cNvSpPr>
            <p:nvPr/>
          </p:nvSpPr>
          <p:spPr bwMode="auto">
            <a:xfrm>
              <a:off x="110" y="153"/>
              <a:ext cx="148" cy="274"/>
            </a:xfrm>
            <a:custGeom>
              <a:avLst/>
              <a:gdLst>
                <a:gd name="T0" fmla="*/ 6 w 295"/>
                <a:gd name="T1" fmla="*/ 0 h 548"/>
                <a:gd name="T2" fmla="*/ 4 w 295"/>
                <a:gd name="T3" fmla="*/ 13 h 548"/>
                <a:gd name="T4" fmla="*/ 6 w 295"/>
                <a:gd name="T5" fmla="*/ 17 h 548"/>
                <a:gd name="T6" fmla="*/ 9 w 295"/>
                <a:gd name="T7" fmla="*/ 21 h 548"/>
                <a:gd name="T8" fmla="*/ 7 w 295"/>
                <a:gd name="T9" fmla="*/ 24 h 548"/>
                <a:gd name="T10" fmla="*/ 4 w 295"/>
                <a:gd name="T11" fmla="*/ 25 h 548"/>
                <a:gd name="T12" fmla="*/ 9 w 295"/>
                <a:gd name="T13" fmla="*/ 55 h 548"/>
                <a:gd name="T14" fmla="*/ 18 w 295"/>
                <a:gd name="T15" fmla="*/ 57 h 548"/>
                <a:gd name="T16" fmla="*/ 19 w 295"/>
                <a:gd name="T17" fmla="*/ 52 h 548"/>
                <a:gd name="T18" fmla="*/ 16 w 295"/>
                <a:gd name="T19" fmla="*/ 47 h 548"/>
                <a:gd name="T20" fmla="*/ 20 w 295"/>
                <a:gd name="T21" fmla="*/ 41 h 548"/>
                <a:gd name="T22" fmla="*/ 19 w 295"/>
                <a:gd name="T23" fmla="*/ 37 h 548"/>
                <a:gd name="T24" fmla="*/ 12 w 295"/>
                <a:gd name="T25" fmla="*/ 37 h 548"/>
                <a:gd name="T26" fmla="*/ 10 w 295"/>
                <a:gd name="T27" fmla="*/ 31 h 548"/>
                <a:gd name="T28" fmla="*/ 18 w 295"/>
                <a:gd name="T29" fmla="*/ 32 h 548"/>
                <a:gd name="T30" fmla="*/ 20 w 295"/>
                <a:gd name="T31" fmla="*/ 29 h 548"/>
                <a:gd name="T32" fmla="*/ 22 w 295"/>
                <a:gd name="T33" fmla="*/ 21 h 548"/>
                <a:gd name="T34" fmla="*/ 26 w 295"/>
                <a:gd name="T35" fmla="*/ 23 h 548"/>
                <a:gd name="T36" fmla="*/ 30 w 295"/>
                <a:gd name="T37" fmla="*/ 30 h 548"/>
                <a:gd name="T38" fmla="*/ 35 w 295"/>
                <a:gd name="T39" fmla="*/ 45 h 548"/>
                <a:gd name="T40" fmla="*/ 37 w 295"/>
                <a:gd name="T41" fmla="*/ 62 h 548"/>
                <a:gd name="T42" fmla="*/ 33 w 295"/>
                <a:gd name="T43" fmla="*/ 69 h 548"/>
                <a:gd name="T44" fmla="*/ 26 w 295"/>
                <a:gd name="T45" fmla="*/ 43 h 548"/>
                <a:gd name="T46" fmla="*/ 22 w 295"/>
                <a:gd name="T47" fmla="*/ 58 h 548"/>
                <a:gd name="T48" fmla="*/ 22 w 295"/>
                <a:gd name="T49" fmla="*/ 62 h 548"/>
                <a:gd name="T50" fmla="*/ 17 w 295"/>
                <a:gd name="T51" fmla="*/ 65 h 548"/>
                <a:gd name="T52" fmla="*/ 5 w 295"/>
                <a:gd name="T53" fmla="*/ 61 h 548"/>
                <a:gd name="T54" fmla="*/ 0 w 295"/>
                <a:gd name="T55" fmla="*/ 19 h 548"/>
                <a:gd name="T56" fmla="*/ 1 w 295"/>
                <a:gd name="T57" fmla="*/ 9 h 548"/>
                <a:gd name="T58" fmla="*/ 6 w 295"/>
                <a:gd name="T59" fmla="*/ 0 h 548"/>
                <a:gd name="T60" fmla="*/ 6 w 295"/>
                <a:gd name="T61" fmla="*/ 0 h 54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95"/>
                <a:gd name="T94" fmla="*/ 0 h 548"/>
                <a:gd name="T95" fmla="*/ 295 w 295"/>
                <a:gd name="T96" fmla="*/ 548 h 54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95" h="548">
                  <a:moveTo>
                    <a:pt x="41" y="0"/>
                  </a:moveTo>
                  <a:lnTo>
                    <a:pt x="29" y="105"/>
                  </a:lnTo>
                  <a:lnTo>
                    <a:pt x="45" y="139"/>
                  </a:lnTo>
                  <a:lnTo>
                    <a:pt x="69" y="170"/>
                  </a:lnTo>
                  <a:lnTo>
                    <a:pt x="51" y="198"/>
                  </a:lnTo>
                  <a:lnTo>
                    <a:pt x="30" y="207"/>
                  </a:lnTo>
                  <a:lnTo>
                    <a:pt x="69" y="445"/>
                  </a:lnTo>
                  <a:lnTo>
                    <a:pt x="139" y="463"/>
                  </a:lnTo>
                  <a:lnTo>
                    <a:pt x="150" y="422"/>
                  </a:lnTo>
                  <a:lnTo>
                    <a:pt x="127" y="382"/>
                  </a:lnTo>
                  <a:lnTo>
                    <a:pt x="159" y="331"/>
                  </a:lnTo>
                  <a:lnTo>
                    <a:pt x="152" y="301"/>
                  </a:lnTo>
                  <a:lnTo>
                    <a:pt x="91" y="297"/>
                  </a:lnTo>
                  <a:lnTo>
                    <a:pt x="73" y="252"/>
                  </a:lnTo>
                  <a:lnTo>
                    <a:pt x="141" y="256"/>
                  </a:lnTo>
                  <a:lnTo>
                    <a:pt x="155" y="238"/>
                  </a:lnTo>
                  <a:lnTo>
                    <a:pt x="171" y="169"/>
                  </a:lnTo>
                  <a:lnTo>
                    <a:pt x="207" y="188"/>
                  </a:lnTo>
                  <a:lnTo>
                    <a:pt x="239" y="245"/>
                  </a:lnTo>
                  <a:lnTo>
                    <a:pt x="273" y="366"/>
                  </a:lnTo>
                  <a:lnTo>
                    <a:pt x="295" y="497"/>
                  </a:lnTo>
                  <a:lnTo>
                    <a:pt x="257" y="548"/>
                  </a:lnTo>
                  <a:lnTo>
                    <a:pt x="205" y="347"/>
                  </a:lnTo>
                  <a:lnTo>
                    <a:pt x="173" y="469"/>
                  </a:lnTo>
                  <a:lnTo>
                    <a:pt x="175" y="499"/>
                  </a:lnTo>
                  <a:lnTo>
                    <a:pt x="136" y="518"/>
                  </a:lnTo>
                  <a:lnTo>
                    <a:pt x="33" y="495"/>
                  </a:lnTo>
                  <a:lnTo>
                    <a:pt x="0" y="158"/>
                  </a:lnTo>
                  <a:lnTo>
                    <a:pt x="4" y="68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7" name="Freeform 1109"/>
            <p:cNvSpPr>
              <a:spLocks/>
            </p:cNvSpPr>
            <p:nvPr/>
          </p:nvSpPr>
          <p:spPr bwMode="auto">
            <a:xfrm>
              <a:off x="93" y="101"/>
              <a:ext cx="91" cy="311"/>
            </a:xfrm>
            <a:custGeom>
              <a:avLst/>
              <a:gdLst>
                <a:gd name="T0" fmla="*/ 0 w 182"/>
                <a:gd name="T1" fmla="*/ 0 h 623"/>
                <a:gd name="T2" fmla="*/ 1 w 182"/>
                <a:gd name="T3" fmla="*/ 4 h 623"/>
                <a:gd name="T4" fmla="*/ 5 w 182"/>
                <a:gd name="T5" fmla="*/ 11 h 623"/>
                <a:gd name="T6" fmla="*/ 6 w 182"/>
                <a:gd name="T7" fmla="*/ 16 h 623"/>
                <a:gd name="T8" fmla="*/ 3 w 182"/>
                <a:gd name="T9" fmla="*/ 32 h 623"/>
                <a:gd name="T10" fmla="*/ 5 w 182"/>
                <a:gd name="T11" fmla="*/ 37 h 623"/>
                <a:gd name="T12" fmla="*/ 6 w 182"/>
                <a:gd name="T13" fmla="*/ 75 h 623"/>
                <a:gd name="T14" fmla="*/ 12 w 182"/>
                <a:gd name="T15" fmla="*/ 77 h 623"/>
                <a:gd name="T16" fmla="*/ 22 w 182"/>
                <a:gd name="T17" fmla="*/ 77 h 623"/>
                <a:gd name="T18" fmla="*/ 23 w 182"/>
                <a:gd name="T19" fmla="*/ 74 h 623"/>
                <a:gd name="T20" fmla="*/ 11 w 182"/>
                <a:gd name="T21" fmla="*/ 73 h 623"/>
                <a:gd name="T22" fmla="*/ 6 w 182"/>
                <a:gd name="T23" fmla="*/ 38 h 623"/>
                <a:gd name="T24" fmla="*/ 11 w 182"/>
                <a:gd name="T25" fmla="*/ 37 h 623"/>
                <a:gd name="T26" fmla="*/ 11 w 182"/>
                <a:gd name="T27" fmla="*/ 32 h 623"/>
                <a:gd name="T28" fmla="*/ 6 w 182"/>
                <a:gd name="T29" fmla="*/ 31 h 623"/>
                <a:gd name="T30" fmla="*/ 6 w 182"/>
                <a:gd name="T31" fmla="*/ 25 h 623"/>
                <a:gd name="T32" fmla="*/ 10 w 182"/>
                <a:gd name="T33" fmla="*/ 15 h 623"/>
                <a:gd name="T34" fmla="*/ 12 w 182"/>
                <a:gd name="T35" fmla="*/ 11 h 623"/>
                <a:gd name="T36" fmla="*/ 8 w 182"/>
                <a:gd name="T37" fmla="*/ 10 h 623"/>
                <a:gd name="T38" fmla="*/ 3 w 182"/>
                <a:gd name="T39" fmla="*/ 3 h 623"/>
                <a:gd name="T40" fmla="*/ 0 w 182"/>
                <a:gd name="T41" fmla="*/ 0 h 623"/>
                <a:gd name="T42" fmla="*/ 0 w 182"/>
                <a:gd name="T43" fmla="*/ 0 h 62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2"/>
                <a:gd name="T67" fmla="*/ 0 h 623"/>
                <a:gd name="T68" fmla="*/ 182 w 182"/>
                <a:gd name="T69" fmla="*/ 623 h 62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2" h="623">
                  <a:moveTo>
                    <a:pt x="0" y="0"/>
                  </a:moveTo>
                  <a:lnTo>
                    <a:pt x="9" y="39"/>
                  </a:lnTo>
                  <a:lnTo>
                    <a:pt x="37" y="93"/>
                  </a:lnTo>
                  <a:lnTo>
                    <a:pt x="47" y="133"/>
                  </a:lnTo>
                  <a:lnTo>
                    <a:pt x="28" y="260"/>
                  </a:lnTo>
                  <a:lnTo>
                    <a:pt x="37" y="298"/>
                  </a:lnTo>
                  <a:lnTo>
                    <a:pt x="54" y="607"/>
                  </a:lnTo>
                  <a:lnTo>
                    <a:pt x="96" y="618"/>
                  </a:lnTo>
                  <a:lnTo>
                    <a:pt x="171" y="623"/>
                  </a:lnTo>
                  <a:lnTo>
                    <a:pt x="182" y="599"/>
                  </a:lnTo>
                  <a:lnTo>
                    <a:pt x="86" y="585"/>
                  </a:lnTo>
                  <a:lnTo>
                    <a:pt x="53" y="306"/>
                  </a:lnTo>
                  <a:lnTo>
                    <a:pt x="86" y="303"/>
                  </a:lnTo>
                  <a:lnTo>
                    <a:pt x="87" y="259"/>
                  </a:lnTo>
                  <a:lnTo>
                    <a:pt x="53" y="255"/>
                  </a:lnTo>
                  <a:lnTo>
                    <a:pt x="49" y="202"/>
                  </a:lnTo>
                  <a:lnTo>
                    <a:pt x="73" y="124"/>
                  </a:lnTo>
                  <a:lnTo>
                    <a:pt x="100" y="95"/>
                  </a:lnTo>
                  <a:lnTo>
                    <a:pt x="64" y="85"/>
                  </a:lnTo>
                  <a:lnTo>
                    <a:pt x="25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8" name="Freeform 1110"/>
            <p:cNvSpPr>
              <a:spLocks/>
            </p:cNvSpPr>
            <p:nvPr/>
          </p:nvSpPr>
          <p:spPr bwMode="auto">
            <a:xfrm>
              <a:off x="75" y="114"/>
              <a:ext cx="42" cy="81"/>
            </a:xfrm>
            <a:custGeom>
              <a:avLst/>
              <a:gdLst>
                <a:gd name="T0" fmla="*/ 4 w 84"/>
                <a:gd name="T1" fmla="*/ 0 h 162"/>
                <a:gd name="T2" fmla="*/ 1 w 84"/>
                <a:gd name="T3" fmla="*/ 9 h 162"/>
                <a:gd name="T4" fmla="*/ 0 w 84"/>
                <a:gd name="T5" fmla="*/ 15 h 162"/>
                <a:gd name="T6" fmla="*/ 11 w 84"/>
                <a:gd name="T7" fmla="*/ 20 h 162"/>
                <a:gd name="T8" fmla="*/ 11 w 84"/>
                <a:gd name="T9" fmla="*/ 19 h 162"/>
                <a:gd name="T10" fmla="*/ 3 w 84"/>
                <a:gd name="T11" fmla="*/ 13 h 162"/>
                <a:gd name="T12" fmla="*/ 3 w 84"/>
                <a:gd name="T13" fmla="*/ 5 h 162"/>
                <a:gd name="T14" fmla="*/ 4 w 84"/>
                <a:gd name="T15" fmla="*/ 0 h 162"/>
                <a:gd name="T16" fmla="*/ 4 w 84"/>
                <a:gd name="T17" fmla="*/ 0 h 16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4"/>
                <a:gd name="T28" fmla="*/ 0 h 162"/>
                <a:gd name="T29" fmla="*/ 84 w 84"/>
                <a:gd name="T30" fmla="*/ 162 h 16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4" h="162">
                  <a:moveTo>
                    <a:pt x="32" y="0"/>
                  </a:moveTo>
                  <a:lnTo>
                    <a:pt x="9" y="67"/>
                  </a:lnTo>
                  <a:lnTo>
                    <a:pt x="0" y="124"/>
                  </a:lnTo>
                  <a:lnTo>
                    <a:pt x="84" y="162"/>
                  </a:lnTo>
                  <a:lnTo>
                    <a:pt x="84" y="147"/>
                  </a:lnTo>
                  <a:lnTo>
                    <a:pt x="17" y="109"/>
                  </a:lnTo>
                  <a:lnTo>
                    <a:pt x="31" y="35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9" name="Freeform 1111"/>
            <p:cNvSpPr>
              <a:spLocks/>
            </p:cNvSpPr>
            <p:nvPr/>
          </p:nvSpPr>
          <p:spPr bwMode="auto">
            <a:xfrm>
              <a:off x="112" y="96"/>
              <a:ext cx="117" cy="45"/>
            </a:xfrm>
            <a:custGeom>
              <a:avLst/>
              <a:gdLst>
                <a:gd name="T0" fmla="*/ 0 w 235"/>
                <a:gd name="T1" fmla="*/ 0 h 90"/>
                <a:gd name="T2" fmla="*/ 6 w 235"/>
                <a:gd name="T3" fmla="*/ 1 h 90"/>
                <a:gd name="T4" fmla="*/ 9 w 235"/>
                <a:gd name="T5" fmla="*/ 5 h 90"/>
                <a:gd name="T6" fmla="*/ 11 w 235"/>
                <a:gd name="T7" fmla="*/ 7 h 90"/>
                <a:gd name="T8" fmla="*/ 17 w 235"/>
                <a:gd name="T9" fmla="*/ 5 h 90"/>
                <a:gd name="T10" fmla="*/ 24 w 235"/>
                <a:gd name="T11" fmla="*/ 3 h 90"/>
                <a:gd name="T12" fmla="*/ 29 w 235"/>
                <a:gd name="T13" fmla="*/ 5 h 90"/>
                <a:gd name="T14" fmla="*/ 20 w 235"/>
                <a:gd name="T15" fmla="*/ 5 h 90"/>
                <a:gd name="T16" fmla="*/ 16 w 235"/>
                <a:gd name="T17" fmla="*/ 7 h 90"/>
                <a:gd name="T18" fmla="*/ 9 w 235"/>
                <a:gd name="T19" fmla="*/ 11 h 90"/>
                <a:gd name="T20" fmla="*/ 7 w 235"/>
                <a:gd name="T21" fmla="*/ 6 h 90"/>
                <a:gd name="T22" fmla="*/ 5 w 235"/>
                <a:gd name="T23" fmla="*/ 3 h 90"/>
                <a:gd name="T24" fmla="*/ 0 w 235"/>
                <a:gd name="T25" fmla="*/ 0 h 90"/>
                <a:gd name="T26" fmla="*/ 0 w 235"/>
                <a:gd name="T27" fmla="*/ 0 h 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35"/>
                <a:gd name="T43" fmla="*/ 0 h 90"/>
                <a:gd name="T44" fmla="*/ 235 w 235"/>
                <a:gd name="T45" fmla="*/ 90 h 9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35" h="90">
                  <a:moveTo>
                    <a:pt x="0" y="0"/>
                  </a:moveTo>
                  <a:lnTo>
                    <a:pt x="48" y="11"/>
                  </a:lnTo>
                  <a:lnTo>
                    <a:pt x="72" y="35"/>
                  </a:lnTo>
                  <a:lnTo>
                    <a:pt x="91" y="58"/>
                  </a:lnTo>
                  <a:lnTo>
                    <a:pt x="139" y="33"/>
                  </a:lnTo>
                  <a:lnTo>
                    <a:pt x="196" y="27"/>
                  </a:lnTo>
                  <a:lnTo>
                    <a:pt x="235" y="33"/>
                  </a:lnTo>
                  <a:lnTo>
                    <a:pt x="167" y="38"/>
                  </a:lnTo>
                  <a:lnTo>
                    <a:pt x="129" y="56"/>
                  </a:lnTo>
                  <a:lnTo>
                    <a:pt x="73" y="90"/>
                  </a:lnTo>
                  <a:lnTo>
                    <a:pt x="59" y="50"/>
                  </a:lnTo>
                  <a:lnTo>
                    <a:pt x="40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0" name="Freeform 1112"/>
            <p:cNvSpPr>
              <a:spLocks/>
            </p:cNvSpPr>
            <p:nvPr/>
          </p:nvSpPr>
          <p:spPr bwMode="auto">
            <a:xfrm>
              <a:off x="115" y="46"/>
              <a:ext cx="273" cy="246"/>
            </a:xfrm>
            <a:custGeom>
              <a:avLst/>
              <a:gdLst>
                <a:gd name="T0" fmla="*/ 0 w 545"/>
                <a:gd name="T1" fmla="*/ 11 h 492"/>
                <a:gd name="T2" fmla="*/ 6 w 545"/>
                <a:gd name="T3" fmla="*/ 7 h 492"/>
                <a:gd name="T4" fmla="*/ 14 w 545"/>
                <a:gd name="T5" fmla="*/ 4 h 492"/>
                <a:gd name="T6" fmla="*/ 22 w 545"/>
                <a:gd name="T7" fmla="*/ 2 h 492"/>
                <a:gd name="T8" fmla="*/ 30 w 545"/>
                <a:gd name="T9" fmla="*/ 2 h 492"/>
                <a:gd name="T10" fmla="*/ 38 w 545"/>
                <a:gd name="T11" fmla="*/ 4 h 492"/>
                <a:gd name="T12" fmla="*/ 46 w 545"/>
                <a:gd name="T13" fmla="*/ 8 h 492"/>
                <a:gd name="T14" fmla="*/ 51 w 545"/>
                <a:gd name="T15" fmla="*/ 13 h 492"/>
                <a:gd name="T16" fmla="*/ 56 w 545"/>
                <a:gd name="T17" fmla="*/ 19 h 492"/>
                <a:gd name="T18" fmla="*/ 60 w 545"/>
                <a:gd name="T19" fmla="*/ 29 h 492"/>
                <a:gd name="T20" fmla="*/ 64 w 545"/>
                <a:gd name="T21" fmla="*/ 43 h 492"/>
                <a:gd name="T22" fmla="*/ 69 w 545"/>
                <a:gd name="T23" fmla="*/ 62 h 492"/>
                <a:gd name="T24" fmla="*/ 68 w 545"/>
                <a:gd name="T25" fmla="*/ 48 h 492"/>
                <a:gd name="T26" fmla="*/ 59 w 545"/>
                <a:gd name="T27" fmla="*/ 20 h 492"/>
                <a:gd name="T28" fmla="*/ 52 w 545"/>
                <a:gd name="T29" fmla="*/ 10 h 492"/>
                <a:gd name="T30" fmla="*/ 45 w 545"/>
                <a:gd name="T31" fmla="*/ 4 h 492"/>
                <a:gd name="T32" fmla="*/ 34 w 545"/>
                <a:gd name="T33" fmla="*/ 1 h 492"/>
                <a:gd name="T34" fmla="*/ 25 w 545"/>
                <a:gd name="T35" fmla="*/ 0 h 492"/>
                <a:gd name="T36" fmla="*/ 16 w 545"/>
                <a:gd name="T37" fmla="*/ 2 h 492"/>
                <a:gd name="T38" fmla="*/ 11 w 545"/>
                <a:gd name="T39" fmla="*/ 3 h 492"/>
                <a:gd name="T40" fmla="*/ 3 w 545"/>
                <a:gd name="T41" fmla="*/ 7 h 492"/>
                <a:gd name="T42" fmla="*/ 0 w 545"/>
                <a:gd name="T43" fmla="*/ 11 h 492"/>
                <a:gd name="T44" fmla="*/ 0 w 545"/>
                <a:gd name="T45" fmla="*/ 11 h 49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45"/>
                <a:gd name="T70" fmla="*/ 0 h 492"/>
                <a:gd name="T71" fmla="*/ 545 w 545"/>
                <a:gd name="T72" fmla="*/ 492 h 49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45" h="492">
                  <a:moveTo>
                    <a:pt x="0" y="84"/>
                  </a:moveTo>
                  <a:lnTo>
                    <a:pt x="46" y="52"/>
                  </a:lnTo>
                  <a:lnTo>
                    <a:pt x="109" y="26"/>
                  </a:lnTo>
                  <a:lnTo>
                    <a:pt x="174" y="16"/>
                  </a:lnTo>
                  <a:lnTo>
                    <a:pt x="240" y="16"/>
                  </a:lnTo>
                  <a:lnTo>
                    <a:pt x="298" y="28"/>
                  </a:lnTo>
                  <a:lnTo>
                    <a:pt x="364" y="61"/>
                  </a:lnTo>
                  <a:lnTo>
                    <a:pt x="407" y="103"/>
                  </a:lnTo>
                  <a:lnTo>
                    <a:pt x="445" y="152"/>
                  </a:lnTo>
                  <a:lnTo>
                    <a:pt x="477" y="226"/>
                  </a:lnTo>
                  <a:lnTo>
                    <a:pt x="511" y="340"/>
                  </a:lnTo>
                  <a:lnTo>
                    <a:pt x="545" y="492"/>
                  </a:lnTo>
                  <a:lnTo>
                    <a:pt x="540" y="381"/>
                  </a:lnTo>
                  <a:lnTo>
                    <a:pt x="469" y="157"/>
                  </a:lnTo>
                  <a:lnTo>
                    <a:pt x="413" y="77"/>
                  </a:lnTo>
                  <a:lnTo>
                    <a:pt x="359" y="32"/>
                  </a:lnTo>
                  <a:lnTo>
                    <a:pt x="270" y="4"/>
                  </a:lnTo>
                  <a:lnTo>
                    <a:pt x="196" y="0"/>
                  </a:lnTo>
                  <a:lnTo>
                    <a:pt x="122" y="11"/>
                  </a:lnTo>
                  <a:lnTo>
                    <a:pt x="85" y="20"/>
                  </a:lnTo>
                  <a:lnTo>
                    <a:pt x="24" y="56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1" name="Freeform 1113"/>
            <p:cNvSpPr>
              <a:spLocks/>
            </p:cNvSpPr>
            <p:nvPr/>
          </p:nvSpPr>
          <p:spPr bwMode="auto">
            <a:xfrm>
              <a:off x="257" y="42"/>
              <a:ext cx="178" cy="247"/>
            </a:xfrm>
            <a:custGeom>
              <a:avLst/>
              <a:gdLst>
                <a:gd name="T0" fmla="*/ 0 w 357"/>
                <a:gd name="T1" fmla="*/ 0 h 495"/>
                <a:gd name="T2" fmla="*/ 13 w 357"/>
                <a:gd name="T3" fmla="*/ 1 h 495"/>
                <a:gd name="T4" fmla="*/ 21 w 357"/>
                <a:gd name="T5" fmla="*/ 4 h 495"/>
                <a:gd name="T6" fmla="*/ 28 w 357"/>
                <a:gd name="T7" fmla="*/ 7 h 495"/>
                <a:gd name="T8" fmla="*/ 32 w 357"/>
                <a:gd name="T9" fmla="*/ 12 h 495"/>
                <a:gd name="T10" fmla="*/ 37 w 357"/>
                <a:gd name="T11" fmla="*/ 28 h 495"/>
                <a:gd name="T12" fmla="*/ 41 w 357"/>
                <a:gd name="T13" fmla="*/ 49 h 495"/>
                <a:gd name="T14" fmla="*/ 42 w 357"/>
                <a:gd name="T15" fmla="*/ 61 h 495"/>
                <a:gd name="T16" fmla="*/ 44 w 357"/>
                <a:gd name="T17" fmla="*/ 60 h 495"/>
                <a:gd name="T18" fmla="*/ 42 w 357"/>
                <a:gd name="T19" fmla="*/ 38 h 495"/>
                <a:gd name="T20" fmla="*/ 36 w 357"/>
                <a:gd name="T21" fmla="*/ 19 h 495"/>
                <a:gd name="T22" fmla="*/ 32 w 357"/>
                <a:gd name="T23" fmla="*/ 9 h 495"/>
                <a:gd name="T24" fmla="*/ 27 w 357"/>
                <a:gd name="T25" fmla="*/ 4 h 495"/>
                <a:gd name="T26" fmla="*/ 20 w 357"/>
                <a:gd name="T27" fmla="*/ 1 h 495"/>
                <a:gd name="T28" fmla="*/ 10 w 357"/>
                <a:gd name="T29" fmla="*/ 0 h 495"/>
                <a:gd name="T30" fmla="*/ 0 w 357"/>
                <a:gd name="T31" fmla="*/ 0 h 495"/>
                <a:gd name="T32" fmla="*/ 0 w 357"/>
                <a:gd name="T33" fmla="*/ 0 h 49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57"/>
                <a:gd name="T52" fmla="*/ 0 h 495"/>
                <a:gd name="T53" fmla="*/ 357 w 357"/>
                <a:gd name="T54" fmla="*/ 495 h 49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57" h="495">
                  <a:moveTo>
                    <a:pt x="0" y="0"/>
                  </a:moveTo>
                  <a:lnTo>
                    <a:pt x="111" y="14"/>
                  </a:lnTo>
                  <a:lnTo>
                    <a:pt x="172" y="33"/>
                  </a:lnTo>
                  <a:lnTo>
                    <a:pt x="229" y="57"/>
                  </a:lnTo>
                  <a:lnTo>
                    <a:pt x="260" y="98"/>
                  </a:lnTo>
                  <a:lnTo>
                    <a:pt x="299" y="227"/>
                  </a:lnTo>
                  <a:lnTo>
                    <a:pt x="334" y="392"/>
                  </a:lnTo>
                  <a:lnTo>
                    <a:pt x="337" y="495"/>
                  </a:lnTo>
                  <a:lnTo>
                    <a:pt x="357" y="485"/>
                  </a:lnTo>
                  <a:lnTo>
                    <a:pt x="338" y="310"/>
                  </a:lnTo>
                  <a:lnTo>
                    <a:pt x="294" y="154"/>
                  </a:lnTo>
                  <a:lnTo>
                    <a:pt x="263" y="74"/>
                  </a:lnTo>
                  <a:lnTo>
                    <a:pt x="222" y="37"/>
                  </a:lnTo>
                  <a:lnTo>
                    <a:pt x="161" y="14"/>
                  </a:lnTo>
                  <a:lnTo>
                    <a:pt x="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2" name="Freeform 1114"/>
            <p:cNvSpPr>
              <a:spLocks/>
            </p:cNvSpPr>
            <p:nvPr/>
          </p:nvSpPr>
          <p:spPr bwMode="auto">
            <a:xfrm>
              <a:off x="260" y="127"/>
              <a:ext cx="128" cy="200"/>
            </a:xfrm>
            <a:custGeom>
              <a:avLst/>
              <a:gdLst>
                <a:gd name="T0" fmla="*/ 0 w 257"/>
                <a:gd name="T1" fmla="*/ 0 h 400"/>
                <a:gd name="T2" fmla="*/ 9 w 257"/>
                <a:gd name="T3" fmla="*/ 9 h 400"/>
                <a:gd name="T4" fmla="*/ 16 w 257"/>
                <a:gd name="T5" fmla="*/ 19 h 400"/>
                <a:gd name="T6" fmla="*/ 18 w 257"/>
                <a:gd name="T7" fmla="*/ 26 h 400"/>
                <a:gd name="T8" fmla="*/ 21 w 257"/>
                <a:gd name="T9" fmla="*/ 45 h 400"/>
                <a:gd name="T10" fmla="*/ 18 w 257"/>
                <a:gd name="T11" fmla="*/ 50 h 400"/>
                <a:gd name="T12" fmla="*/ 25 w 257"/>
                <a:gd name="T13" fmla="*/ 46 h 400"/>
                <a:gd name="T14" fmla="*/ 32 w 257"/>
                <a:gd name="T15" fmla="*/ 42 h 400"/>
                <a:gd name="T16" fmla="*/ 25 w 257"/>
                <a:gd name="T17" fmla="*/ 43 h 400"/>
                <a:gd name="T18" fmla="*/ 20 w 257"/>
                <a:gd name="T19" fmla="*/ 23 h 400"/>
                <a:gd name="T20" fmla="*/ 15 w 257"/>
                <a:gd name="T21" fmla="*/ 13 h 400"/>
                <a:gd name="T22" fmla="*/ 10 w 257"/>
                <a:gd name="T23" fmla="*/ 6 h 400"/>
                <a:gd name="T24" fmla="*/ 5 w 257"/>
                <a:gd name="T25" fmla="*/ 3 h 400"/>
                <a:gd name="T26" fmla="*/ 0 w 257"/>
                <a:gd name="T27" fmla="*/ 0 h 400"/>
                <a:gd name="T28" fmla="*/ 0 w 257"/>
                <a:gd name="T29" fmla="*/ 0 h 4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57"/>
                <a:gd name="T46" fmla="*/ 0 h 400"/>
                <a:gd name="T47" fmla="*/ 257 w 257"/>
                <a:gd name="T48" fmla="*/ 400 h 40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57" h="400">
                  <a:moveTo>
                    <a:pt x="0" y="0"/>
                  </a:moveTo>
                  <a:lnTo>
                    <a:pt x="79" y="69"/>
                  </a:lnTo>
                  <a:lnTo>
                    <a:pt x="128" y="149"/>
                  </a:lnTo>
                  <a:lnTo>
                    <a:pt x="150" y="214"/>
                  </a:lnTo>
                  <a:lnTo>
                    <a:pt x="174" y="358"/>
                  </a:lnTo>
                  <a:lnTo>
                    <a:pt x="150" y="400"/>
                  </a:lnTo>
                  <a:lnTo>
                    <a:pt x="203" y="361"/>
                  </a:lnTo>
                  <a:lnTo>
                    <a:pt x="257" y="330"/>
                  </a:lnTo>
                  <a:lnTo>
                    <a:pt x="204" y="339"/>
                  </a:lnTo>
                  <a:lnTo>
                    <a:pt x="164" y="184"/>
                  </a:lnTo>
                  <a:lnTo>
                    <a:pt x="122" y="99"/>
                  </a:lnTo>
                  <a:lnTo>
                    <a:pt x="82" y="52"/>
                  </a:lnTo>
                  <a:lnTo>
                    <a:pt x="45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3" name="Freeform 1115"/>
            <p:cNvSpPr>
              <a:spLocks/>
            </p:cNvSpPr>
            <p:nvPr/>
          </p:nvSpPr>
          <p:spPr bwMode="auto">
            <a:xfrm>
              <a:off x="154" y="232"/>
              <a:ext cx="89" cy="203"/>
            </a:xfrm>
            <a:custGeom>
              <a:avLst/>
              <a:gdLst>
                <a:gd name="T0" fmla="*/ 0 w 179"/>
                <a:gd name="T1" fmla="*/ 15 h 405"/>
                <a:gd name="T2" fmla="*/ 8 w 179"/>
                <a:gd name="T3" fmla="*/ 15 h 405"/>
                <a:gd name="T4" fmla="*/ 11 w 179"/>
                <a:gd name="T5" fmla="*/ 14 h 405"/>
                <a:gd name="T6" fmla="*/ 9 w 179"/>
                <a:gd name="T7" fmla="*/ 0 h 405"/>
                <a:gd name="T8" fmla="*/ 13 w 179"/>
                <a:gd name="T9" fmla="*/ 6 h 405"/>
                <a:gd name="T10" fmla="*/ 22 w 179"/>
                <a:gd name="T11" fmla="*/ 45 h 405"/>
                <a:gd name="T12" fmla="*/ 19 w 179"/>
                <a:gd name="T13" fmla="*/ 51 h 405"/>
                <a:gd name="T14" fmla="*/ 14 w 179"/>
                <a:gd name="T15" fmla="*/ 28 h 405"/>
                <a:gd name="T16" fmla="*/ 11 w 179"/>
                <a:gd name="T17" fmla="*/ 39 h 405"/>
                <a:gd name="T18" fmla="*/ 11 w 179"/>
                <a:gd name="T19" fmla="*/ 42 h 405"/>
                <a:gd name="T20" fmla="*/ 7 w 179"/>
                <a:gd name="T21" fmla="*/ 39 h 405"/>
                <a:gd name="T22" fmla="*/ 10 w 179"/>
                <a:gd name="T23" fmla="*/ 34 h 405"/>
                <a:gd name="T24" fmla="*/ 7 w 179"/>
                <a:gd name="T25" fmla="*/ 30 h 405"/>
                <a:gd name="T26" fmla="*/ 12 w 179"/>
                <a:gd name="T27" fmla="*/ 22 h 405"/>
                <a:gd name="T28" fmla="*/ 11 w 179"/>
                <a:gd name="T29" fmla="*/ 17 h 405"/>
                <a:gd name="T30" fmla="*/ 7 w 179"/>
                <a:gd name="T31" fmla="*/ 20 h 405"/>
                <a:gd name="T32" fmla="*/ 1 w 179"/>
                <a:gd name="T33" fmla="*/ 18 h 405"/>
                <a:gd name="T34" fmla="*/ 0 w 179"/>
                <a:gd name="T35" fmla="*/ 15 h 405"/>
                <a:gd name="T36" fmla="*/ 0 w 179"/>
                <a:gd name="T37" fmla="*/ 15 h 40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9"/>
                <a:gd name="T58" fmla="*/ 0 h 405"/>
                <a:gd name="T59" fmla="*/ 179 w 179"/>
                <a:gd name="T60" fmla="*/ 405 h 40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9" h="405">
                  <a:moveTo>
                    <a:pt x="0" y="114"/>
                  </a:moveTo>
                  <a:lnTo>
                    <a:pt x="65" y="120"/>
                  </a:lnTo>
                  <a:lnTo>
                    <a:pt x="89" y="110"/>
                  </a:lnTo>
                  <a:lnTo>
                    <a:pt x="78" y="0"/>
                  </a:lnTo>
                  <a:lnTo>
                    <a:pt x="111" y="48"/>
                  </a:lnTo>
                  <a:lnTo>
                    <a:pt x="179" y="360"/>
                  </a:lnTo>
                  <a:lnTo>
                    <a:pt x="159" y="405"/>
                  </a:lnTo>
                  <a:lnTo>
                    <a:pt x="116" y="217"/>
                  </a:lnTo>
                  <a:lnTo>
                    <a:pt x="93" y="307"/>
                  </a:lnTo>
                  <a:lnTo>
                    <a:pt x="94" y="336"/>
                  </a:lnTo>
                  <a:lnTo>
                    <a:pt x="62" y="312"/>
                  </a:lnTo>
                  <a:lnTo>
                    <a:pt x="82" y="269"/>
                  </a:lnTo>
                  <a:lnTo>
                    <a:pt x="60" y="235"/>
                  </a:lnTo>
                  <a:lnTo>
                    <a:pt x="97" y="175"/>
                  </a:lnTo>
                  <a:lnTo>
                    <a:pt x="91" y="136"/>
                  </a:lnTo>
                  <a:lnTo>
                    <a:pt x="57" y="153"/>
                  </a:lnTo>
                  <a:lnTo>
                    <a:pt x="11" y="143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4" name="Freeform 1116"/>
            <p:cNvSpPr>
              <a:spLocks/>
            </p:cNvSpPr>
            <p:nvPr/>
          </p:nvSpPr>
          <p:spPr bwMode="auto">
            <a:xfrm>
              <a:off x="203" y="356"/>
              <a:ext cx="147" cy="285"/>
            </a:xfrm>
            <a:custGeom>
              <a:avLst/>
              <a:gdLst>
                <a:gd name="T0" fmla="*/ 22 w 292"/>
                <a:gd name="T1" fmla="*/ 0 h 572"/>
                <a:gd name="T2" fmla="*/ 0 w 292"/>
                <a:gd name="T3" fmla="*/ 25 h 572"/>
                <a:gd name="T4" fmla="*/ 1 w 292"/>
                <a:gd name="T5" fmla="*/ 36 h 572"/>
                <a:gd name="T6" fmla="*/ 4 w 292"/>
                <a:gd name="T7" fmla="*/ 53 h 572"/>
                <a:gd name="T8" fmla="*/ 6 w 292"/>
                <a:gd name="T9" fmla="*/ 61 h 572"/>
                <a:gd name="T10" fmla="*/ 10 w 292"/>
                <a:gd name="T11" fmla="*/ 68 h 572"/>
                <a:gd name="T12" fmla="*/ 19 w 292"/>
                <a:gd name="T13" fmla="*/ 71 h 572"/>
                <a:gd name="T14" fmla="*/ 19 w 292"/>
                <a:gd name="T15" fmla="*/ 64 h 572"/>
                <a:gd name="T16" fmla="*/ 22 w 292"/>
                <a:gd name="T17" fmla="*/ 58 h 572"/>
                <a:gd name="T18" fmla="*/ 25 w 292"/>
                <a:gd name="T19" fmla="*/ 53 h 572"/>
                <a:gd name="T20" fmla="*/ 30 w 292"/>
                <a:gd name="T21" fmla="*/ 49 h 572"/>
                <a:gd name="T22" fmla="*/ 37 w 292"/>
                <a:gd name="T23" fmla="*/ 51 h 572"/>
                <a:gd name="T24" fmla="*/ 31 w 292"/>
                <a:gd name="T25" fmla="*/ 47 h 572"/>
                <a:gd name="T26" fmla="*/ 25 w 292"/>
                <a:gd name="T27" fmla="*/ 48 h 572"/>
                <a:gd name="T28" fmla="*/ 13 w 292"/>
                <a:gd name="T29" fmla="*/ 64 h 572"/>
                <a:gd name="T30" fmla="*/ 6 w 292"/>
                <a:gd name="T31" fmla="*/ 46 h 572"/>
                <a:gd name="T32" fmla="*/ 4 w 292"/>
                <a:gd name="T33" fmla="*/ 31 h 572"/>
                <a:gd name="T34" fmla="*/ 6 w 292"/>
                <a:gd name="T35" fmla="*/ 24 h 572"/>
                <a:gd name="T36" fmla="*/ 22 w 292"/>
                <a:gd name="T37" fmla="*/ 0 h 572"/>
                <a:gd name="T38" fmla="*/ 22 w 292"/>
                <a:gd name="T39" fmla="*/ 0 h 57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2"/>
                <a:gd name="T61" fmla="*/ 0 h 572"/>
                <a:gd name="T62" fmla="*/ 292 w 292"/>
                <a:gd name="T63" fmla="*/ 572 h 57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2" h="572">
                  <a:moveTo>
                    <a:pt x="174" y="0"/>
                  </a:moveTo>
                  <a:lnTo>
                    <a:pt x="0" y="202"/>
                  </a:lnTo>
                  <a:lnTo>
                    <a:pt x="6" y="291"/>
                  </a:lnTo>
                  <a:lnTo>
                    <a:pt x="30" y="429"/>
                  </a:lnTo>
                  <a:lnTo>
                    <a:pt x="48" y="492"/>
                  </a:lnTo>
                  <a:lnTo>
                    <a:pt x="77" y="549"/>
                  </a:lnTo>
                  <a:lnTo>
                    <a:pt x="149" y="572"/>
                  </a:lnTo>
                  <a:lnTo>
                    <a:pt x="150" y="513"/>
                  </a:lnTo>
                  <a:lnTo>
                    <a:pt x="168" y="466"/>
                  </a:lnTo>
                  <a:lnTo>
                    <a:pt x="196" y="425"/>
                  </a:lnTo>
                  <a:lnTo>
                    <a:pt x="239" y="399"/>
                  </a:lnTo>
                  <a:lnTo>
                    <a:pt x="292" y="410"/>
                  </a:lnTo>
                  <a:lnTo>
                    <a:pt x="240" y="378"/>
                  </a:lnTo>
                  <a:lnTo>
                    <a:pt x="196" y="392"/>
                  </a:lnTo>
                  <a:lnTo>
                    <a:pt x="104" y="515"/>
                  </a:lnTo>
                  <a:lnTo>
                    <a:pt x="41" y="376"/>
                  </a:lnTo>
                  <a:lnTo>
                    <a:pt x="27" y="249"/>
                  </a:lnTo>
                  <a:lnTo>
                    <a:pt x="48" y="193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5" name="Freeform 1117"/>
            <p:cNvSpPr>
              <a:spLocks/>
            </p:cNvSpPr>
            <p:nvPr/>
          </p:nvSpPr>
          <p:spPr bwMode="auto">
            <a:xfrm>
              <a:off x="264" y="622"/>
              <a:ext cx="70" cy="380"/>
            </a:xfrm>
            <a:custGeom>
              <a:avLst/>
              <a:gdLst>
                <a:gd name="T0" fmla="*/ 0 w 141"/>
                <a:gd name="T1" fmla="*/ 0 h 760"/>
                <a:gd name="T2" fmla="*/ 1 w 141"/>
                <a:gd name="T3" fmla="*/ 19 h 760"/>
                <a:gd name="T4" fmla="*/ 5 w 141"/>
                <a:gd name="T5" fmla="*/ 36 h 760"/>
                <a:gd name="T6" fmla="*/ 3 w 141"/>
                <a:gd name="T7" fmla="*/ 42 h 760"/>
                <a:gd name="T8" fmla="*/ 2 w 141"/>
                <a:gd name="T9" fmla="*/ 49 h 760"/>
                <a:gd name="T10" fmla="*/ 5 w 141"/>
                <a:gd name="T11" fmla="*/ 57 h 760"/>
                <a:gd name="T12" fmla="*/ 7 w 141"/>
                <a:gd name="T13" fmla="*/ 61 h 760"/>
                <a:gd name="T14" fmla="*/ 8 w 141"/>
                <a:gd name="T15" fmla="*/ 95 h 760"/>
                <a:gd name="T16" fmla="*/ 10 w 141"/>
                <a:gd name="T17" fmla="*/ 92 h 760"/>
                <a:gd name="T18" fmla="*/ 10 w 141"/>
                <a:gd name="T19" fmla="*/ 61 h 760"/>
                <a:gd name="T20" fmla="*/ 17 w 141"/>
                <a:gd name="T21" fmla="*/ 57 h 760"/>
                <a:gd name="T22" fmla="*/ 16 w 141"/>
                <a:gd name="T23" fmla="*/ 54 h 760"/>
                <a:gd name="T24" fmla="*/ 9 w 141"/>
                <a:gd name="T25" fmla="*/ 55 h 760"/>
                <a:gd name="T26" fmla="*/ 5 w 141"/>
                <a:gd name="T27" fmla="*/ 51 h 760"/>
                <a:gd name="T28" fmla="*/ 5 w 141"/>
                <a:gd name="T29" fmla="*/ 45 h 760"/>
                <a:gd name="T30" fmla="*/ 8 w 141"/>
                <a:gd name="T31" fmla="*/ 40 h 760"/>
                <a:gd name="T32" fmla="*/ 13 w 141"/>
                <a:gd name="T33" fmla="*/ 38 h 760"/>
                <a:gd name="T34" fmla="*/ 9 w 141"/>
                <a:gd name="T35" fmla="*/ 30 h 760"/>
                <a:gd name="T36" fmla="*/ 5 w 141"/>
                <a:gd name="T37" fmla="*/ 21 h 760"/>
                <a:gd name="T38" fmla="*/ 3 w 141"/>
                <a:gd name="T39" fmla="*/ 1 h 760"/>
                <a:gd name="T40" fmla="*/ 0 w 141"/>
                <a:gd name="T41" fmla="*/ 0 h 760"/>
                <a:gd name="T42" fmla="*/ 0 w 141"/>
                <a:gd name="T43" fmla="*/ 0 h 7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41"/>
                <a:gd name="T67" fmla="*/ 0 h 760"/>
                <a:gd name="T68" fmla="*/ 141 w 141"/>
                <a:gd name="T69" fmla="*/ 760 h 7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41" h="760">
                  <a:moveTo>
                    <a:pt x="0" y="0"/>
                  </a:moveTo>
                  <a:lnTo>
                    <a:pt x="13" y="147"/>
                  </a:lnTo>
                  <a:lnTo>
                    <a:pt x="47" y="283"/>
                  </a:lnTo>
                  <a:lnTo>
                    <a:pt x="28" y="331"/>
                  </a:lnTo>
                  <a:lnTo>
                    <a:pt x="16" y="392"/>
                  </a:lnTo>
                  <a:lnTo>
                    <a:pt x="42" y="462"/>
                  </a:lnTo>
                  <a:lnTo>
                    <a:pt x="58" y="493"/>
                  </a:lnTo>
                  <a:lnTo>
                    <a:pt x="65" y="760"/>
                  </a:lnTo>
                  <a:lnTo>
                    <a:pt x="82" y="730"/>
                  </a:lnTo>
                  <a:lnTo>
                    <a:pt x="82" y="491"/>
                  </a:lnTo>
                  <a:lnTo>
                    <a:pt x="141" y="463"/>
                  </a:lnTo>
                  <a:lnTo>
                    <a:pt x="133" y="436"/>
                  </a:lnTo>
                  <a:lnTo>
                    <a:pt x="73" y="444"/>
                  </a:lnTo>
                  <a:lnTo>
                    <a:pt x="46" y="408"/>
                  </a:lnTo>
                  <a:lnTo>
                    <a:pt x="42" y="359"/>
                  </a:lnTo>
                  <a:lnTo>
                    <a:pt x="67" y="315"/>
                  </a:lnTo>
                  <a:lnTo>
                    <a:pt x="106" y="302"/>
                  </a:lnTo>
                  <a:lnTo>
                    <a:pt x="75" y="245"/>
                  </a:lnTo>
                  <a:lnTo>
                    <a:pt x="46" y="165"/>
                  </a:lnTo>
                  <a:lnTo>
                    <a:pt x="28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6" name="Freeform 1118"/>
            <p:cNvSpPr>
              <a:spLocks/>
            </p:cNvSpPr>
            <p:nvPr/>
          </p:nvSpPr>
          <p:spPr bwMode="auto">
            <a:xfrm>
              <a:off x="299" y="852"/>
              <a:ext cx="57" cy="229"/>
            </a:xfrm>
            <a:custGeom>
              <a:avLst/>
              <a:gdLst>
                <a:gd name="T0" fmla="*/ 13 w 114"/>
                <a:gd name="T1" fmla="*/ 0 h 457"/>
                <a:gd name="T2" fmla="*/ 10 w 114"/>
                <a:gd name="T3" fmla="*/ 4 h 457"/>
                <a:gd name="T4" fmla="*/ 11 w 114"/>
                <a:gd name="T5" fmla="*/ 38 h 457"/>
                <a:gd name="T6" fmla="*/ 0 w 114"/>
                <a:gd name="T7" fmla="*/ 58 h 457"/>
                <a:gd name="T8" fmla="*/ 7 w 114"/>
                <a:gd name="T9" fmla="*/ 57 h 457"/>
                <a:gd name="T10" fmla="*/ 14 w 114"/>
                <a:gd name="T11" fmla="*/ 40 h 457"/>
                <a:gd name="T12" fmla="*/ 13 w 114"/>
                <a:gd name="T13" fmla="*/ 0 h 457"/>
                <a:gd name="T14" fmla="*/ 13 w 114"/>
                <a:gd name="T15" fmla="*/ 0 h 4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4"/>
                <a:gd name="T25" fmla="*/ 0 h 457"/>
                <a:gd name="T26" fmla="*/ 114 w 114"/>
                <a:gd name="T27" fmla="*/ 457 h 45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4" h="457">
                  <a:moveTo>
                    <a:pt x="97" y="0"/>
                  </a:moveTo>
                  <a:lnTo>
                    <a:pt x="78" y="30"/>
                  </a:lnTo>
                  <a:lnTo>
                    <a:pt x="82" y="303"/>
                  </a:lnTo>
                  <a:lnTo>
                    <a:pt x="0" y="457"/>
                  </a:lnTo>
                  <a:lnTo>
                    <a:pt x="53" y="455"/>
                  </a:lnTo>
                  <a:lnTo>
                    <a:pt x="114" y="314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7" name="Freeform 1119"/>
            <p:cNvSpPr>
              <a:spLocks/>
            </p:cNvSpPr>
            <p:nvPr/>
          </p:nvSpPr>
          <p:spPr bwMode="auto">
            <a:xfrm>
              <a:off x="435" y="634"/>
              <a:ext cx="85" cy="225"/>
            </a:xfrm>
            <a:custGeom>
              <a:avLst/>
              <a:gdLst>
                <a:gd name="T0" fmla="*/ 5 w 170"/>
                <a:gd name="T1" fmla="*/ 0 h 449"/>
                <a:gd name="T2" fmla="*/ 3 w 170"/>
                <a:gd name="T3" fmla="*/ 14 h 449"/>
                <a:gd name="T4" fmla="*/ 3 w 170"/>
                <a:gd name="T5" fmla="*/ 22 h 449"/>
                <a:gd name="T6" fmla="*/ 5 w 170"/>
                <a:gd name="T7" fmla="*/ 35 h 449"/>
                <a:gd name="T8" fmla="*/ 1 w 170"/>
                <a:gd name="T9" fmla="*/ 42 h 449"/>
                <a:gd name="T10" fmla="*/ 0 w 170"/>
                <a:gd name="T11" fmla="*/ 47 h 449"/>
                <a:gd name="T12" fmla="*/ 3 w 170"/>
                <a:gd name="T13" fmla="*/ 54 h 449"/>
                <a:gd name="T14" fmla="*/ 6 w 170"/>
                <a:gd name="T15" fmla="*/ 57 h 449"/>
                <a:gd name="T16" fmla="*/ 17 w 170"/>
                <a:gd name="T17" fmla="*/ 57 h 449"/>
                <a:gd name="T18" fmla="*/ 21 w 170"/>
                <a:gd name="T19" fmla="*/ 53 h 449"/>
                <a:gd name="T20" fmla="*/ 14 w 170"/>
                <a:gd name="T21" fmla="*/ 54 h 449"/>
                <a:gd name="T22" fmla="*/ 9 w 170"/>
                <a:gd name="T23" fmla="*/ 52 h 449"/>
                <a:gd name="T24" fmla="*/ 5 w 170"/>
                <a:gd name="T25" fmla="*/ 49 h 449"/>
                <a:gd name="T26" fmla="*/ 3 w 170"/>
                <a:gd name="T27" fmla="*/ 44 h 449"/>
                <a:gd name="T28" fmla="*/ 6 w 170"/>
                <a:gd name="T29" fmla="*/ 39 h 449"/>
                <a:gd name="T30" fmla="*/ 11 w 170"/>
                <a:gd name="T31" fmla="*/ 36 h 449"/>
                <a:gd name="T32" fmla="*/ 15 w 170"/>
                <a:gd name="T33" fmla="*/ 34 h 449"/>
                <a:gd name="T34" fmla="*/ 9 w 170"/>
                <a:gd name="T35" fmla="*/ 32 h 449"/>
                <a:gd name="T36" fmla="*/ 5 w 170"/>
                <a:gd name="T37" fmla="*/ 13 h 449"/>
                <a:gd name="T38" fmla="*/ 6 w 170"/>
                <a:gd name="T39" fmla="*/ 1 h 449"/>
                <a:gd name="T40" fmla="*/ 5 w 170"/>
                <a:gd name="T41" fmla="*/ 0 h 449"/>
                <a:gd name="T42" fmla="*/ 5 w 170"/>
                <a:gd name="T43" fmla="*/ 0 h 44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0"/>
                <a:gd name="T67" fmla="*/ 0 h 449"/>
                <a:gd name="T68" fmla="*/ 170 w 170"/>
                <a:gd name="T69" fmla="*/ 449 h 44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0" h="449">
                  <a:moveTo>
                    <a:pt x="33" y="0"/>
                  </a:moveTo>
                  <a:lnTo>
                    <a:pt x="22" y="105"/>
                  </a:lnTo>
                  <a:lnTo>
                    <a:pt x="31" y="170"/>
                  </a:lnTo>
                  <a:lnTo>
                    <a:pt x="41" y="277"/>
                  </a:lnTo>
                  <a:lnTo>
                    <a:pt x="4" y="330"/>
                  </a:lnTo>
                  <a:lnTo>
                    <a:pt x="0" y="374"/>
                  </a:lnTo>
                  <a:lnTo>
                    <a:pt x="22" y="425"/>
                  </a:lnTo>
                  <a:lnTo>
                    <a:pt x="51" y="449"/>
                  </a:lnTo>
                  <a:lnTo>
                    <a:pt x="129" y="449"/>
                  </a:lnTo>
                  <a:lnTo>
                    <a:pt x="170" y="424"/>
                  </a:lnTo>
                  <a:lnTo>
                    <a:pt x="119" y="429"/>
                  </a:lnTo>
                  <a:lnTo>
                    <a:pt x="66" y="412"/>
                  </a:lnTo>
                  <a:lnTo>
                    <a:pt x="37" y="387"/>
                  </a:lnTo>
                  <a:lnTo>
                    <a:pt x="28" y="347"/>
                  </a:lnTo>
                  <a:lnTo>
                    <a:pt x="48" y="306"/>
                  </a:lnTo>
                  <a:lnTo>
                    <a:pt x="89" y="284"/>
                  </a:lnTo>
                  <a:lnTo>
                    <a:pt x="122" y="270"/>
                  </a:lnTo>
                  <a:lnTo>
                    <a:pt x="67" y="256"/>
                  </a:lnTo>
                  <a:lnTo>
                    <a:pt x="41" y="102"/>
                  </a:lnTo>
                  <a:lnTo>
                    <a:pt x="51" y="4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8" name="Freeform 1120"/>
            <p:cNvSpPr>
              <a:spLocks/>
            </p:cNvSpPr>
            <p:nvPr/>
          </p:nvSpPr>
          <p:spPr bwMode="auto">
            <a:xfrm>
              <a:off x="416" y="847"/>
              <a:ext cx="69" cy="234"/>
            </a:xfrm>
            <a:custGeom>
              <a:avLst/>
              <a:gdLst>
                <a:gd name="T0" fmla="*/ 13 w 139"/>
                <a:gd name="T1" fmla="*/ 0 h 467"/>
                <a:gd name="T2" fmla="*/ 14 w 139"/>
                <a:gd name="T3" fmla="*/ 38 h 467"/>
                <a:gd name="T4" fmla="*/ 12 w 139"/>
                <a:gd name="T5" fmla="*/ 44 h 467"/>
                <a:gd name="T6" fmla="*/ 0 w 139"/>
                <a:gd name="T7" fmla="*/ 58 h 467"/>
                <a:gd name="T8" fmla="*/ 4 w 139"/>
                <a:gd name="T9" fmla="*/ 59 h 467"/>
                <a:gd name="T10" fmla="*/ 17 w 139"/>
                <a:gd name="T11" fmla="*/ 41 h 467"/>
                <a:gd name="T12" fmla="*/ 16 w 139"/>
                <a:gd name="T13" fmla="*/ 2 h 467"/>
                <a:gd name="T14" fmla="*/ 13 w 139"/>
                <a:gd name="T15" fmla="*/ 0 h 467"/>
                <a:gd name="T16" fmla="*/ 13 w 139"/>
                <a:gd name="T17" fmla="*/ 0 h 46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467"/>
                <a:gd name="T29" fmla="*/ 139 w 139"/>
                <a:gd name="T30" fmla="*/ 467 h 46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467">
                  <a:moveTo>
                    <a:pt x="106" y="0"/>
                  </a:moveTo>
                  <a:lnTo>
                    <a:pt x="113" y="297"/>
                  </a:lnTo>
                  <a:lnTo>
                    <a:pt x="96" y="348"/>
                  </a:lnTo>
                  <a:lnTo>
                    <a:pt x="0" y="461"/>
                  </a:lnTo>
                  <a:lnTo>
                    <a:pt x="38" y="467"/>
                  </a:lnTo>
                  <a:lnTo>
                    <a:pt x="139" y="328"/>
                  </a:lnTo>
                  <a:lnTo>
                    <a:pt x="133" y="1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9" name="Freeform 1121"/>
            <p:cNvSpPr>
              <a:spLocks/>
            </p:cNvSpPr>
            <p:nvPr/>
          </p:nvSpPr>
          <p:spPr bwMode="auto">
            <a:xfrm>
              <a:off x="345" y="104"/>
              <a:ext cx="818" cy="213"/>
            </a:xfrm>
            <a:custGeom>
              <a:avLst/>
              <a:gdLst>
                <a:gd name="T0" fmla="*/ 4 w 1634"/>
                <a:gd name="T1" fmla="*/ 49 h 424"/>
                <a:gd name="T2" fmla="*/ 124 w 1634"/>
                <a:gd name="T3" fmla="*/ 8 h 424"/>
                <a:gd name="T4" fmla="*/ 138 w 1634"/>
                <a:gd name="T5" fmla="*/ 8 h 424"/>
                <a:gd name="T6" fmla="*/ 158 w 1634"/>
                <a:gd name="T7" fmla="*/ 13 h 424"/>
                <a:gd name="T8" fmla="*/ 168 w 1634"/>
                <a:gd name="T9" fmla="*/ 5 h 424"/>
                <a:gd name="T10" fmla="*/ 181 w 1634"/>
                <a:gd name="T11" fmla="*/ 0 h 424"/>
                <a:gd name="T12" fmla="*/ 194 w 1634"/>
                <a:gd name="T13" fmla="*/ 1 h 424"/>
                <a:gd name="T14" fmla="*/ 205 w 1634"/>
                <a:gd name="T15" fmla="*/ 7 h 424"/>
                <a:gd name="T16" fmla="*/ 189 w 1634"/>
                <a:gd name="T17" fmla="*/ 3 h 424"/>
                <a:gd name="T18" fmla="*/ 178 w 1634"/>
                <a:gd name="T19" fmla="*/ 4 h 424"/>
                <a:gd name="T20" fmla="*/ 168 w 1634"/>
                <a:gd name="T21" fmla="*/ 11 h 424"/>
                <a:gd name="T22" fmla="*/ 151 w 1634"/>
                <a:gd name="T23" fmla="*/ 21 h 424"/>
                <a:gd name="T24" fmla="*/ 124 w 1634"/>
                <a:gd name="T25" fmla="*/ 14 h 424"/>
                <a:gd name="T26" fmla="*/ 98 w 1634"/>
                <a:gd name="T27" fmla="*/ 21 h 424"/>
                <a:gd name="T28" fmla="*/ 0 w 1634"/>
                <a:gd name="T29" fmla="*/ 54 h 424"/>
                <a:gd name="T30" fmla="*/ 4 w 1634"/>
                <a:gd name="T31" fmla="*/ 49 h 424"/>
                <a:gd name="T32" fmla="*/ 4 w 1634"/>
                <a:gd name="T33" fmla="*/ 49 h 4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34"/>
                <a:gd name="T52" fmla="*/ 0 h 424"/>
                <a:gd name="T53" fmla="*/ 1634 w 1634"/>
                <a:gd name="T54" fmla="*/ 424 h 4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34" h="424">
                  <a:moveTo>
                    <a:pt x="32" y="384"/>
                  </a:moveTo>
                  <a:lnTo>
                    <a:pt x="991" y="59"/>
                  </a:lnTo>
                  <a:lnTo>
                    <a:pt x="1100" y="63"/>
                  </a:lnTo>
                  <a:lnTo>
                    <a:pt x="1259" y="102"/>
                  </a:lnTo>
                  <a:lnTo>
                    <a:pt x="1338" y="39"/>
                  </a:lnTo>
                  <a:lnTo>
                    <a:pt x="1444" y="0"/>
                  </a:lnTo>
                  <a:lnTo>
                    <a:pt x="1546" y="3"/>
                  </a:lnTo>
                  <a:lnTo>
                    <a:pt x="1634" y="53"/>
                  </a:lnTo>
                  <a:lnTo>
                    <a:pt x="1507" y="17"/>
                  </a:lnTo>
                  <a:lnTo>
                    <a:pt x="1416" y="28"/>
                  </a:lnTo>
                  <a:lnTo>
                    <a:pt x="1341" y="81"/>
                  </a:lnTo>
                  <a:lnTo>
                    <a:pt x="1207" y="166"/>
                  </a:lnTo>
                  <a:lnTo>
                    <a:pt x="987" y="105"/>
                  </a:lnTo>
                  <a:lnTo>
                    <a:pt x="779" y="162"/>
                  </a:lnTo>
                  <a:lnTo>
                    <a:pt x="0" y="424"/>
                  </a:lnTo>
                  <a:lnTo>
                    <a:pt x="32" y="38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0" name="Freeform 1122"/>
            <p:cNvSpPr>
              <a:spLocks/>
            </p:cNvSpPr>
            <p:nvPr/>
          </p:nvSpPr>
          <p:spPr bwMode="auto">
            <a:xfrm>
              <a:off x="913" y="235"/>
              <a:ext cx="119" cy="533"/>
            </a:xfrm>
            <a:custGeom>
              <a:avLst/>
              <a:gdLst>
                <a:gd name="T0" fmla="*/ 20 w 237"/>
                <a:gd name="T1" fmla="*/ 0 h 1066"/>
                <a:gd name="T2" fmla="*/ 30 w 237"/>
                <a:gd name="T3" fmla="*/ 133 h 1066"/>
                <a:gd name="T4" fmla="*/ 18 w 237"/>
                <a:gd name="T5" fmla="*/ 76 h 1066"/>
                <a:gd name="T6" fmla="*/ 6 w 237"/>
                <a:gd name="T7" fmla="*/ 81 h 1066"/>
                <a:gd name="T8" fmla="*/ 6 w 237"/>
                <a:gd name="T9" fmla="*/ 105 h 1066"/>
                <a:gd name="T10" fmla="*/ 0 w 237"/>
                <a:gd name="T11" fmla="*/ 89 h 1066"/>
                <a:gd name="T12" fmla="*/ 1 w 237"/>
                <a:gd name="T13" fmla="*/ 71 h 1066"/>
                <a:gd name="T14" fmla="*/ 6 w 237"/>
                <a:gd name="T15" fmla="*/ 50 h 1066"/>
                <a:gd name="T16" fmla="*/ 11 w 237"/>
                <a:gd name="T17" fmla="*/ 30 h 1066"/>
                <a:gd name="T18" fmla="*/ 11 w 237"/>
                <a:gd name="T19" fmla="*/ 8 h 1066"/>
                <a:gd name="T20" fmla="*/ 20 w 237"/>
                <a:gd name="T21" fmla="*/ 0 h 1066"/>
                <a:gd name="T22" fmla="*/ 20 w 237"/>
                <a:gd name="T23" fmla="*/ 0 h 106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37"/>
                <a:gd name="T37" fmla="*/ 0 h 1066"/>
                <a:gd name="T38" fmla="*/ 237 w 237"/>
                <a:gd name="T39" fmla="*/ 1066 h 106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37" h="1066">
                  <a:moveTo>
                    <a:pt x="159" y="0"/>
                  </a:moveTo>
                  <a:lnTo>
                    <a:pt x="237" y="1066"/>
                  </a:lnTo>
                  <a:lnTo>
                    <a:pt x="142" y="610"/>
                  </a:lnTo>
                  <a:lnTo>
                    <a:pt x="42" y="653"/>
                  </a:lnTo>
                  <a:lnTo>
                    <a:pt x="46" y="847"/>
                  </a:lnTo>
                  <a:lnTo>
                    <a:pt x="0" y="712"/>
                  </a:lnTo>
                  <a:lnTo>
                    <a:pt x="7" y="571"/>
                  </a:lnTo>
                  <a:lnTo>
                    <a:pt x="42" y="401"/>
                  </a:lnTo>
                  <a:lnTo>
                    <a:pt x="88" y="245"/>
                  </a:lnTo>
                  <a:lnTo>
                    <a:pt x="88" y="71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1" name="Freeform 1123"/>
            <p:cNvSpPr>
              <a:spLocks/>
            </p:cNvSpPr>
            <p:nvPr/>
          </p:nvSpPr>
          <p:spPr bwMode="auto">
            <a:xfrm>
              <a:off x="860" y="382"/>
              <a:ext cx="92" cy="629"/>
            </a:xfrm>
            <a:custGeom>
              <a:avLst/>
              <a:gdLst>
                <a:gd name="T0" fmla="*/ 6 w 183"/>
                <a:gd name="T1" fmla="*/ 0 h 1257"/>
                <a:gd name="T2" fmla="*/ 0 w 183"/>
                <a:gd name="T3" fmla="*/ 43 h 1257"/>
                <a:gd name="T4" fmla="*/ 10 w 183"/>
                <a:gd name="T5" fmla="*/ 80 h 1257"/>
                <a:gd name="T6" fmla="*/ 3 w 183"/>
                <a:gd name="T7" fmla="*/ 156 h 1257"/>
                <a:gd name="T8" fmla="*/ 11 w 183"/>
                <a:gd name="T9" fmla="*/ 158 h 1257"/>
                <a:gd name="T10" fmla="*/ 17 w 183"/>
                <a:gd name="T11" fmla="*/ 89 h 1257"/>
                <a:gd name="T12" fmla="*/ 20 w 183"/>
                <a:gd name="T13" fmla="*/ 100 h 1257"/>
                <a:gd name="T14" fmla="*/ 23 w 183"/>
                <a:gd name="T15" fmla="*/ 83 h 1257"/>
                <a:gd name="T16" fmla="*/ 18 w 183"/>
                <a:gd name="T17" fmla="*/ 74 h 1257"/>
                <a:gd name="T18" fmla="*/ 18 w 183"/>
                <a:gd name="T19" fmla="*/ 81 h 1257"/>
                <a:gd name="T20" fmla="*/ 14 w 183"/>
                <a:gd name="T21" fmla="*/ 77 h 1257"/>
                <a:gd name="T22" fmla="*/ 4 w 183"/>
                <a:gd name="T23" fmla="*/ 44 h 1257"/>
                <a:gd name="T24" fmla="*/ 6 w 183"/>
                <a:gd name="T25" fmla="*/ 0 h 1257"/>
                <a:gd name="T26" fmla="*/ 6 w 183"/>
                <a:gd name="T27" fmla="*/ 0 h 125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83"/>
                <a:gd name="T43" fmla="*/ 0 h 1257"/>
                <a:gd name="T44" fmla="*/ 183 w 183"/>
                <a:gd name="T45" fmla="*/ 1257 h 125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83" h="1257">
                  <a:moveTo>
                    <a:pt x="42" y="0"/>
                  </a:moveTo>
                  <a:lnTo>
                    <a:pt x="0" y="339"/>
                  </a:lnTo>
                  <a:lnTo>
                    <a:pt x="74" y="640"/>
                  </a:lnTo>
                  <a:lnTo>
                    <a:pt x="24" y="1243"/>
                  </a:lnTo>
                  <a:lnTo>
                    <a:pt x="81" y="1257"/>
                  </a:lnTo>
                  <a:lnTo>
                    <a:pt x="131" y="708"/>
                  </a:lnTo>
                  <a:lnTo>
                    <a:pt x="155" y="793"/>
                  </a:lnTo>
                  <a:lnTo>
                    <a:pt x="183" y="659"/>
                  </a:lnTo>
                  <a:lnTo>
                    <a:pt x="142" y="588"/>
                  </a:lnTo>
                  <a:lnTo>
                    <a:pt x="137" y="648"/>
                  </a:lnTo>
                  <a:lnTo>
                    <a:pt x="106" y="616"/>
                  </a:lnTo>
                  <a:lnTo>
                    <a:pt x="28" y="347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2" name="Freeform 1124"/>
            <p:cNvSpPr>
              <a:spLocks/>
            </p:cNvSpPr>
            <p:nvPr/>
          </p:nvSpPr>
          <p:spPr bwMode="auto">
            <a:xfrm>
              <a:off x="913" y="788"/>
              <a:ext cx="18" cy="218"/>
            </a:xfrm>
            <a:custGeom>
              <a:avLst/>
              <a:gdLst>
                <a:gd name="T0" fmla="*/ 5 w 36"/>
                <a:gd name="T1" fmla="*/ 0 h 436"/>
                <a:gd name="T2" fmla="*/ 0 w 36"/>
                <a:gd name="T3" fmla="*/ 55 h 436"/>
                <a:gd name="T4" fmla="*/ 3 w 36"/>
                <a:gd name="T5" fmla="*/ 50 h 436"/>
                <a:gd name="T6" fmla="*/ 5 w 36"/>
                <a:gd name="T7" fmla="*/ 0 h 436"/>
                <a:gd name="T8" fmla="*/ 5 w 36"/>
                <a:gd name="T9" fmla="*/ 0 h 4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36"/>
                <a:gd name="T17" fmla="*/ 36 w 36"/>
                <a:gd name="T18" fmla="*/ 436 h 4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36">
                  <a:moveTo>
                    <a:pt x="36" y="0"/>
                  </a:moveTo>
                  <a:lnTo>
                    <a:pt x="0" y="436"/>
                  </a:lnTo>
                  <a:lnTo>
                    <a:pt x="25" y="394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3" name="Freeform 1125"/>
            <p:cNvSpPr>
              <a:spLocks/>
            </p:cNvSpPr>
            <p:nvPr/>
          </p:nvSpPr>
          <p:spPr bwMode="auto">
            <a:xfrm>
              <a:off x="818" y="1016"/>
              <a:ext cx="78" cy="107"/>
            </a:xfrm>
            <a:custGeom>
              <a:avLst/>
              <a:gdLst>
                <a:gd name="T0" fmla="*/ 12 w 155"/>
                <a:gd name="T1" fmla="*/ 0 h 212"/>
                <a:gd name="T2" fmla="*/ 0 w 155"/>
                <a:gd name="T3" fmla="*/ 27 h 212"/>
                <a:gd name="T4" fmla="*/ 14 w 155"/>
                <a:gd name="T5" fmla="*/ 27 h 212"/>
                <a:gd name="T6" fmla="*/ 20 w 155"/>
                <a:gd name="T7" fmla="*/ 9 h 212"/>
                <a:gd name="T8" fmla="*/ 12 w 155"/>
                <a:gd name="T9" fmla="*/ 22 h 212"/>
                <a:gd name="T10" fmla="*/ 16 w 155"/>
                <a:gd name="T11" fmla="*/ 5 h 212"/>
                <a:gd name="T12" fmla="*/ 8 w 155"/>
                <a:gd name="T13" fmla="*/ 21 h 212"/>
                <a:gd name="T14" fmla="*/ 12 w 155"/>
                <a:gd name="T15" fmla="*/ 0 h 212"/>
                <a:gd name="T16" fmla="*/ 12 w 155"/>
                <a:gd name="T17" fmla="*/ 0 h 2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5"/>
                <a:gd name="T28" fmla="*/ 0 h 212"/>
                <a:gd name="T29" fmla="*/ 155 w 155"/>
                <a:gd name="T30" fmla="*/ 212 h 2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5" h="212">
                  <a:moveTo>
                    <a:pt x="92" y="0"/>
                  </a:moveTo>
                  <a:lnTo>
                    <a:pt x="0" y="212"/>
                  </a:lnTo>
                  <a:lnTo>
                    <a:pt x="109" y="212"/>
                  </a:lnTo>
                  <a:lnTo>
                    <a:pt x="155" y="68"/>
                  </a:lnTo>
                  <a:lnTo>
                    <a:pt x="92" y="173"/>
                  </a:lnTo>
                  <a:lnTo>
                    <a:pt x="127" y="35"/>
                  </a:lnTo>
                  <a:lnTo>
                    <a:pt x="59" y="166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4" name="Freeform 1126"/>
            <p:cNvSpPr>
              <a:spLocks/>
            </p:cNvSpPr>
            <p:nvPr/>
          </p:nvSpPr>
          <p:spPr bwMode="auto">
            <a:xfrm>
              <a:off x="464" y="581"/>
              <a:ext cx="329" cy="478"/>
            </a:xfrm>
            <a:custGeom>
              <a:avLst/>
              <a:gdLst>
                <a:gd name="T0" fmla="*/ 11 w 658"/>
                <a:gd name="T1" fmla="*/ 19 h 957"/>
                <a:gd name="T2" fmla="*/ 78 w 658"/>
                <a:gd name="T3" fmla="*/ 119 h 957"/>
                <a:gd name="T4" fmla="*/ 82 w 658"/>
                <a:gd name="T5" fmla="*/ 113 h 957"/>
                <a:gd name="T6" fmla="*/ 61 w 658"/>
                <a:gd name="T7" fmla="*/ 84 h 957"/>
                <a:gd name="T8" fmla="*/ 19 w 658"/>
                <a:gd name="T9" fmla="*/ 20 h 957"/>
                <a:gd name="T10" fmla="*/ 0 w 658"/>
                <a:gd name="T11" fmla="*/ 0 h 957"/>
                <a:gd name="T12" fmla="*/ 11 w 658"/>
                <a:gd name="T13" fmla="*/ 19 h 957"/>
                <a:gd name="T14" fmla="*/ 11 w 658"/>
                <a:gd name="T15" fmla="*/ 19 h 9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58"/>
                <a:gd name="T25" fmla="*/ 0 h 957"/>
                <a:gd name="T26" fmla="*/ 658 w 658"/>
                <a:gd name="T27" fmla="*/ 957 h 95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58" h="957">
                  <a:moveTo>
                    <a:pt x="95" y="152"/>
                  </a:moveTo>
                  <a:lnTo>
                    <a:pt x="623" y="957"/>
                  </a:lnTo>
                  <a:lnTo>
                    <a:pt x="658" y="911"/>
                  </a:lnTo>
                  <a:lnTo>
                    <a:pt x="488" y="678"/>
                  </a:lnTo>
                  <a:lnTo>
                    <a:pt x="145" y="167"/>
                  </a:lnTo>
                  <a:lnTo>
                    <a:pt x="0" y="0"/>
                  </a:lnTo>
                  <a:lnTo>
                    <a:pt x="95" y="1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5" name="Freeform 1127"/>
            <p:cNvSpPr>
              <a:spLocks/>
            </p:cNvSpPr>
            <p:nvPr/>
          </p:nvSpPr>
          <p:spPr bwMode="auto">
            <a:xfrm>
              <a:off x="547" y="634"/>
              <a:ext cx="248" cy="365"/>
            </a:xfrm>
            <a:custGeom>
              <a:avLst/>
              <a:gdLst>
                <a:gd name="T0" fmla="*/ 0 w 495"/>
                <a:gd name="T1" fmla="*/ 0 h 730"/>
                <a:gd name="T2" fmla="*/ 51 w 495"/>
                <a:gd name="T3" fmla="*/ 78 h 730"/>
                <a:gd name="T4" fmla="*/ 62 w 495"/>
                <a:gd name="T5" fmla="*/ 91 h 730"/>
                <a:gd name="T6" fmla="*/ 62 w 495"/>
                <a:gd name="T7" fmla="*/ 87 h 730"/>
                <a:gd name="T8" fmla="*/ 46 w 495"/>
                <a:gd name="T9" fmla="*/ 61 h 730"/>
                <a:gd name="T10" fmla="*/ 12 w 495"/>
                <a:gd name="T11" fmla="*/ 13 h 730"/>
                <a:gd name="T12" fmla="*/ 0 w 495"/>
                <a:gd name="T13" fmla="*/ 0 h 730"/>
                <a:gd name="T14" fmla="*/ 0 w 495"/>
                <a:gd name="T15" fmla="*/ 0 h 7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95"/>
                <a:gd name="T25" fmla="*/ 0 h 730"/>
                <a:gd name="T26" fmla="*/ 495 w 495"/>
                <a:gd name="T27" fmla="*/ 730 h 73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95" h="730">
                  <a:moveTo>
                    <a:pt x="0" y="0"/>
                  </a:moveTo>
                  <a:lnTo>
                    <a:pt x="406" y="619"/>
                  </a:lnTo>
                  <a:lnTo>
                    <a:pt x="491" y="730"/>
                  </a:lnTo>
                  <a:lnTo>
                    <a:pt x="495" y="694"/>
                  </a:lnTo>
                  <a:lnTo>
                    <a:pt x="367" y="495"/>
                  </a:lnTo>
                  <a:lnTo>
                    <a:pt x="92" y="1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6" name="Freeform 1128"/>
            <p:cNvSpPr>
              <a:spLocks/>
            </p:cNvSpPr>
            <p:nvPr/>
          </p:nvSpPr>
          <p:spPr bwMode="auto">
            <a:xfrm>
              <a:off x="592" y="573"/>
              <a:ext cx="238" cy="297"/>
            </a:xfrm>
            <a:custGeom>
              <a:avLst/>
              <a:gdLst>
                <a:gd name="T0" fmla="*/ 0 w 477"/>
                <a:gd name="T1" fmla="*/ 0 h 592"/>
                <a:gd name="T2" fmla="*/ 59 w 477"/>
                <a:gd name="T3" fmla="*/ 75 h 592"/>
                <a:gd name="T4" fmla="*/ 59 w 477"/>
                <a:gd name="T5" fmla="*/ 70 h 592"/>
                <a:gd name="T6" fmla="*/ 3 w 477"/>
                <a:gd name="T7" fmla="*/ 0 h 592"/>
                <a:gd name="T8" fmla="*/ 0 w 477"/>
                <a:gd name="T9" fmla="*/ 0 h 592"/>
                <a:gd name="T10" fmla="*/ 0 w 477"/>
                <a:gd name="T11" fmla="*/ 0 h 5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7"/>
                <a:gd name="T19" fmla="*/ 0 h 592"/>
                <a:gd name="T20" fmla="*/ 477 w 477"/>
                <a:gd name="T21" fmla="*/ 592 h 5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7" h="592">
                  <a:moveTo>
                    <a:pt x="0" y="0"/>
                  </a:moveTo>
                  <a:lnTo>
                    <a:pt x="477" y="592"/>
                  </a:lnTo>
                  <a:lnTo>
                    <a:pt x="477" y="553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7" name="Freeform 1129"/>
            <p:cNvSpPr>
              <a:spLocks/>
            </p:cNvSpPr>
            <p:nvPr/>
          </p:nvSpPr>
          <p:spPr bwMode="auto">
            <a:xfrm>
              <a:off x="563" y="658"/>
              <a:ext cx="81" cy="20"/>
            </a:xfrm>
            <a:custGeom>
              <a:avLst/>
              <a:gdLst>
                <a:gd name="T0" fmla="*/ 0 w 163"/>
                <a:gd name="T1" fmla="*/ 0 h 40"/>
                <a:gd name="T2" fmla="*/ 17 w 163"/>
                <a:gd name="T3" fmla="*/ 1 h 40"/>
                <a:gd name="T4" fmla="*/ 20 w 163"/>
                <a:gd name="T5" fmla="*/ 5 h 40"/>
                <a:gd name="T6" fmla="*/ 3 w 163"/>
                <a:gd name="T7" fmla="*/ 3 h 40"/>
                <a:gd name="T8" fmla="*/ 0 w 163"/>
                <a:gd name="T9" fmla="*/ 0 h 40"/>
                <a:gd name="T10" fmla="*/ 0 w 163"/>
                <a:gd name="T11" fmla="*/ 0 h 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3"/>
                <a:gd name="T19" fmla="*/ 0 h 40"/>
                <a:gd name="T20" fmla="*/ 163 w 163"/>
                <a:gd name="T21" fmla="*/ 40 h 4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3" h="40">
                  <a:moveTo>
                    <a:pt x="0" y="0"/>
                  </a:moveTo>
                  <a:lnTo>
                    <a:pt x="142" y="14"/>
                  </a:lnTo>
                  <a:lnTo>
                    <a:pt x="163" y="40"/>
                  </a:lnTo>
                  <a:lnTo>
                    <a:pt x="28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8" name="Freeform 1130"/>
            <p:cNvSpPr>
              <a:spLocks/>
            </p:cNvSpPr>
            <p:nvPr/>
          </p:nvSpPr>
          <p:spPr bwMode="auto">
            <a:xfrm>
              <a:off x="609" y="719"/>
              <a:ext cx="92" cy="18"/>
            </a:xfrm>
            <a:custGeom>
              <a:avLst/>
              <a:gdLst>
                <a:gd name="T0" fmla="*/ 0 w 183"/>
                <a:gd name="T1" fmla="*/ 3 h 35"/>
                <a:gd name="T2" fmla="*/ 20 w 183"/>
                <a:gd name="T3" fmla="*/ 0 h 35"/>
                <a:gd name="T4" fmla="*/ 23 w 183"/>
                <a:gd name="T5" fmla="*/ 4 h 35"/>
                <a:gd name="T6" fmla="*/ 3 w 183"/>
                <a:gd name="T7" fmla="*/ 5 h 35"/>
                <a:gd name="T8" fmla="*/ 0 w 183"/>
                <a:gd name="T9" fmla="*/ 3 h 35"/>
                <a:gd name="T10" fmla="*/ 0 w 183"/>
                <a:gd name="T11" fmla="*/ 3 h 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3"/>
                <a:gd name="T19" fmla="*/ 0 h 35"/>
                <a:gd name="T20" fmla="*/ 183 w 183"/>
                <a:gd name="T21" fmla="*/ 35 h 3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3" h="35">
                  <a:moveTo>
                    <a:pt x="0" y="17"/>
                  </a:moveTo>
                  <a:lnTo>
                    <a:pt x="158" y="0"/>
                  </a:lnTo>
                  <a:lnTo>
                    <a:pt x="183" y="32"/>
                  </a:lnTo>
                  <a:lnTo>
                    <a:pt x="24" y="35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9" name="Freeform 1131"/>
            <p:cNvSpPr>
              <a:spLocks/>
            </p:cNvSpPr>
            <p:nvPr/>
          </p:nvSpPr>
          <p:spPr bwMode="auto">
            <a:xfrm>
              <a:off x="662" y="742"/>
              <a:ext cx="104" cy="60"/>
            </a:xfrm>
            <a:custGeom>
              <a:avLst/>
              <a:gdLst>
                <a:gd name="T0" fmla="*/ 0 w 209"/>
                <a:gd name="T1" fmla="*/ 12 h 120"/>
                <a:gd name="T2" fmla="*/ 18 w 209"/>
                <a:gd name="T3" fmla="*/ 9 h 120"/>
                <a:gd name="T4" fmla="*/ 14 w 209"/>
                <a:gd name="T5" fmla="*/ 0 h 120"/>
                <a:gd name="T6" fmla="*/ 26 w 209"/>
                <a:gd name="T7" fmla="*/ 15 h 120"/>
                <a:gd name="T8" fmla="*/ 19 w 209"/>
                <a:gd name="T9" fmla="*/ 12 h 120"/>
                <a:gd name="T10" fmla="*/ 2 w 209"/>
                <a:gd name="T11" fmla="*/ 15 h 120"/>
                <a:gd name="T12" fmla="*/ 0 w 209"/>
                <a:gd name="T13" fmla="*/ 12 h 120"/>
                <a:gd name="T14" fmla="*/ 0 w 209"/>
                <a:gd name="T15" fmla="*/ 12 h 1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9"/>
                <a:gd name="T25" fmla="*/ 0 h 120"/>
                <a:gd name="T26" fmla="*/ 209 w 209"/>
                <a:gd name="T27" fmla="*/ 120 h 1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9" h="120">
                  <a:moveTo>
                    <a:pt x="0" y="89"/>
                  </a:moveTo>
                  <a:lnTo>
                    <a:pt x="149" y="67"/>
                  </a:lnTo>
                  <a:lnTo>
                    <a:pt x="114" y="0"/>
                  </a:lnTo>
                  <a:lnTo>
                    <a:pt x="209" y="113"/>
                  </a:lnTo>
                  <a:lnTo>
                    <a:pt x="157" y="95"/>
                  </a:lnTo>
                  <a:lnTo>
                    <a:pt x="18" y="120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0" name="Freeform 1132"/>
            <p:cNvSpPr>
              <a:spLocks/>
            </p:cNvSpPr>
            <p:nvPr/>
          </p:nvSpPr>
          <p:spPr bwMode="auto">
            <a:xfrm>
              <a:off x="722" y="855"/>
              <a:ext cx="98" cy="36"/>
            </a:xfrm>
            <a:custGeom>
              <a:avLst/>
              <a:gdLst>
                <a:gd name="T0" fmla="*/ 0 w 196"/>
                <a:gd name="T1" fmla="*/ 5 h 72"/>
                <a:gd name="T2" fmla="*/ 17 w 196"/>
                <a:gd name="T3" fmla="*/ 0 h 72"/>
                <a:gd name="T4" fmla="*/ 25 w 196"/>
                <a:gd name="T5" fmla="*/ 5 h 72"/>
                <a:gd name="T6" fmla="*/ 3 w 196"/>
                <a:gd name="T7" fmla="*/ 9 h 72"/>
                <a:gd name="T8" fmla="*/ 0 w 196"/>
                <a:gd name="T9" fmla="*/ 5 h 72"/>
                <a:gd name="T10" fmla="*/ 0 w 196"/>
                <a:gd name="T11" fmla="*/ 5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6"/>
                <a:gd name="T19" fmla="*/ 0 h 72"/>
                <a:gd name="T20" fmla="*/ 196 w 196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6" h="72">
                  <a:moveTo>
                    <a:pt x="0" y="40"/>
                  </a:moveTo>
                  <a:lnTo>
                    <a:pt x="135" y="0"/>
                  </a:lnTo>
                  <a:lnTo>
                    <a:pt x="196" y="40"/>
                  </a:lnTo>
                  <a:lnTo>
                    <a:pt x="18" y="72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1" name="Freeform 1133"/>
            <p:cNvSpPr>
              <a:spLocks/>
            </p:cNvSpPr>
            <p:nvPr/>
          </p:nvSpPr>
          <p:spPr bwMode="auto">
            <a:xfrm>
              <a:off x="777" y="958"/>
              <a:ext cx="43" cy="21"/>
            </a:xfrm>
            <a:custGeom>
              <a:avLst/>
              <a:gdLst>
                <a:gd name="T0" fmla="*/ 0 w 85"/>
                <a:gd name="T1" fmla="*/ 1 h 43"/>
                <a:gd name="T2" fmla="*/ 11 w 85"/>
                <a:gd name="T3" fmla="*/ 0 h 43"/>
                <a:gd name="T4" fmla="*/ 11 w 85"/>
                <a:gd name="T5" fmla="*/ 3 h 43"/>
                <a:gd name="T6" fmla="*/ 3 w 85"/>
                <a:gd name="T7" fmla="*/ 5 h 43"/>
                <a:gd name="T8" fmla="*/ 0 w 85"/>
                <a:gd name="T9" fmla="*/ 1 h 43"/>
                <a:gd name="T10" fmla="*/ 0 w 85"/>
                <a:gd name="T11" fmla="*/ 1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5"/>
                <a:gd name="T19" fmla="*/ 0 h 43"/>
                <a:gd name="T20" fmla="*/ 85 w 85"/>
                <a:gd name="T21" fmla="*/ 43 h 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5" h="43">
                  <a:moveTo>
                    <a:pt x="0" y="8"/>
                  </a:moveTo>
                  <a:lnTo>
                    <a:pt x="85" y="0"/>
                  </a:lnTo>
                  <a:lnTo>
                    <a:pt x="85" y="28"/>
                  </a:lnTo>
                  <a:lnTo>
                    <a:pt x="17" y="43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2" name="Freeform 1134"/>
            <p:cNvSpPr>
              <a:spLocks/>
            </p:cNvSpPr>
            <p:nvPr/>
          </p:nvSpPr>
          <p:spPr bwMode="auto">
            <a:xfrm>
              <a:off x="496" y="667"/>
              <a:ext cx="50" cy="348"/>
            </a:xfrm>
            <a:custGeom>
              <a:avLst/>
              <a:gdLst>
                <a:gd name="T0" fmla="*/ 8 w 99"/>
                <a:gd name="T1" fmla="*/ 0 h 694"/>
                <a:gd name="T2" fmla="*/ 5 w 99"/>
                <a:gd name="T3" fmla="*/ 24 h 694"/>
                <a:gd name="T4" fmla="*/ 0 w 99"/>
                <a:gd name="T5" fmla="*/ 26 h 694"/>
                <a:gd name="T6" fmla="*/ 7 w 99"/>
                <a:gd name="T7" fmla="*/ 31 h 694"/>
                <a:gd name="T8" fmla="*/ 8 w 99"/>
                <a:gd name="T9" fmla="*/ 41 h 694"/>
                <a:gd name="T10" fmla="*/ 4 w 99"/>
                <a:gd name="T11" fmla="*/ 47 h 694"/>
                <a:gd name="T12" fmla="*/ 5 w 99"/>
                <a:gd name="T13" fmla="*/ 88 h 694"/>
                <a:gd name="T14" fmla="*/ 9 w 99"/>
                <a:gd name="T15" fmla="*/ 85 h 694"/>
                <a:gd name="T16" fmla="*/ 10 w 99"/>
                <a:gd name="T17" fmla="*/ 42 h 694"/>
                <a:gd name="T18" fmla="*/ 13 w 99"/>
                <a:gd name="T19" fmla="*/ 32 h 694"/>
                <a:gd name="T20" fmla="*/ 9 w 99"/>
                <a:gd name="T21" fmla="*/ 25 h 694"/>
                <a:gd name="T22" fmla="*/ 13 w 99"/>
                <a:gd name="T23" fmla="*/ 8 h 694"/>
                <a:gd name="T24" fmla="*/ 8 w 99"/>
                <a:gd name="T25" fmla="*/ 0 h 694"/>
                <a:gd name="T26" fmla="*/ 8 w 99"/>
                <a:gd name="T27" fmla="*/ 0 h 69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9"/>
                <a:gd name="T43" fmla="*/ 0 h 694"/>
                <a:gd name="T44" fmla="*/ 99 w 99"/>
                <a:gd name="T45" fmla="*/ 694 h 69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9" h="694">
                  <a:moveTo>
                    <a:pt x="60" y="0"/>
                  </a:moveTo>
                  <a:lnTo>
                    <a:pt x="38" y="188"/>
                  </a:lnTo>
                  <a:lnTo>
                    <a:pt x="0" y="203"/>
                  </a:lnTo>
                  <a:lnTo>
                    <a:pt x="49" y="247"/>
                  </a:lnTo>
                  <a:lnTo>
                    <a:pt x="57" y="323"/>
                  </a:lnTo>
                  <a:lnTo>
                    <a:pt x="31" y="372"/>
                  </a:lnTo>
                  <a:lnTo>
                    <a:pt x="38" y="694"/>
                  </a:lnTo>
                  <a:lnTo>
                    <a:pt x="68" y="677"/>
                  </a:lnTo>
                  <a:lnTo>
                    <a:pt x="74" y="332"/>
                  </a:lnTo>
                  <a:lnTo>
                    <a:pt x="99" y="255"/>
                  </a:lnTo>
                  <a:lnTo>
                    <a:pt x="71" y="198"/>
                  </a:lnTo>
                  <a:lnTo>
                    <a:pt x="99" y="64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3" name="Freeform 1135"/>
            <p:cNvSpPr>
              <a:spLocks/>
            </p:cNvSpPr>
            <p:nvPr/>
          </p:nvSpPr>
          <p:spPr bwMode="auto">
            <a:xfrm>
              <a:off x="473" y="1024"/>
              <a:ext cx="55" cy="60"/>
            </a:xfrm>
            <a:custGeom>
              <a:avLst/>
              <a:gdLst>
                <a:gd name="T0" fmla="*/ 9 w 111"/>
                <a:gd name="T1" fmla="*/ 1 h 120"/>
                <a:gd name="T2" fmla="*/ 0 w 111"/>
                <a:gd name="T3" fmla="*/ 14 h 120"/>
                <a:gd name="T4" fmla="*/ 7 w 111"/>
                <a:gd name="T5" fmla="*/ 15 h 120"/>
                <a:gd name="T6" fmla="*/ 13 w 111"/>
                <a:gd name="T7" fmla="*/ 0 h 120"/>
                <a:gd name="T8" fmla="*/ 9 w 111"/>
                <a:gd name="T9" fmla="*/ 1 h 120"/>
                <a:gd name="T10" fmla="*/ 9 w 111"/>
                <a:gd name="T11" fmla="*/ 1 h 1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1"/>
                <a:gd name="T19" fmla="*/ 0 h 120"/>
                <a:gd name="T20" fmla="*/ 111 w 111"/>
                <a:gd name="T21" fmla="*/ 120 h 1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1" h="120">
                  <a:moveTo>
                    <a:pt x="76" y="4"/>
                  </a:moveTo>
                  <a:lnTo>
                    <a:pt x="0" y="110"/>
                  </a:lnTo>
                  <a:lnTo>
                    <a:pt x="61" y="120"/>
                  </a:lnTo>
                  <a:lnTo>
                    <a:pt x="111" y="0"/>
                  </a:lnTo>
                  <a:lnTo>
                    <a:pt x="76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4" name="Freeform 1136"/>
            <p:cNvSpPr>
              <a:spLocks/>
            </p:cNvSpPr>
            <p:nvPr/>
          </p:nvSpPr>
          <p:spPr bwMode="auto">
            <a:xfrm>
              <a:off x="1087" y="140"/>
              <a:ext cx="91" cy="567"/>
            </a:xfrm>
            <a:custGeom>
              <a:avLst/>
              <a:gdLst>
                <a:gd name="T0" fmla="*/ 0 w 182"/>
                <a:gd name="T1" fmla="*/ 0 h 1135"/>
                <a:gd name="T2" fmla="*/ 11 w 182"/>
                <a:gd name="T3" fmla="*/ 5 h 1135"/>
                <a:gd name="T4" fmla="*/ 15 w 182"/>
                <a:gd name="T5" fmla="*/ 16 h 1135"/>
                <a:gd name="T6" fmla="*/ 23 w 182"/>
                <a:gd name="T7" fmla="*/ 89 h 1135"/>
                <a:gd name="T8" fmla="*/ 21 w 182"/>
                <a:gd name="T9" fmla="*/ 141 h 1135"/>
                <a:gd name="T10" fmla="*/ 13 w 182"/>
                <a:gd name="T11" fmla="*/ 70 h 1135"/>
                <a:gd name="T12" fmla="*/ 11 w 182"/>
                <a:gd name="T13" fmla="*/ 15 h 1135"/>
                <a:gd name="T14" fmla="*/ 5 w 182"/>
                <a:gd name="T15" fmla="*/ 5 h 1135"/>
                <a:gd name="T16" fmla="*/ 0 w 182"/>
                <a:gd name="T17" fmla="*/ 0 h 1135"/>
                <a:gd name="T18" fmla="*/ 0 w 182"/>
                <a:gd name="T19" fmla="*/ 0 h 11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2"/>
                <a:gd name="T31" fmla="*/ 0 h 1135"/>
                <a:gd name="T32" fmla="*/ 182 w 182"/>
                <a:gd name="T33" fmla="*/ 1135 h 11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2" h="1135">
                  <a:moveTo>
                    <a:pt x="0" y="0"/>
                  </a:moveTo>
                  <a:lnTo>
                    <a:pt x="85" y="46"/>
                  </a:lnTo>
                  <a:lnTo>
                    <a:pt x="123" y="135"/>
                  </a:lnTo>
                  <a:lnTo>
                    <a:pt x="182" y="716"/>
                  </a:lnTo>
                  <a:lnTo>
                    <a:pt x="161" y="1135"/>
                  </a:lnTo>
                  <a:lnTo>
                    <a:pt x="109" y="563"/>
                  </a:lnTo>
                  <a:lnTo>
                    <a:pt x="85" y="124"/>
                  </a:lnTo>
                  <a:lnTo>
                    <a:pt x="35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5" name="Freeform 1137"/>
            <p:cNvSpPr>
              <a:spLocks/>
            </p:cNvSpPr>
            <p:nvPr/>
          </p:nvSpPr>
          <p:spPr bwMode="auto">
            <a:xfrm>
              <a:off x="1009" y="170"/>
              <a:ext cx="234" cy="641"/>
            </a:xfrm>
            <a:custGeom>
              <a:avLst/>
              <a:gdLst>
                <a:gd name="T0" fmla="*/ 45 w 468"/>
                <a:gd name="T1" fmla="*/ 0 h 1281"/>
                <a:gd name="T2" fmla="*/ 53 w 468"/>
                <a:gd name="T3" fmla="*/ 33 h 1281"/>
                <a:gd name="T4" fmla="*/ 59 w 468"/>
                <a:gd name="T5" fmla="*/ 145 h 1281"/>
                <a:gd name="T6" fmla="*/ 51 w 468"/>
                <a:gd name="T7" fmla="*/ 153 h 1281"/>
                <a:gd name="T8" fmla="*/ 0 w 468"/>
                <a:gd name="T9" fmla="*/ 161 h 1281"/>
                <a:gd name="T10" fmla="*/ 4 w 468"/>
                <a:gd name="T11" fmla="*/ 151 h 1281"/>
                <a:gd name="T12" fmla="*/ 41 w 468"/>
                <a:gd name="T13" fmla="*/ 143 h 1281"/>
                <a:gd name="T14" fmla="*/ 53 w 468"/>
                <a:gd name="T15" fmla="*/ 144 h 1281"/>
                <a:gd name="T16" fmla="*/ 50 w 468"/>
                <a:gd name="T17" fmla="*/ 37 h 1281"/>
                <a:gd name="T18" fmla="*/ 45 w 468"/>
                <a:gd name="T19" fmla="*/ 0 h 1281"/>
                <a:gd name="T20" fmla="*/ 45 w 468"/>
                <a:gd name="T21" fmla="*/ 0 h 12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68"/>
                <a:gd name="T34" fmla="*/ 0 h 1281"/>
                <a:gd name="T35" fmla="*/ 468 w 468"/>
                <a:gd name="T36" fmla="*/ 1281 h 128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68" h="1281">
                  <a:moveTo>
                    <a:pt x="353" y="0"/>
                  </a:moveTo>
                  <a:lnTo>
                    <a:pt x="418" y="262"/>
                  </a:lnTo>
                  <a:lnTo>
                    <a:pt x="468" y="1154"/>
                  </a:lnTo>
                  <a:lnTo>
                    <a:pt x="407" y="1222"/>
                  </a:lnTo>
                  <a:lnTo>
                    <a:pt x="0" y="1281"/>
                  </a:lnTo>
                  <a:lnTo>
                    <a:pt x="28" y="1204"/>
                  </a:lnTo>
                  <a:lnTo>
                    <a:pt x="322" y="1144"/>
                  </a:lnTo>
                  <a:lnTo>
                    <a:pt x="418" y="1150"/>
                  </a:lnTo>
                  <a:lnTo>
                    <a:pt x="396" y="293"/>
                  </a:lnTo>
                  <a:lnTo>
                    <a:pt x="3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6" name="Freeform 1138"/>
            <p:cNvSpPr>
              <a:spLocks/>
            </p:cNvSpPr>
            <p:nvPr/>
          </p:nvSpPr>
          <p:spPr bwMode="auto">
            <a:xfrm>
              <a:off x="712" y="791"/>
              <a:ext cx="58" cy="52"/>
            </a:xfrm>
            <a:custGeom>
              <a:avLst/>
              <a:gdLst>
                <a:gd name="T0" fmla="*/ 3 w 116"/>
                <a:gd name="T1" fmla="*/ 0 h 104"/>
                <a:gd name="T2" fmla="*/ 15 w 116"/>
                <a:gd name="T3" fmla="*/ 13 h 104"/>
                <a:gd name="T4" fmla="*/ 10 w 116"/>
                <a:gd name="T5" fmla="*/ 13 h 104"/>
                <a:gd name="T6" fmla="*/ 0 w 116"/>
                <a:gd name="T7" fmla="*/ 1 h 104"/>
                <a:gd name="T8" fmla="*/ 3 w 116"/>
                <a:gd name="T9" fmla="*/ 0 h 104"/>
                <a:gd name="T10" fmla="*/ 3 w 116"/>
                <a:gd name="T11" fmla="*/ 0 h 1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6"/>
                <a:gd name="T19" fmla="*/ 0 h 104"/>
                <a:gd name="T20" fmla="*/ 116 w 116"/>
                <a:gd name="T21" fmla="*/ 104 h 10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6" h="104">
                  <a:moveTo>
                    <a:pt x="24" y="0"/>
                  </a:moveTo>
                  <a:lnTo>
                    <a:pt x="116" y="104"/>
                  </a:lnTo>
                  <a:lnTo>
                    <a:pt x="77" y="100"/>
                  </a:lnTo>
                  <a:lnTo>
                    <a:pt x="0" y="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7" name="Freeform 1139"/>
            <p:cNvSpPr>
              <a:spLocks/>
            </p:cNvSpPr>
            <p:nvPr/>
          </p:nvSpPr>
          <p:spPr bwMode="auto">
            <a:xfrm>
              <a:off x="1048" y="785"/>
              <a:ext cx="39" cy="228"/>
            </a:xfrm>
            <a:custGeom>
              <a:avLst/>
              <a:gdLst>
                <a:gd name="T0" fmla="*/ 5 w 78"/>
                <a:gd name="T1" fmla="*/ 1 h 456"/>
                <a:gd name="T2" fmla="*/ 5 w 78"/>
                <a:gd name="T3" fmla="*/ 43 h 456"/>
                <a:gd name="T4" fmla="*/ 0 w 78"/>
                <a:gd name="T5" fmla="*/ 57 h 456"/>
                <a:gd name="T6" fmla="*/ 9 w 78"/>
                <a:gd name="T7" fmla="*/ 45 h 456"/>
                <a:gd name="T8" fmla="*/ 10 w 78"/>
                <a:gd name="T9" fmla="*/ 0 h 456"/>
                <a:gd name="T10" fmla="*/ 5 w 78"/>
                <a:gd name="T11" fmla="*/ 1 h 456"/>
                <a:gd name="T12" fmla="*/ 5 w 78"/>
                <a:gd name="T13" fmla="*/ 1 h 4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456"/>
                <a:gd name="T23" fmla="*/ 78 w 78"/>
                <a:gd name="T24" fmla="*/ 456 h 4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456">
                  <a:moveTo>
                    <a:pt x="39" y="4"/>
                  </a:moveTo>
                  <a:lnTo>
                    <a:pt x="42" y="340"/>
                  </a:lnTo>
                  <a:lnTo>
                    <a:pt x="0" y="456"/>
                  </a:lnTo>
                  <a:lnTo>
                    <a:pt x="70" y="358"/>
                  </a:lnTo>
                  <a:lnTo>
                    <a:pt x="78" y="0"/>
                  </a:lnTo>
                  <a:lnTo>
                    <a:pt x="39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8" name="Freeform 1140"/>
            <p:cNvSpPr>
              <a:spLocks/>
            </p:cNvSpPr>
            <p:nvPr/>
          </p:nvSpPr>
          <p:spPr bwMode="auto">
            <a:xfrm>
              <a:off x="1121" y="774"/>
              <a:ext cx="45" cy="233"/>
            </a:xfrm>
            <a:custGeom>
              <a:avLst/>
              <a:gdLst>
                <a:gd name="T0" fmla="*/ 5 w 91"/>
                <a:gd name="T1" fmla="*/ 0 h 468"/>
                <a:gd name="T2" fmla="*/ 4 w 91"/>
                <a:gd name="T3" fmla="*/ 47 h 468"/>
                <a:gd name="T4" fmla="*/ 0 w 91"/>
                <a:gd name="T5" fmla="*/ 58 h 468"/>
                <a:gd name="T6" fmla="*/ 8 w 91"/>
                <a:gd name="T7" fmla="*/ 53 h 468"/>
                <a:gd name="T8" fmla="*/ 11 w 91"/>
                <a:gd name="T9" fmla="*/ 2 h 468"/>
                <a:gd name="T10" fmla="*/ 5 w 91"/>
                <a:gd name="T11" fmla="*/ 0 h 468"/>
                <a:gd name="T12" fmla="*/ 5 w 91"/>
                <a:gd name="T13" fmla="*/ 0 h 4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1"/>
                <a:gd name="T22" fmla="*/ 0 h 468"/>
                <a:gd name="T23" fmla="*/ 91 w 91"/>
                <a:gd name="T24" fmla="*/ 468 h 4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1" h="468">
                  <a:moveTo>
                    <a:pt x="41" y="0"/>
                  </a:moveTo>
                  <a:lnTo>
                    <a:pt x="38" y="380"/>
                  </a:lnTo>
                  <a:lnTo>
                    <a:pt x="0" y="468"/>
                  </a:lnTo>
                  <a:lnTo>
                    <a:pt x="66" y="429"/>
                  </a:lnTo>
                  <a:lnTo>
                    <a:pt x="91" y="19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9" name="Freeform 1141"/>
            <p:cNvSpPr>
              <a:spLocks/>
            </p:cNvSpPr>
            <p:nvPr/>
          </p:nvSpPr>
          <p:spPr bwMode="auto">
            <a:xfrm>
              <a:off x="1067" y="1024"/>
              <a:ext cx="54" cy="88"/>
            </a:xfrm>
            <a:custGeom>
              <a:avLst/>
              <a:gdLst>
                <a:gd name="T0" fmla="*/ 10 w 107"/>
                <a:gd name="T1" fmla="*/ 0 h 177"/>
                <a:gd name="T2" fmla="*/ 0 w 107"/>
                <a:gd name="T3" fmla="*/ 22 h 177"/>
                <a:gd name="T4" fmla="*/ 11 w 107"/>
                <a:gd name="T5" fmla="*/ 21 h 177"/>
                <a:gd name="T6" fmla="*/ 14 w 107"/>
                <a:gd name="T7" fmla="*/ 9 h 177"/>
                <a:gd name="T8" fmla="*/ 7 w 107"/>
                <a:gd name="T9" fmla="*/ 18 h 177"/>
                <a:gd name="T10" fmla="*/ 10 w 107"/>
                <a:gd name="T11" fmla="*/ 0 h 177"/>
                <a:gd name="T12" fmla="*/ 10 w 107"/>
                <a:gd name="T13" fmla="*/ 0 h 1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7"/>
                <a:gd name="T22" fmla="*/ 0 h 177"/>
                <a:gd name="T23" fmla="*/ 107 w 107"/>
                <a:gd name="T24" fmla="*/ 177 h 17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7" h="177">
                  <a:moveTo>
                    <a:pt x="74" y="0"/>
                  </a:moveTo>
                  <a:lnTo>
                    <a:pt x="0" y="177"/>
                  </a:lnTo>
                  <a:lnTo>
                    <a:pt x="88" y="170"/>
                  </a:lnTo>
                  <a:lnTo>
                    <a:pt x="107" y="74"/>
                  </a:lnTo>
                  <a:lnTo>
                    <a:pt x="53" y="145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0" name="Freeform 1142"/>
            <p:cNvSpPr>
              <a:spLocks/>
            </p:cNvSpPr>
            <p:nvPr/>
          </p:nvSpPr>
          <p:spPr bwMode="auto">
            <a:xfrm>
              <a:off x="995" y="1018"/>
              <a:ext cx="39" cy="92"/>
            </a:xfrm>
            <a:custGeom>
              <a:avLst/>
              <a:gdLst>
                <a:gd name="T0" fmla="*/ 9 w 79"/>
                <a:gd name="T1" fmla="*/ 0 h 185"/>
                <a:gd name="T2" fmla="*/ 0 w 79"/>
                <a:gd name="T3" fmla="*/ 23 h 185"/>
                <a:gd name="T4" fmla="*/ 7 w 79"/>
                <a:gd name="T5" fmla="*/ 23 h 185"/>
                <a:gd name="T6" fmla="*/ 7 w 79"/>
                <a:gd name="T7" fmla="*/ 14 h 185"/>
                <a:gd name="T8" fmla="*/ 9 w 79"/>
                <a:gd name="T9" fmla="*/ 0 h 185"/>
                <a:gd name="T10" fmla="*/ 9 w 79"/>
                <a:gd name="T11" fmla="*/ 0 h 18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9"/>
                <a:gd name="T19" fmla="*/ 0 h 185"/>
                <a:gd name="T20" fmla="*/ 79 w 79"/>
                <a:gd name="T21" fmla="*/ 185 h 18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9" h="185">
                  <a:moveTo>
                    <a:pt x="79" y="0"/>
                  </a:moveTo>
                  <a:lnTo>
                    <a:pt x="0" y="185"/>
                  </a:lnTo>
                  <a:lnTo>
                    <a:pt x="57" y="185"/>
                  </a:lnTo>
                  <a:lnTo>
                    <a:pt x="57" y="117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1" name="Freeform 1143"/>
            <p:cNvSpPr>
              <a:spLocks/>
            </p:cNvSpPr>
            <p:nvPr/>
          </p:nvSpPr>
          <p:spPr bwMode="auto">
            <a:xfrm>
              <a:off x="657" y="728"/>
              <a:ext cx="43" cy="37"/>
            </a:xfrm>
            <a:custGeom>
              <a:avLst/>
              <a:gdLst>
                <a:gd name="T0" fmla="*/ 3 w 86"/>
                <a:gd name="T1" fmla="*/ 0 h 75"/>
                <a:gd name="T2" fmla="*/ 11 w 86"/>
                <a:gd name="T3" fmla="*/ 8 h 75"/>
                <a:gd name="T4" fmla="*/ 7 w 86"/>
                <a:gd name="T5" fmla="*/ 9 h 75"/>
                <a:gd name="T6" fmla="*/ 0 w 86"/>
                <a:gd name="T7" fmla="*/ 0 h 75"/>
                <a:gd name="T8" fmla="*/ 3 w 86"/>
                <a:gd name="T9" fmla="*/ 0 h 75"/>
                <a:gd name="T10" fmla="*/ 3 w 86"/>
                <a:gd name="T11" fmla="*/ 0 h 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"/>
                <a:gd name="T19" fmla="*/ 0 h 75"/>
                <a:gd name="T20" fmla="*/ 86 w 86"/>
                <a:gd name="T21" fmla="*/ 75 h 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" h="75">
                  <a:moveTo>
                    <a:pt x="22" y="0"/>
                  </a:moveTo>
                  <a:lnTo>
                    <a:pt x="86" y="68"/>
                  </a:lnTo>
                  <a:lnTo>
                    <a:pt x="61" y="75"/>
                  </a:lnTo>
                  <a:lnTo>
                    <a:pt x="0" y="4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2" name="Freeform 1144"/>
            <p:cNvSpPr>
              <a:spLocks/>
            </p:cNvSpPr>
            <p:nvPr/>
          </p:nvSpPr>
          <p:spPr bwMode="auto">
            <a:xfrm>
              <a:off x="903" y="1013"/>
              <a:ext cx="97" cy="92"/>
            </a:xfrm>
            <a:custGeom>
              <a:avLst/>
              <a:gdLst>
                <a:gd name="T0" fmla="*/ 2 w 194"/>
                <a:gd name="T1" fmla="*/ 0 h 185"/>
                <a:gd name="T2" fmla="*/ 18 w 194"/>
                <a:gd name="T3" fmla="*/ 19 h 185"/>
                <a:gd name="T4" fmla="*/ 23 w 194"/>
                <a:gd name="T5" fmla="*/ 13 h 185"/>
                <a:gd name="T6" fmla="*/ 24 w 194"/>
                <a:gd name="T7" fmla="*/ 20 h 185"/>
                <a:gd name="T8" fmla="*/ 15 w 194"/>
                <a:gd name="T9" fmla="*/ 23 h 185"/>
                <a:gd name="T10" fmla="*/ 0 w 194"/>
                <a:gd name="T11" fmla="*/ 4 h 185"/>
                <a:gd name="T12" fmla="*/ 2 w 194"/>
                <a:gd name="T13" fmla="*/ 0 h 185"/>
                <a:gd name="T14" fmla="*/ 2 w 194"/>
                <a:gd name="T15" fmla="*/ 0 h 18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4"/>
                <a:gd name="T25" fmla="*/ 0 h 185"/>
                <a:gd name="T26" fmla="*/ 194 w 194"/>
                <a:gd name="T27" fmla="*/ 185 h 18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4" h="185">
                  <a:moveTo>
                    <a:pt x="11" y="0"/>
                  </a:moveTo>
                  <a:lnTo>
                    <a:pt x="137" y="157"/>
                  </a:lnTo>
                  <a:lnTo>
                    <a:pt x="181" y="107"/>
                  </a:lnTo>
                  <a:lnTo>
                    <a:pt x="194" y="167"/>
                  </a:lnTo>
                  <a:lnTo>
                    <a:pt x="124" y="185"/>
                  </a:lnTo>
                  <a:lnTo>
                    <a:pt x="0" y="3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3" name="Freeform 1145"/>
            <p:cNvSpPr>
              <a:spLocks/>
            </p:cNvSpPr>
            <p:nvPr/>
          </p:nvSpPr>
          <p:spPr bwMode="auto">
            <a:xfrm>
              <a:off x="536" y="612"/>
              <a:ext cx="71" cy="22"/>
            </a:xfrm>
            <a:custGeom>
              <a:avLst/>
              <a:gdLst>
                <a:gd name="T0" fmla="*/ 0 w 142"/>
                <a:gd name="T1" fmla="*/ 0 h 44"/>
                <a:gd name="T2" fmla="*/ 15 w 142"/>
                <a:gd name="T3" fmla="*/ 0 h 44"/>
                <a:gd name="T4" fmla="*/ 18 w 142"/>
                <a:gd name="T5" fmla="*/ 6 h 44"/>
                <a:gd name="T6" fmla="*/ 2 w 142"/>
                <a:gd name="T7" fmla="*/ 6 h 44"/>
                <a:gd name="T8" fmla="*/ 0 w 142"/>
                <a:gd name="T9" fmla="*/ 0 h 44"/>
                <a:gd name="T10" fmla="*/ 0 w 142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2"/>
                <a:gd name="T19" fmla="*/ 0 h 44"/>
                <a:gd name="T20" fmla="*/ 142 w 142"/>
                <a:gd name="T21" fmla="*/ 44 h 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2" h="44">
                  <a:moveTo>
                    <a:pt x="0" y="0"/>
                  </a:moveTo>
                  <a:lnTo>
                    <a:pt x="124" y="0"/>
                  </a:lnTo>
                  <a:lnTo>
                    <a:pt x="142" y="41"/>
                  </a:lnTo>
                  <a:lnTo>
                    <a:pt x="22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4" name="Freeform 1146"/>
            <p:cNvSpPr>
              <a:spLocks/>
            </p:cNvSpPr>
            <p:nvPr/>
          </p:nvSpPr>
          <p:spPr bwMode="auto">
            <a:xfrm>
              <a:off x="330" y="501"/>
              <a:ext cx="118" cy="35"/>
            </a:xfrm>
            <a:custGeom>
              <a:avLst/>
              <a:gdLst>
                <a:gd name="T0" fmla="*/ 0 w 236"/>
                <a:gd name="T1" fmla="*/ 7 h 71"/>
                <a:gd name="T2" fmla="*/ 30 w 236"/>
                <a:gd name="T3" fmla="*/ 0 h 71"/>
                <a:gd name="T4" fmla="*/ 10 w 236"/>
                <a:gd name="T5" fmla="*/ 8 h 71"/>
                <a:gd name="T6" fmla="*/ 0 w 236"/>
                <a:gd name="T7" fmla="*/ 7 h 71"/>
                <a:gd name="T8" fmla="*/ 0 w 236"/>
                <a:gd name="T9" fmla="*/ 7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71"/>
                <a:gd name="T17" fmla="*/ 236 w 236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71">
                  <a:moveTo>
                    <a:pt x="0" y="62"/>
                  </a:moveTo>
                  <a:lnTo>
                    <a:pt x="236" y="0"/>
                  </a:lnTo>
                  <a:lnTo>
                    <a:pt x="75" y="71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5" name="Freeform 1147"/>
            <p:cNvSpPr>
              <a:spLocks/>
            </p:cNvSpPr>
            <p:nvPr/>
          </p:nvSpPr>
          <p:spPr bwMode="auto">
            <a:xfrm>
              <a:off x="626" y="422"/>
              <a:ext cx="93" cy="45"/>
            </a:xfrm>
            <a:custGeom>
              <a:avLst/>
              <a:gdLst>
                <a:gd name="T0" fmla="*/ 22 w 187"/>
                <a:gd name="T1" fmla="*/ 0 h 91"/>
                <a:gd name="T2" fmla="*/ 0 w 187"/>
                <a:gd name="T3" fmla="*/ 11 h 91"/>
                <a:gd name="T4" fmla="*/ 23 w 187"/>
                <a:gd name="T5" fmla="*/ 4 h 91"/>
                <a:gd name="T6" fmla="*/ 22 w 187"/>
                <a:gd name="T7" fmla="*/ 0 h 91"/>
                <a:gd name="T8" fmla="*/ 22 w 187"/>
                <a:gd name="T9" fmla="*/ 0 h 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7"/>
                <a:gd name="T16" fmla="*/ 0 h 91"/>
                <a:gd name="T17" fmla="*/ 187 w 187"/>
                <a:gd name="T18" fmla="*/ 91 h 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7" h="91">
                  <a:moveTo>
                    <a:pt x="182" y="0"/>
                  </a:moveTo>
                  <a:lnTo>
                    <a:pt x="0" y="91"/>
                  </a:lnTo>
                  <a:lnTo>
                    <a:pt x="187" y="33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6" name="Freeform 1148"/>
            <p:cNvSpPr>
              <a:spLocks/>
            </p:cNvSpPr>
            <p:nvPr/>
          </p:nvSpPr>
          <p:spPr bwMode="auto">
            <a:xfrm>
              <a:off x="674" y="467"/>
              <a:ext cx="61" cy="37"/>
            </a:xfrm>
            <a:custGeom>
              <a:avLst/>
              <a:gdLst>
                <a:gd name="T0" fmla="*/ 14 w 124"/>
                <a:gd name="T1" fmla="*/ 0 h 74"/>
                <a:gd name="T2" fmla="*/ 0 w 124"/>
                <a:gd name="T3" fmla="*/ 9 h 74"/>
                <a:gd name="T4" fmla="*/ 15 w 124"/>
                <a:gd name="T5" fmla="*/ 2 h 74"/>
                <a:gd name="T6" fmla="*/ 14 w 124"/>
                <a:gd name="T7" fmla="*/ 0 h 74"/>
                <a:gd name="T8" fmla="*/ 14 w 124"/>
                <a:gd name="T9" fmla="*/ 0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4"/>
                <a:gd name="T16" fmla="*/ 0 h 74"/>
                <a:gd name="T17" fmla="*/ 124 w 124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4" h="74">
                  <a:moveTo>
                    <a:pt x="115" y="0"/>
                  </a:moveTo>
                  <a:lnTo>
                    <a:pt x="0" y="74"/>
                  </a:lnTo>
                  <a:lnTo>
                    <a:pt x="124" y="21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7" name="Freeform 1149"/>
            <p:cNvSpPr>
              <a:spLocks/>
            </p:cNvSpPr>
            <p:nvPr/>
          </p:nvSpPr>
          <p:spPr bwMode="auto">
            <a:xfrm>
              <a:off x="609" y="569"/>
              <a:ext cx="79" cy="29"/>
            </a:xfrm>
            <a:custGeom>
              <a:avLst/>
              <a:gdLst>
                <a:gd name="T0" fmla="*/ 0 w 156"/>
                <a:gd name="T1" fmla="*/ 5 h 58"/>
                <a:gd name="T2" fmla="*/ 20 w 156"/>
                <a:gd name="T3" fmla="*/ 0 h 58"/>
                <a:gd name="T4" fmla="*/ 12 w 156"/>
                <a:gd name="T5" fmla="*/ 6 h 58"/>
                <a:gd name="T6" fmla="*/ 1 w 156"/>
                <a:gd name="T7" fmla="*/ 7 h 58"/>
                <a:gd name="T8" fmla="*/ 0 w 156"/>
                <a:gd name="T9" fmla="*/ 5 h 58"/>
                <a:gd name="T10" fmla="*/ 0 w 156"/>
                <a:gd name="T11" fmla="*/ 5 h 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6"/>
                <a:gd name="T19" fmla="*/ 0 h 58"/>
                <a:gd name="T20" fmla="*/ 156 w 156"/>
                <a:gd name="T21" fmla="*/ 58 h 5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6" h="58">
                  <a:moveTo>
                    <a:pt x="0" y="38"/>
                  </a:moveTo>
                  <a:lnTo>
                    <a:pt x="156" y="0"/>
                  </a:lnTo>
                  <a:lnTo>
                    <a:pt x="91" y="41"/>
                  </a:lnTo>
                  <a:lnTo>
                    <a:pt x="4" y="5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8" name="Freeform 1150"/>
            <p:cNvSpPr>
              <a:spLocks/>
            </p:cNvSpPr>
            <p:nvPr/>
          </p:nvSpPr>
          <p:spPr bwMode="auto">
            <a:xfrm>
              <a:off x="502" y="581"/>
              <a:ext cx="64" cy="19"/>
            </a:xfrm>
            <a:custGeom>
              <a:avLst/>
              <a:gdLst>
                <a:gd name="T0" fmla="*/ 0 w 128"/>
                <a:gd name="T1" fmla="*/ 0 h 38"/>
                <a:gd name="T2" fmla="*/ 4 w 128"/>
                <a:gd name="T3" fmla="*/ 3 h 38"/>
                <a:gd name="T4" fmla="*/ 16 w 128"/>
                <a:gd name="T5" fmla="*/ 5 h 38"/>
                <a:gd name="T6" fmla="*/ 6 w 128"/>
                <a:gd name="T7" fmla="*/ 1 h 38"/>
                <a:gd name="T8" fmla="*/ 0 w 128"/>
                <a:gd name="T9" fmla="*/ 0 h 38"/>
                <a:gd name="T10" fmla="*/ 0 w 128"/>
                <a:gd name="T11" fmla="*/ 0 h 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8"/>
                <a:gd name="T19" fmla="*/ 0 h 38"/>
                <a:gd name="T20" fmla="*/ 128 w 128"/>
                <a:gd name="T21" fmla="*/ 38 h 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8" h="38">
                  <a:moveTo>
                    <a:pt x="0" y="0"/>
                  </a:moveTo>
                  <a:lnTo>
                    <a:pt x="32" y="30"/>
                  </a:lnTo>
                  <a:lnTo>
                    <a:pt x="128" y="38"/>
                  </a:lnTo>
                  <a:lnTo>
                    <a:pt x="53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9" name="Freeform 1151"/>
            <p:cNvSpPr>
              <a:spLocks/>
            </p:cNvSpPr>
            <p:nvPr/>
          </p:nvSpPr>
          <p:spPr bwMode="auto">
            <a:xfrm>
              <a:off x="921" y="951"/>
              <a:ext cx="66" cy="87"/>
            </a:xfrm>
            <a:custGeom>
              <a:avLst/>
              <a:gdLst>
                <a:gd name="T0" fmla="*/ 1 w 133"/>
                <a:gd name="T1" fmla="*/ 0 h 173"/>
                <a:gd name="T2" fmla="*/ 16 w 133"/>
                <a:gd name="T3" fmla="*/ 22 h 173"/>
                <a:gd name="T4" fmla="*/ 0 w 133"/>
                <a:gd name="T5" fmla="*/ 6 h 173"/>
                <a:gd name="T6" fmla="*/ 1 w 133"/>
                <a:gd name="T7" fmla="*/ 0 h 173"/>
                <a:gd name="T8" fmla="*/ 1 w 133"/>
                <a:gd name="T9" fmla="*/ 0 h 1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3"/>
                <a:gd name="T16" fmla="*/ 0 h 173"/>
                <a:gd name="T17" fmla="*/ 133 w 133"/>
                <a:gd name="T18" fmla="*/ 173 h 1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3" h="173">
                  <a:moveTo>
                    <a:pt x="9" y="0"/>
                  </a:moveTo>
                  <a:lnTo>
                    <a:pt x="133" y="173"/>
                  </a:lnTo>
                  <a:lnTo>
                    <a:pt x="0" y="4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0" name="Freeform 1152"/>
            <p:cNvSpPr>
              <a:spLocks/>
            </p:cNvSpPr>
            <p:nvPr/>
          </p:nvSpPr>
          <p:spPr bwMode="auto">
            <a:xfrm>
              <a:off x="845" y="1181"/>
              <a:ext cx="517" cy="136"/>
            </a:xfrm>
            <a:custGeom>
              <a:avLst/>
              <a:gdLst>
                <a:gd name="T0" fmla="*/ 0 w 1034"/>
                <a:gd name="T1" fmla="*/ 6 h 273"/>
                <a:gd name="T2" fmla="*/ 1 w 1034"/>
                <a:gd name="T3" fmla="*/ 34 h 273"/>
                <a:gd name="T4" fmla="*/ 129 w 1034"/>
                <a:gd name="T5" fmla="*/ 27 h 273"/>
                <a:gd name="T6" fmla="*/ 129 w 1034"/>
                <a:gd name="T7" fmla="*/ 0 h 273"/>
                <a:gd name="T8" fmla="*/ 125 w 1034"/>
                <a:gd name="T9" fmla="*/ 19 h 273"/>
                <a:gd name="T10" fmla="*/ 106 w 1034"/>
                <a:gd name="T11" fmla="*/ 23 h 273"/>
                <a:gd name="T12" fmla="*/ 32 w 1034"/>
                <a:gd name="T13" fmla="*/ 24 h 273"/>
                <a:gd name="T14" fmla="*/ 8 w 1034"/>
                <a:gd name="T15" fmla="*/ 31 h 273"/>
                <a:gd name="T16" fmla="*/ 0 w 1034"/>
                <a:gd name="T17" fmla="*/ 6 h 273"/>
                <a:gd name="T18" fmla="*/ 0 w 1034"/>
                <a:gd name="T19" fmla="*/ 6 h 2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34"/>
                <a:gd name="T31" fmla="*/ 0 h 273"/>
                <a:gd name="T32" fmla="*/ 1034 w 1034"/>
                <a:gd name="T33" fmla="*/ 273 h 27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34" h="273">
                  <a:moveTo>
                    <a:pt x="0" y="54"/>
                  </a:moveTo>
                  <a:lnTo>
                    <a:pt x="5" y="273"/>
                  </a:lnTo>
                  <a:lnTo>
                    <a:pt x="1031" y="219"/>
                  </a:lnTo>
                  <a:lnTo>
                    <a:pt x="1034" y="0"/>
                  </a:lnTo>
                  <a:lnTo>
                    <a:pt x="1005" y="157"/>
                  </a:lnTo>
                  <a:lnTo>
                    <a:pt x="852" y="186"/>
                  </a:lnTo>
                  <a:lnTo>
                    <a:pt x="261" y="195"/>
                  </a:lnTo>
                  <a:lnTo>
                    <a:pt x="64" y="24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1" name="Freeform 1153"/>
            <p:cNvSpPr>
              <a:spLocks/>
            </p:cNvSpPr>
            <p:nvPr/>
          </p:nvSpPr>
          <p:spPr bwMode="auto">
            <a:xfrm>
              <a:off x="864" y="1146"/>
              <a:ext cx="487" cy="39"/>
            </a:xfrm>
            <a:custGeom>
              <a:avLst/>
              <a:gdLst>
                <a:gd name="T0" fmla="*/ 0 w 976"/>
                <a:gd name="T1" fmla="*/ 5 h 79"/>
                <a:gd name="T2" fmla="*/ 25 w 976"/>
                <a:gd name="T3" fmla="*/ 3 h 79"/>
                <a:gd name="T4" fmla="*/ 80 w 976"/>
                <a:gd name="T5" fmla="*/ 4 h 79"/>
                <a:gd name="T6" fmla="*/ 109 w 976"/>
                <a:gd name="T7" fmla="*/ 0 h 79"/>
                <a:gd name="T8" fmla="*/ 121 w 976"/>
                <a:gd name="T9" fmla="*/ 4 h 79"/>
                <a:gd name="T10" fmla="*/ 97 w 976"/>
                <a:gd name="T11" fmla="*/ 7 h 79"/>
                <a:gd name="T12" fmla="*/ 35 w 976"/>
                <a:gd name="T13" fmla="*/ 9 h 79"/>
                <a:gd name="T14" fmla="*/ 0 w 976"/>
                <a:gd name="T15" fmla="*/ 5 h 79"/>
                <a:gd name="T16" fmla="*/ 0 w 976"/>
                <a:gd name="T17" fmla="*/ 5 h 7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76"/>
                <a:gd name="T28" fmla="*/ 0 h 79"/>
                <a:gd name="T29" fmla="*/ 976 w 976"/>
                <a:gd name="T30" fmla="*/ 79 h 7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76" h="79">
                  <a:moveTo>
                    <a:pt x="0" y="46"/>
                  </a:moveTo>
                  <a:lnTo>
                    <a:pt x="203" y="29"/>
                  </a:lnTo>
                  <a:lnTo>
                    <a:pt x="644" y="38"/>
                  </a:lnTo>
                  <a:lnTo>
                    <a:pt x="876" y="0"/>
                  </a:lnTo>
                  <a:lnTo>
                    <a:pt x="976" y="34"/>
                  </a:lnTo>
                  <a:lnTo>
                    <a:pt x="777" y="58"/>
                  </a:lnTo>
                  <a:lnTo>
                    <a:pt x="282" y="79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2" name="Freeform 1154"/>
            <p:cNvSpPr>
              <a:spLocks/>
            </p:cNvSpPr>
            <p:nvPr/>
          </p:nvSpPr>
          <p:spPr bwMode="auto">
            <a:xfrm>
              <a:off x="1171" y="1086"/>
              <a:ext cx="131" cy="58"/>
            </a:xfrm>
            <a:custGeom>
              <a:avLst/>
              <a:gdLst>
                <a:gd name="T0" fmla="*/ 0 w 264"/>
                <a:gd name="T1" fmla="*/ 10 h 117"/>
                <a:gd name="T2" fmla="*/ 18 w 264"/>
                <a:gd name="T3" fmla="*/ 10 h 117"/>
                <a:gd name="T4" fmla="*/ 29 w 264"/>
                <a:gd name="T5" fmla="*/ 14 h 117"/>
                <a:gd name="T6" fmla="*/ 32 w 264"/>
                <a:gd name="T7" fmla="*/ 14 h 117"/>
                <a:gd name="T8" fmla="*/ 24 w 264"/>
                <a:gd name="T9" fmla="*/ 2 h 117"/>
                <a:gd name="T10" fmla="*/ 17 w 264"/>
                <a:gd name="T11" fmla="*/ 0 h 117"/>
                <a:gd name="T12" fmla="*/ 8 w 264"/>
                <a:gd name="T13" fmla="*/ 0 h 117"/>
                <a:gd name="T14" fmla="*/ 1 w 264"/>
                <a:gd name="T15" fmla="*/ 5 h 117"/>
                <a:gd name="T16" fmla="*/ 0 w 264"/>
                <a:gd name="T17" fmla="*/ 10 h 117"/>
                <a:gd name="T18" fmla="*/ 0 w 264"/>
                <a:gd name="T19" fmla="*/ 10 h 1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64"/>
                <a:gd name="T31" fmla="*/ 0 h 117"/>
                <a:gd name="T32" fmla="*/ 264 w 264"/>
                <a:gd name="T33" fmla="*/ 117 h 11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64" h="117">
                  <a:moveTo>
                    <a:pt x="0" y="83"/>
                  </a:moveTo>
                  <a:lnTo>
                    <a:pt x="145" y="86"/>
                  </a:lnTo>
                  <a:lnTo>
                    <a:pt x="240" y="117"/>
                  </a:lnTo>
                  <a:lnTo>
                    <a:pt x="264" y="112"/>
                  </a:lnTo>
                  <a:lnTo>
                    <a:pt x="199" y="21"/>
                  </a:lnTo>
                  <a:lnTo>
                    <a:pt x="141" y="0"/>
                  </a:lnTo>
                  <a:lnTo>
                    <a:pt x="66" y="7"/>
                  </a:lnTo>
                  <a:lnTo>
                    <a:pt x="13" y="46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3" name="Freeform 1155"/>
            <p:cNvSpPr>
              <a:spLocks/>
            </p:cNvSpPr>
            <p:nvPr/>
          </p:nvSpPr>
          <p:spPr bwMode="auto">
            <a:xfrm>
              <a:off x="1267" y="1081"/>
              <a:ext cx="85" cy="77"/>
            </a:xfrm>
            <a:custGeom>
              <a:avLst/>
              <a:gdLst>
                <a:gd name="T0" fmla="*/ 0 w 170"/>
                <a:gd name="T1" fmla="*/ 1 h 154"/>
                <a:gd name="T2" fmla="*/ 10 w 170"/>
                <a:gd name="T3" fmla="*/ 3 h 154"/>
                <a:gd name="T4" fmla="*/ 15 w 170"/>
                <a:gd name="T5" fmla="*/ 10 h 154"/>
                <a:gd name="T6" fmla="*/ 21 w 170"/>
                <a:gd name="T7" fmla="*/ 19 h 154"/>
                <a:gd name="T8" fmla="*/ 20 w 170"/>
                <a:gd name="T9" fmla="*/ 11 h 154"/>
                <a:gd name="T10" fmla="*/ 14 w 170"/>
                <a:gd name="T11" fmla="*/ 1 h 154"/>
                <a:gd name="T12" fmla="*/ 9 w 170"/>
                <a:gd name="T13" fmla="*/ 0 h 154"/>
                <a:gd name="T14" fmla="*/ 0 w 170"/>
                <a:gd name="T15" fmla="*/ 1 h 154"/>
                <a:gd name="T16" fmla="*/ 0 w 170"/>
                <a:gd name="T17" fmla="*/ 1 h 15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0"/>
                <a:gd name="T28" fmla="*/ 0 h 154"/>
                <a:gd name="T29" fmla="*/ 170 w 170"/>
                <a:gd name="T30" fmla="*/ 154 h 15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0" h="154">
                  <a:moveTo>
                    <a:pt x="0" y="8"/>
                  </a:moveTo>
                  <a:lnTo>
                    <a:pt x="79" y="24"/>
                  </a:lnTo>
                  <a:lnTo>
                    <a:pt x="126" y="75"/>
                  </a:lnTo>
                  <a:lnTo>
                    <a:pt x="170" y="154"/>
                  </a:lnTo>
                  <a:lnTo>
                    <a:pt x="160" y="88"/>
                  </a:lnTo>
                  <a:lnTo>
                    <a:pt x="113" y="15"/>
                  </a:lnTo>
                  <a:lnTo>
                    <a:pt x="66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4" name="Freeform 1156"/>
            <p:cNvSpPr>
              <a:spLocks/>
            </p:cNvSpPr>
            <p:nvPr/>
          </p:nvSpPr>
          <p:spPr bwMode="auto">
            <a:xfrm>
              <a:off x="355" y="567"/>
              <a:ext cx="50" cy="20"/>
            </a:xfrm>
            <a:custGeom>
              <a:avLst/>
              <a:gdLst>
                <a:gd name="T0" fmla="*/ 0 w 101"/>
                <a:gd name="T1" fmla="*/ 3 h 40"/>
                <a:gd name="T2" fmla="*/ 12 w 101"/>
                <a:gd name="T3" fmla="*/ 0 h 40"/>
                <a:gd name="T4" fmla="*/ 1 w 101"/>
                <a:gd name="T5" fmla="*/ 5 h 40"/>
                <a:gd name="T6" fmla="*/ 0 w 101"/>
                <a:gd name="T7" fmla="*/ 3 h 40"/>
                <a:gd name="T8" fmla="*/ 0 w 101"/>
                <a:gd name="T9" fmla="*/ 3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1"/>
                <a:gd name="T16" fmla="*/ 0 h 40"/>
                <a:gd name="T17" fmla="*/ 101 w 101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1" h="40">
                  <a:moveTo>
                    <a:pt x="0" y="23"/>
                  </a:moveTo>
                  <a:lnTo>
                    <a:pt x="101" y="0"/>
                  </a:lnTo>
                  <a:lnTo>
                    <a:pt x="10" y="4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5" name="Freeform 1157"/>
            <p:cNvSpPr>
              <a:spLocks/>
            </p:cNvSpPr>
            <p:nvPr/>
          </p:nvSpPr>
          <p:spPr bwMode="auto">
            <a:xfrm>
              <a:off x="339" y="777"/>
              <a:ext cx="34" cy="86"/>
            </a:xfrm>
            <a:custGeom>
              <a:avLst/>
              <a:gdLst>
                <a:gd name="T0" fmla="*/ 6 w 68"/>
                <a:gd name="T1" fmla="*/ 0 h 171"/>
                <a:gd name="T2" fmla="*/ 7 w 68"/>
                <a:gd name="T3" fmla="*/ 5 h 171"/>
                <a:gd name="T4" fmla="*/ 9 w 68"/>
                <a:gd name="T5" fmla="*/ 11 h 171"/>
                <a:gd name="T6" fmla="*/ 6 w 68"/>
                <a:gd name="T7" fmla="*/ 17 h 171"/>
                <a:gd name="T8" fmla="*/ 1 w 68"/>
                <a:gd name="T9" fmla="*/ 22 h 171"/>
                <a:gd name="T10" fmla="*/ 0 w 68"/>
                <a:gd name="T11" fmla="*/ 17 h 171"/>
                <a:gd name="T12" fmla="*/ 3 w 68"/>
                <a:gd name="T13" fmla="*/ 14 h 171"/>
                <a:gd name="T14" fmla="*/ 6 w 68"/>
                <a:gd name="T15" fmla="*/ 6 h 171"/>
                <a:gd name="T16" fmla="*/ 3 w 68"/>
                <a:gd name="T17" fmla="*/ 1 h 171"/>
                <a:gd name="T18" fmla="*/ 6 w 68"/>
                <a:gd name="T19" fmla="*/ 0 h 171"/>
                <a:gd name="T20" fmla="*/ 6 w 68"/>
                <a:gd name="T21" fmla="*/ 0 h 17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8"/>
                <a:gd name="T34" fmla="*/ 0 h 171"/>
                <a:gd name="T35" fmla="*/ 68 w 68"/>
                <a:gd name="T36" fmla="*/ 171 h 17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8" h="171">
                  <a:moveTo>
                    <a:pt x="48" y="0"/>
                  </a:moveTo>
                  <a:lnTo>
                    <a:pt x="63" y="35"/>
                  </a:lnTo>
                  <a:lnTo>
                    <a:pt x="68" y="86"/>
                  </a:lnTo>
                  <a:lnTo>
                    <a:pt x="48" y="131"/>
                  </a:lnTo>
                  <a:lnTo>
                    <a:pt x="5" y="171"/>
                  </a:lnTo>
                  <a:lnTo>
                    <a:pt x="0" y="136"/>
                  </a:lnTo>
                  <a:lnTo>
                    <a:pt x="28" y="105"/>
                  </a:lnTo>
                  <a:lnTo>
                    <a:pt x="48" y="47"/>
                  </a:lnTo>
                  <a:lnTo>
                    <a:pt x="28" y="7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6" name="Freeform 1158"/>
            <p:cNvSpPr>
              <a:spLocks/>
            </p:cNvSpPr>
            <p:nvPr/>
          </p:nvSpPr>
          <p:spPr bwMode="auto">
            <a:xfrm>
              <a:off x="198" y="1062"/>
              <a:ext cx="88" cy="108"/>
            </a:xfrm>
            <a:custGeom>
              <a:avLst/>
              <a:gdLst>
                <a:gd name="T0" fmla="*/ 6 w 176"/>
                <a:gd name="T1" fmla="*/ 0 h 215"/>
                <a:gd name="T2" fmla="*/ 11 w 176"/>
                <a:gd name="T3" fmla="*/ 1 h 215"/>
                <a:gd name="T4" fmla="*/ 17 w 176"/>
                <a:gd name="T5" fmla="*/ 5 h 215"/>
                <a:gd name="T6" fmla="*/ 19 w 176"/>
                <a:gd name="T7" fmla="*/ 8 h 215"/>
                <a:gd name="T8" fmla="*/ 21 w 176"/>
                <a:gd name="T9" fmla="*/ 13 h 215"/>
                <a:gd name="T10" fmla="*/ 22 w 176"/>
                <a:gd name="T11" fmla="*/ 20 h 215"/>
                <a:gd name="T12" fmla="*/ 22 w 176"/>
                <a:gd name="T13" fmla="*/ 27 h 215"/>
                <a:gd name="T14" fmla="*/ 20 w 176"/>
                <a:gd name="T15" fmla="*/ 15 h 215"/>
                <a:gd name="T16" fmla="*/ 15 w 176"/>
                <a:gd name="T17" fmla="*/ 9 h 215"/>
                <a:gd name="T18" fmla="*/ 11 w 176"/>
                <a:gd name="T19" fmla="*/ 5 h 215"/>
                <a:gd name="T20" fmla="*/ 6 w 176"/>
                <a:gd name="T21" fmla="*/ 4 h 215"/>
                <a:gd name="T22" fmla="*/ 0 w 176"/>
                <a:gd name="T23" fmla="*/ 6 h 215"/>
                <a:gd name="T24" fmla="*/ 6 w 176"/>
                <a:gd name="T25" fmla="*/ 0 h 215"/>
                <a:gd name="T26" fmla="*/ 6 w 176"/>
                <a:gd name="T27" fmla="*/ 0 h 21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6"/>
                <a:gd name="T43" fmla="*/ 0 h 215"/>
                <a:gd name="T44" fmla="*/ 176 w 176"/>
                <a:gd name="T45" fmla="*/ 215 h 21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6" h="215">
                  <a:moveTo>
                    <a:pt x="46" y="0"/>
                  </a:moveTo>
                  <a:lnTo>
                    <a:pt x="90" y="4"/>
                  </a:lnTo>
                  <a:lnTo>
                    <a:pt x="130" y="33"/>
                  </a:lnTo>
                  <a:lnTo>
                    <a:pt x="148" y="58"/>
                  </a:lnTo>
                  <a:lnTo>
                    <a:pt x="167" y="98"/>
                  </a:lnTo>
                  <a:lnTo>
                    <a:pt x="176" y="153"/>
                  </a:lnTo>
                  <a:lnTo>
                    <a:pt x="173" y="215"/>
                  </a:lnTo>
                  <a:lnTo>
                    <a:pt x="154" y="116"/>
                  </a:lnTo>
                  <a:lnTo>
                    <a:pt x="127" y="67"/>
                  </a:lnTo>
                  <a:lnTo>
                    <a:pt x="86" y="34"/>
                  </a:lnTo>
                  <a:lnTo>
                    <a:pt x="50" y="28"/>
                  </a:lnTo>
                  <a:lnTo>
                    <a:pt x="0" y="4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7" name="Freeform 1159"/>
            <p:cNvSpPr>
              <a:spLocks/>
            </p:cNvSpPr>
            <p:nvPr/>
          </p:nvSpPr>
          <p:spPr bwMode="auto">
            <a:xfrm>
              <a:off x="205" y="1109"/>
              <a:ext cx="54" cy="87"/>
            </a:xfrm>
            <a:custGeom>
              <a:avLst/>
              <a:gdLst>
                <a:gd name="T0" fmla="*/ 0 w 107"/>
                <a:gd name="T1" fmla="*/ 7 h 175"/>
                <a:gd name="T2" fmla="*/ 4 w 107"/>
                <a:gd name="T3" fmla="*/ 5 h 175"/>
                <a:gd name="T4" fmla="*/ 7 w 107"/>
                <a:gd name="T5" fmla="*/ 7 h 175"/>
                <a:gd name="T6" fmla="*/ 10 w 107"/>
                <a:gd name="T7" fmla="*/ 9 h 175"/>
                <a:gd name="T8" fmla="*/ 8 w 107"/>
                <a:gd name="T9" fmla="*/ 16 h 175"/>
                <a:gd name="T10" fmla="*/ 2 w 107"/>
                <a:gd name="T11" fmla="*/ 16 h 175"/>
                <a:gd name="T12" fmla="*/ 5 w 107"/>
                <a:gd name="T13" fmla="*/ 19 h 175"/>
                <a:gd name="T14" fmla="*/ 5 w 107"/>
                <a:gd name="T15" fmla="*/ 21 h 175"/>
                <a:gd name="T16" fmla="*/ 14 w 107"/>
                <a:gd name="T17" fmla="*/ 19 h 175"/>
                <a:gd name="T18" fmla="*/ 9 w 107"/>
                <a:gd name="T19" fmla="*/ 0 h 175"/>
                <a:gd name="T20" fmla="*/ 2 w 107"/>
                <a:gd name="T21" fmla="*/ 2 h 175"/>
                <a:gd name="T22" fmla="*/ 0 w 107"/>
                <a:gd name="T23" fmla="*/ 7 h 175"/>
                <a:gd name="T24" fmla="*/ 0 w 107"/>
                <a:gd name="T25" fmla="*/ 7 h 1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7"/>
                <a:gd name="T40" fmla="*/ 0 h 175"/>
                <a:gd name="T41" fmla="*/ 107 w 107"/>
                <a:gd name="T42" fmla="*/ 175 h 1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7" h="175">
                  <a:moveTo>
                    <a:pt x="0" y="61"/>
                  </a:moveTo>
                  <a:lnTo>
                    <a:pt x="27" y="46"/>
                  </a:lnTo>
                  <a:lnTo>
                    <a:pt x="55" y="56"/>
                  </a:lnTo>
                  <a:lnTo>
                    <a:pt x="73" y="78"/>
                  </a:lnTo>
                  <a:lnTo>
                    <a:pt x="61" y="130"/>
                  </a:lnTo>
                  <a:lnTo>
                    <a:pt x="9" y="132"/>
                  </a:lnTo>
                  <a:lnTo>
                    <a:pt x="37" y="153"/>
                  </a:lnTo>
                  <a:lnTo>
                    <a:pt x="38" y="175"/>
                  </a:lnTo>
                  <a:lnTo>
                    <a:pt x="107" y="154"/>
                  </a:lnTo>
                  <a:lnTo>
                    <a:pt x="65" y="0"/>
                  </a:lnTo>
                  <a:lnTo>
                    <a:pt x="10" y="22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8" name="Freeform 1160"/>
            <p:cNvSpPr>
              <a:spLocks/>
            </p:cNvSpPr>
            <p:nvPr/>
          </p:nvSpPr>
          <p:spPr bwMode="auto">
            <a:xfrm>
              <a:off x="206" y="1081"/>
              <a:ext cx="164" cy="168"/>
            </a:xfrm>
            <a:custGeom>
              <a:avLst/>
              <a:gdLst>
                <a:gd name="T0" fmla="*/ 0 w 327"/>
                <a:gd name="T1" fmla="*/ 36 h 335"/>
                <a:gd name="T2" fmla="*/ 5 w 327"/>
                <a:gd name="T3" fmla="*/ 38 h 335"/>
                <a:gd name="T4" fmla="*/ 11 w 327"/>
                <a:gd name="T5" fmla="*/ 39 h 335"/>
                <a:gd name="T6" fmla="*/ 16 w 327"/>
                <a:gd name="T7" fmla="*/ 38 h 335"/>
                <a:gd name="T8" fmla="*/ 18 w 327"/>
                <a:gd name="T9" fmla="*/ 34 h 335"/>
                <a:gd name="T10" fmla="*/ 19 w 327"/>
                <a:gd name="T11" fmla="*/ 29 h 335"/>
                <a:gd name="T12" fmla="*/ 25 w 327"/>
                <a:gd name="T13" fmla="*/ 30 h 335"/>
                <a:gd name="T14" fmla="*/ 28 w 327"/>
                <a:gd name="T15" fmla="*/ 28 h 335"/>
                <a:gd name="T16" fmla="*/ 30 w 327"/>
                <a:gd name="T17" fmla="*/ 19 h 335"/>
                <a:gd name="T18" fmla="*/ 29 w 327"/>
                <a:gd name="T19" fmla="*/ 10 h 335"/>
                <a:gd name="T20" fmla="*/ 25 w 327"/>
                <a:gd name="T21" fmla="*/ 0 h 335"/>
                <a:gd name="T22" fmla="*/ 31 w 327"/>
                <a:gd name="T23" fmla="*/ 9 h 335"/>
                <a:gd name="T24" fmla="*/ 34 w 327"/>
                <a:gd name="T25" fmla="*/ 19 h 335"/>
                <a:gd name="T26" fmla="*/ 41 w 327"/>
                <a:gd name="T27" fmla="*/ 23 h 335"/>
                <a:gd name="T28" fmla="*/ 41 w 327"/>
                <a:gd name="T29" fmla="*/ 30 h 335"/>
                <a:gd name="T30" fmla="*/ 30 w 327"/>
                <a:gd name="T31" fmla="*/ 28 h 335"/>
                <a:gd name="T32" fmla="*/ 26 w 327"/>
                <a:gd name="T33" fmla="*/ 35 h 335"/>
                <a:gd name="T34" fmla="*/ 21 w 327"/>
                <a:gd name="T35" fmla="*/ 39 h 335"/>
                <a:gd name="T36" fmla="*/ 16 w 327"/>
                <a:gd name="T37" fmla="*/ 41 h 335"/>
                <a:gd name="T38" fmla="*/ 11 w 327"/>
                <a:gd name="T39" fmla="*/ 42 h 335"/>
                <a:gd name="T40" fmla="*/ 6 w 327"/>
                <a:gd name="T41" fmla="*/ 41 h 335"/>
                <a:gd name="T42" fmla="*/ 0 w 327"/>
                <a:gd name="T43" fmla="*/ 36 h 335"/>
                <a:gd name="T44" fmla="*/ 0 w 327"/>
                <a:gd name="T45" fmla="*/ 36 h 33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27"/>
                <a:gd name="T70" fmla="*/ 0 h 335"/>
                <a:gd name="T71" fmla="*/ 327 w 327"/>
                <a:gd name="T72" fmla="*/ 335 h 33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27" h="335">
                  <a:moveTo>
                    <a:pt x="0" y="281"/>
                  </a:moveTo>
                  <a:lnTo>
                    <a:pt x="40" y="303"/>
                  </a:lnTo>
                  <a:lnTo>
                    <a:pt x="83" y="307"/>
                  </a:lnTo>
                  <a:lnTo>
                    <a:pt x="123" y="298"/>
                  </a:lnTo>
                  <a:lnTo>
                    <a:pt x="144" y="270"/>
                  </a:lnTo>
                  <a:lnTo>
                    <a:pt x="151" y="227"/>
                  </a:lnTo>
                  <a:lnTo>
                    <a:pt x="194" y="236"/>
                  </a:lnTo>
                  <a:lnTo>
                    <a:pt x="218" y="217"/>
                  </a:lnTo>
                  <a:lnTo>
                    <a:pt x="235" y="152"/>
                  </a:lnTo>
                  <a:lnTo>
                    <a:pt x="229" y="74"/>
                  </a:lnTo>
                  <a:lnTo>
                    <a:pt x="195" y="0"/>
                  </a:lnTo>
                  <a:lnTo>
                    <a:pt x="247" y="70"/>
                  </a:lnTo>
                  <a:lnTo>
                    <a:pt x="268" y="149"/>
                  </a:lnTo>
                  <a:lnTo>
                    <a:pt x="327" y="179"/>
                  </a:lnTo>
                  <a:lnTo>
                    <a:pt x="327" y="237"/>
                  </a:lnTo>
                  <a:lnTo>
                    <a:pt x="234" y="218"/>
                  </a:lnTo>
                  <a:lnTo>
                    <a:pt x="201" y="279"/>
                  </a:lnTo>
                  <a:lnTo>
                    <a:pt x="166" y="309"/>
                  </a:lnTo>
                  <a:lnTo>
                    <a:pt x="126" y="328"/>
                  </a:lnTo>
                  <a:lnTo>
                    <a:pt x="83" y="335"/>
                  </a:lnTo>
                  <a:lnTo>
                    <a:pt x="43" y="325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9" name="Freeform 1161"/>
            <p:cNvSpPr>
              <a:spLocks/>
            </p:cNvSpPr>
            <p:nvPr/>
          </p:nvSpPr>
          <p:spPr bwMode="auto">
            <a:xfrm>
              <a:off x="378" y="1099"/>
              <a:ext cx="115" cy="106"/>
            </a:xfrm>
            <a:custGeom>
              <a:avLst/>
              <a:gdLst>
                <a:gd name="T0" fmla="*/ 1 w 231"/>
                <a:gd name="T1" fmla="*/ 5 h 211"/>
                <a:gd name="T2" fmla="*/ 6 w 231"/>
                <a:gd name="T3" fmla="*/ 1 h 211"/>
                <a:gd name="T4" fmla="*/ 12 w 231"/>
                <a:gd name="T5" fmla="*/ 0 h 211"/>
                <a:gd name="T6" fmla="*/ 17 w 231"/>
                <a:gd name="T7" fmla="*/ 2 h 211"/>
                <a:gd name="T8" fmla="*/ 21 w 231"/>
                <a:gd name="T9" fmla="*/ 5 h 211"/>
                <a:gd name="T10" fmla="*/ 26 w 231"/>
                <a:gd name="T11" fmla="*/ 10 h 211"/>
                <a:gd name="T12" fmla="*/ 28 w 231"/>
                <a:gd name="T13" fmla="*/ 17 h 211"/>
                <a:gd name="T14" fmla="*/ 28 w 231"/>
                <a:gd name="T15" fmla="*/ 27 h 211"/>
                <a:gd name="T16" fmla="*/ 26 w 231"/>
                <a:gd name="T17" fmla="*/ 16 h 211"/>
                <a:gd name="T18" fmla="*/ 21 w 231"/>
                <a:gd name="T19" fmla="*/ 9 h 211"/>
                <a:gd name="T20" fmla="*/ 16 w 231"/>
                <a:gd name="T21" fmla="*/ 5 h 211"/>
                <a:gd name="T22" fmla="*/ 10 w 231"/>
                <a:gd name="T23" fmla="*/ 3 h 211"/>
                <a:gd name="T24" fmla="*/ 5 w 231"/>
                <a:gd name="T25" fmla="*/ 5 h 211"/>
                <a:gd name="T26" fmla="*/ 0 w 231"/>
                <a:gd name="T27" fmla="*/ 10 h 211"/>
                <a:gd name="T28" fmla="*/ 1 w 231"/>
                <a:gd name="T29" fmla="*/ 5 h 211"/>
                <a:gd name="T30" fmla="*/ 1 w 231"/>
                <a:gd name="T31" fmla="*/ 5 h 21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31"/>
                <a:gd name="T49" fmla="*/ 0 h 211"/>
                <a:gd name="T50" fmla="*/ 231 w 231"/>
                <a:gd name="T51" fmla="*/ 211 h 21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1" h="211">
                  <a:moveTo>
                    <a:pt x="13" y="38"/>
                  </a:moveTo>
                  <a:lnTo>
                    <a:pt x="55" y="2"/>
                  </a:lnTo>
                  <a:lnTo>
                    <a:pt x="101" y="0"/>
                  </a:lnTo>
                  <a:lnTo>
                    <a:pt x="141" y="10"/>
                  </a:lnTo>
                  <a:lnTo>
                    <a:pt x="175" y="34"/>
                  </a:lnTo>
                  <a:lnTo>
                    <a:pt x="212" y="74"/>
                  </a:lnTo>
                  <a:lnTo>
                    <a:pt x="228" y="132"/>
                  </a:lnTo>
                  <a:lnTo>
                    <a:pt x="231" y="211"/>
                  </a:lnTo>
                  <a:lnTo>
                    <a:pt x="209" y="125"/>
                  </a:lnTo>
                  <a:lnTo>
                    <a:pt x="171" y="70"/>
                  </a:lnTo>
                  <a:lnTo>
                    <a:pt x="129" y="33"/>
                  </a:lnTo>
                  <a:lnTo>
                    <a:pt x="83" y="24"/>
                  </a:lnTo>
                  <a:lnTo>
                    <a:pt x="40" y="39"/>
                  </a:lnTo>
                  <a:lnTo>
                    <a:pt x="0" y="74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0" name="Freeform 1162"/>
            <p:cNvSpPr>
              <a:spLocks/>
            </p:cNvSpPr>
            <p:nvPr/>
          </p:nvSpPr>
          <p:spPr bwMode="auto">
            <a:xfrm>
              <a:off x="404" y="1147"/>
              <a:ext cx="57" cy="98"/>
            </a:xfrm>
            <a:custGeom>
              <a:avLst/>
              <a:gdLst>
                <a:gd name="T0" fmla="*/ 1 w 113"/>
                <a:gd name="T1" fmla="*/ 6 h 196"/>
                <a:gd name="T2" fmla="*/ 5 w 113"/>
                <a:gd name="T3" fmla="*/ 5 h 196"/>
                <a:gd name="T4" fmla="*/ 9 w 113"/>
                <a:gd name="T5" fmla="*/ 6 h 196"/>
                <a:gd name="T6" fmla="*/ 10 w 113"/>
                <a:gd name="T7" fmla="*/ 12 h 196"/>
                <a:gd name="T8" fmla="*/ 10 w 113"/>
                <a:gd name="T9" fmla="*/ 14 h 196"/>
                <a:gd name="T10" fmla="*/ 7 w 113"/>
                <a:gd name="T11" fmla="*/ 17 h 196"/>
                <a:gd name="T12" fmla="*/ 2 w 113"/>
                <a:gd name="T13" fmla="*/ 14 h 196"/>
                <a:gd name="T14" fmla="*/ 6 w 113"/>
                <a:gd name="T15" fmla="*/ 25 h 196"/>
                <a:gd name="T16" fmla="*/ 15 w 113"/>
                <a:gd name="T17" fmla="*/ 20 h 196"/>
                <a:gd name="T18" fmla="*/ 9 w 113"/>
                <a:gd name="T19" fmla="*/ 0 h 196"/>
                <a:gd name="T20" fmla="*/ 0 w 113"/>
                <a:gd name="T21" fmla="*/ 1 h 196"/>
                <a:gd name="T22" fmla="*/ 1 w 113"/>
                <a:gd name="T23" fmla="*/ 6 h 196"/>
                <a:gd name="T24" fmla="*/ 1 w 113"/>
                <a:gd name="T25" fmla="*/ 6 h 1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3"/>
                <a:gd name="T40" fmla="*/ 0 h 196"/>
                <a:gd name="T41" fmla="*/ 113 w 113"/>
                <a:gd name="T42" fmla="*/ 196 h 1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3" h="196">
                  <a:moveTo>
                    <a:pt x="3" y="55"/>
                  </a:moveTo>
                  <a:lnTo>
                    <a:pt x="37" y="37"/>
                  </a:lnTo>
                  <a:lnTo>
                    <a:pt x="68" y="55"/>
                  </a:lnTo>
                  <a:lnTo>
                    <a:pt x="77" y="89"/>
                  </a:lnTo>
                  <a:lnTo>
                    <a:pt x="73" y="117"/>
                  </a:lnTo>
                  <a:lnTo>
                    <a:pt x="49" y="130"/>
                  </a:lnTo>
                  <a:lnTo>
                    <a:pt x="12" y="117"/>
                  </a:lnTo>
                  <a:lnTo>
                    <a:pt x="46" y="196"/>
                  </a:lnTo>
                  <a:lnTo>
                    <a:pt x="113" y="156"/>
                  </a:lnTo>
                  <a:lnTo>
                    <a:pt x="68" y="0"/>
                  </a:lnTo>
                  <a:lnTo>
                    <a:pt x="0" y="7"/>
                  </a:lnTo>
                  <a:lnTo>
                    <a:pt x="3" y="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1" name="Freeform 1163"/>
            <p:cNvSpPr>
              <a:spLocks/>
            </p:cNvSpPr>
            <p:nvPr/>
          </p:nvSpPr>
          <p:spPr bwMode="auto">
            <a:xfrm>
              <a:off x="390" y="1153"/>
              <a:ext cx="193" cy="154"/>
            </a:xfrm>
            <a:custGeom>
              <a:avLst/>
              <a:gdLst>
                <a:gd name="T0" fmla="*/ 0 w 387"/>
                <a:gd name="T1" fmla="*/ 25 h 308"/>
                <a:gd name="T2" fmla="*/ 2 w 387"/>
                <a:gd name="T3" fmla="*/ 33 h 308"/>
                <a:gd name="T4" fmla="*/ 9 w 387"/>
                <a:gd name="T5" fmla="*/ 38 h 308"/>
                <a:gd name="T6" fmla="*/ 18 w 387"/>
                <a:gd name="T7" fmla="*/ 39 h 308"/>
                <a:gd name="T8" fmla="*/ 23 w 387"/>
                <a:gd name="T9" fmla="*/ 38 h 308"/>
                <a:gd name="T10" fmla="*/ 28 w 387"/>
                <a:gd name="T11" fmla="*/ 35 h 308"/>
                <a:gd name="T12" fmla="*/ 32 w 387"/>
                <a:gd name="T13" fmla="*/ 30 h 308"/>
                <a:gd name="T14" fmla="*/ 36 w 387"/>
                <a:gd name="T15" fmla="*/ 20 h 308"/>
                <a:gd name="T16" fmla="*/ 48 w 387"/>
                <a:gd name="T17" fmla="*/ 24 h 308"/>
                <a:gd name="T18" fmla="*/ 48 w 387"/>
                <a:gd name="T19" fmla="*/ 14 h 308"/>
                <a:gd name="T20" fmla="*/ 37 w 387"/>
                <a:gd name="T21" fmla="*/ 12 h 308"/>
                <a:gd name="T22" fmla="*/ 34 w 387"/>
                <a:gd name="T23" fmla="*/ 0 h 308"/>
                <a:gd name="T24" fmla="*/ 34 w 387"/>
                <a:gd name="T25" fmla="*/ 14 h 308"/>
                <a:gd name="T26" fmla="*/ 28 w 387"/>
                <a:gd name="T27" fmla="*/ 19 h 308"/>
                <a:gd name="T28" fmla="*/ 26 w 387"/>
                <a:gd name="T29" fmla="*/ 29 h 308"/>
                <a:gd name="T30" fmla="*/ 21 w 387"/>
                <a:gd name="T31" fmla="*/ 35 h 308"/>
                <a:gd name="T32" fmla="*/ 14 w 387"/>
                <a:gd name="T33" fmla="*/ 36 h 308"/>
                <a:gd name="T34" fmla="*/ 7 w 387"/>
                <a:gd name="T35" fmla="*/ 34 h 308"/>
                <a:gd name="T36" fmla="*/ 0 w 387"/>
                <a:gd name="T37" fmla="*/ 25 h 308"/>
                <a:gd name="T38" fmla="*/ 0 w 387"/>
                <a:gd name="T39" fmla="*/ 25 h 30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87"/>
                <a:gd name="T61" fmla="*/ 0 h 308"/>
                <a:gd name="T62" fmla="*/ 387 w 387"/>
                <a:gd name="T63" fmla="*/ 308 h 30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87" h="308">
                  <a:moveTo>
                    <a:pt x="0" y="207"/>
                  </a:moveTo>
                  <a:lnTo>
                    <a:pt x="23" y="259"/>
                  </a:lnTo>
                  <a:lnTo>
                    <a:pt x="74" y="302"/>
                  </a:lnTo>
                  <a:lnTo>
                    <a:pt x="146" y="308"/>
                  </a:lnTo>
                  <a:lnTo>
                    <a:pt x="186" y="302"/>
                  </a:lnTo>
                  <a:lnTo>
                    <a:pt x="226" y="276"/>
                  </a:lnTo>
                  <a:lnTo>
                    <a:pt x="257" y="246"/>
                  </a:lnTo>
                  <a:lnTo>
                    <a:pt x="288" y="167"/>
                  </a:lnTo>
                  <a:lnTo>
                    <a:pt x="385" y="193"/>
                  </a:lnTo>
                  <a:lnTo>
                    <a:pt x="387" y="118"/>
                  </a:lnTo>
                  <a:lnTo>
                    <a:pt x="302" y="98"/>
                  </a:lnTo>
                  <a:lnTo>
                    <a:pt x="278" y="0"/>
                  </a:lnTo>
                  <a:lnTo>
                    <a:pt x="272" y="114"/>
                  </a:lnTo>
                  <a:lnTo>
                    <a:pt x="230" y="158"/>
                  </a:lnTo>
                  <a:lnTo>
                    <a:pt x="210" y="238"/>
                  </a:lnTo>
                  <a:lnTo>
                    <a:pt x="170" y="278"/>
                  </a:lnTo>
                  <a:lnTo>
                    <a:pt x="114" y="287"/>
                  </a:lnTo>
                  <a:lnTo>
                    <a:pt x="60" y="266"/>
                  </a:lnTo>
                  <a:lnTo>
                    <a:pt x="0" y="20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2" name="Freeform 1164"/>
            <p:cNvSpPr>
              <a:spLocks/>
            </p:cNvSpPr>
            <p:nvPr/>
          </p:nvSpPr>
          <p:spPr bwMode="auto">
            <a:xfrm>
              <a:off x="632" y="1157"/>
              <a:ext cx="207" cy="214"/>
            </a:xfrm>
            <a:custGeom>
              <a:avLst/>
              <a:gdLst>
                <a:gd name="T0" fmla="*/ 12 w 414"/>
                <a:gd name="T1" fmla="*/ 0 h 430"/>
                <a:gd name="T2" fmla="*/ 20 w 414"/>
                <a:gd name="T3" fmla="*/ 7 h 430"/>
                <a:gd name="T4" fmla="*/ 23 w 414"/>
                <a:gd name="T5" fmla="*/ 15 h 430"/>
                <a:gd name="T6" fmla="*/ 25 w 414"/>
                <a:gd name="T7" fmla="*/ 24 h 430"/>
                <a:gd name="T8" fmla="*/ 25 w 414"/>
                <a:gd name="T9" fmla="*/ 36 h 430"/>
                <a:gd name="T10" fmla="*/ 30 w 414"/>
                <a:gd name="T11" fmla="*/ 33 h 430"/>
                <a:gd name="T12" fmla="*/ 34 w 414"/>
                <a:gd name="T13" fmla="*/ 28 h 430"/>
                <a:gd name="T14" fmla="*/ 34 w 414"/>
                <a:gd name="T15" fmla="*/ 15 h 430"/>
                <a:gd name="T16" fmla="*/ 38 w 414"/>
                <a:gd name="T17" fmla="*/ 25 h 430"/>
                <a:gd name="T18" fmla="*/ 45 w 414"/>
                <a:gd name="T19" fmla="*/ 29 h 430"/>
                <a:gd name="T20" fmla="*/ 52 w 414"/>
                <a:gd name="T21" fmla="*/ 38 h 430"/>
                <a:gd name="T22" fmla="*/ 35 w 414"/>
                <a:gd name="T23" fmla="*/ 34 h 430"/>
                <a:gd name="T24" fmla="*/ 30 w 414"/>
                <a:gd name="T25" fmla="*/ 44 h 430"/>
                <a:gd name="T26" fmla="*/ 24 w 414"/>
                <a:gd name="T27" fmla="*/ 51 h 430"/>
                <a:gd name="T28" fmla="*/ 17 w 414"/>
                <a:gd name="T29" fmla="*/ 53 h 430"/>
                <a:gd name="T30" fmla="*/ 6 w 414"/>
                <a:gd name="T31" fmla="*/ 52 h 430"/>
                <a:gd name="T32" fmla="*/ 0 w 414"/>
                <a:gd name="T33" fmla="*/ 48 h 430"/>
                <a:gd name="T34" fmla="*/ 12 w 414"/>
                <a:gd name="T35" fmla="*/ 49 h 430"/>
                <a:gd name="T36" fmla="*/ 19 w 414"/>
                <a:gd name="T37" fmla="*/ 47 h 430"/>
                <a:gd name="T38" fmla="*/ 22 w 414"/>
                <a:gd name="T39" fmla="*/ 39 h 430"/>
                <a:gd name="T40" fmla="*/ 21 w 414"/>
                <a:gd name="T41" fmla="*/ 20 h 430"/>
                <a:gd name="T42" fmla="*/ 17 w 414"/>
                <a:gd name="T43" fmla="*/ 9 h 430"/>
                <a:gd name="T44" fmla="*/ 12 w 414"/>
                <a:gd name="T45" fmla="*/ 0 h 430"/>
                <a:gd name="T46" fmla="*/ 12 w 414"/>
                <a:gd name="T47" fmla="*/ 0 h 43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14"/>
                <a:gd name="T73" fmla="*/ 0 h 430"/>
                <a:gd name="T74" fmla="*/ 414 w 414"/>
                <a:gd name="T75" fmla="*/ 430 h 43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14" h="430">
                  <a:moveTo>
                    <a:pt x="93" y="0"/>
                  </a:moveTo>
                  <a:lnTo>
                    <a:pt x="158" y="61"/>
                  </a:lnTo>
                  <a:lnTo>
                    <a:pt x="180" y="120"/>
                  </a:lnTo>
                  <a:lnTo>
                    <a:pt x="195" y="197"/>
                  </a:lnTo>
                  <a:lnTo>
                    <a:pt x="196" y="289"/>
                  </a:lnTo>
                  <a:lnTo>
                    <a:pt x="244" y="269"/>
                  </a:lnTo>
                  <a:lnTo>
                    <a:pt x="269" y="229"/>
                  </a:lnTo>
                  <a:lnTo>
                    <a:pt x="270" y="126"/>
                  </a:lnTo>
                  <a:lnTo>
                    <a:pt x="303" y="203"/>
                  </a:lnTo>
                  <a:lnTo>
                    <a:pt x="360" y="239"/>
                  </a:lnTo>
                  <a:lnTo>
                    <a:pt x="414" y="305"/>
                  </a:lnTo>
                  <a:lnTo>
                    <a:pt x="278" y="280"/>
                  </a:lnTo>
                  <a:lnTo>
                    <a:pt x="244" y="356"/>
                  </a:lnTo>
                  <a:lnTo>
                    <a:pt x="186" y="415"/>
                  </a:lnTo>
                  <a:lnTo>
                    <a:pt x="134" y="430"/>
                  </a:lnTo>
                  <a:lnTo>
                    <a:pt x="54" y="419"/>
                  </a:lnTo>
                  <a:lnTo>
                    <a:pt x="0" y="387"/>
                  </a:lnTo>
                  <a:lnTo>
                    <a:pt x="93" y="396"/>
                  </a:lnTo>
                  <a:lnTo>
                    <a:pt x="145" y="379"/>
                  </a:lnTo>
                  <a:lnTo>
                    <a:pt x="174" y="319"/>
                  </a:lnTo>
                  <a:lnTo>
                    <a:pt x="167" y="165"/>
                  </a:lnTo>
                  <a:lnTo>
                    <a:pt x="133" y="79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3" name="Freeform 1165"/>
            <p:cNvSpPr>
              <a:spLocks/>
            </p:cNvSpPr>
            <p:nvPr/>
          </p:nvSpPr>
          <p:spPr bwMode="auto">
            <a:xfrm>
              <a:off x="578" y="1109"/>
              <a:ext cx="167" cy="137"/>
            </a:xfrm>
            <a:custGeom>
              <a:avLst/>
              <a:gdLst>
                <a:gd name="T0" fmla="*/ 0 w 334"/>
                <a:gd name="T1" fmla="*/ 27 h 274"/>
                <a:gd name="T2" fmla="*/ 1 w 334"/>
                <a:gd name="T3" fmla="*/ 17 h 274"/>
                <a:gd name="T4" fmla="*/ 5 w 334"/>
                <a:gd name="T5" fmla="*/ 10 h 274"/>
                <a:gd name="T6" fmla="*/ 10 w 334"/>
                <a:gd name="T7" fmla="*/ 4 h 274"/>
                <a:gd name="T8" fmla="*/ 19 w 334"/>
                <a:gd name="T9" fmla="*/ 0 h 274"/>
                <a:gd name="T10" fmla="*/ 30 w 334"/>
                <a:gd name="T11" fmla="*/ 1 h 274"/>
                <a:gd name="T12" fmla="*/ 38 w 334"/>
                <a:gd name="T13" fmla="*/ 4 h 274"/>
                <a:gd name="T14" fmla="*/ 42 w 334"/>
                <a:gd name="T15" fmla="*/ 9 h 274"/>
                <a:gd name="T16" fmla="*/ 34 w 334"/>
                <a:gd name="T17" fmla="*/ 5 h 274"/>
                <a:gd name="T18" fmla="*/ 23 w 334"/>
                <a:gd name="T19" fmla="*/ 3 h 274"/>
                <a:gd name="T20" fmla="*/ 15 w 334"/>
                <a:gd name="T21" fmla="*/ 5 h 274"/>
                <a:gd name="T22" fmla="*/ 9 w 334"/>
                <a:gd name="T23" fmla="*/ 10 h 274"/>
                <a:gd name="T24" fmla="*/ 5 w 334"/>
                <a:gd name="T25" fmla="*/ 17 h 274"/>
                <a:gd name="T26" fmla="*/ 1 w 334"/>
                <a:gd name="T27" fmla="*/ 34 h 274"/>
                <a:gd name="T28" fmla="*/ 0 w 334"/>
                <a:gd name="T29" fmla="*/ 27 h 274"/>
                <a:gd name="T30" fmla="*/ 0 w 334"/>
                <a:gd name="T31" fmla="*/ 27 h 2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34"/>
                <a:gd name="T49" fmla="*/ 0 h 274"/>
                <a:gd name="T50" fmla="*/ 334 w 334"/>
                <a:gd name="T51" fmla="*/ 274 h 2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34" h="274">
                  <a:moveTo>
                    <a:pt x="0" y="222"/>
                  </a:moveTo>
                  <a:lnTo>
                    <a:pt x="14" y="136"/>
                  </a:lnTo>
                  <a:lnTo>
                    <a:pt x="40" y="84"/>
                  </a:lnTo>
                  <a:lnTo>
                    <a:pt x="80" y="32"/>
                  </a:lnTo>
                  <a:lnTo>
                    <a:pt x="148" y="0"/>
                  </a:lnTo>
                  <a:lnTo>
                    <a:pt x="242" y="10"/>
                  </a:lnTo>
                  <a:lnTo>
                    <a:pt x="297" y="37"/>
                  </a:lnTo>
                  <a:lnTo>
                    <a:pt x="334" y="77"/>
                  </a:lnTo>
                  <a:lnTo>
                    <a:pt x="266" y="40"/>
                  </a:lnTo>
                  <a:lnTo>
                    <a:pt x="190" y="24"/>
                  </a:lnTo>
                  <a:lnTo>
                    <a:pt x="124" y="40"/>
                  </a:lnTo>
                  <a:lnTo>
                    <a:pt x="72" y="83"/>
                  </a:lnTo>
                  <a:lnTo>
                    <a:pt x="38" y="141"/>
                  </a:lnTo>
                  <a:lnTo>
                    <a:pt x="8" y="274"/>
                  </a:lnTo>
                  <a:lnTo>
                    <a:pt x="0" y="2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4" name="Freeform 1166"/>
            <p:cNvSpPr>
              <a:spLocks/>
            </p:cNvSpPr>
            <p:nvPr/>
          </p:nvSpPr>
          <p:spPr bwMode="auto">
            <a:xfrm>
              <a:off x="623" y="1186"/>
              <a:ext cx="57" cy="109"/>
            </a:xfrm>
            <a:custGeom>
              <a:avLst/>
              <a:gdLst>
                <a:gd name="T0" fmla="*/ 2 w 116"/>
                <a:gd name="T1" fmla="*/ 0 h 219"/>
                <a:gd name="T2" fmla="*/ 1 w 116"/>
                <a:gd name="T3" fmla="*/ 7 h 219"/>
                <a:gd name="T4" fmla="*/ 8 w 116"/>
                <a:gd name="T5" fmla="*/ 7 h 219"/>
                <a:gd name="T6" fmla="*/ 11 w 116"/>
                <a:gd name="T7" fmla="*/ 10 h 219"/>
                <a:gd name="T8" fmla="*/ 11 w 116"/>
                <a:gd name="T9" fmla="*/ 15 h 219"/>
                <a:gd name="T10" fmla="*/ 8 w 116"/>
                <a:gd name="T11" fmla="*/ 19 h 219"/>
                <a:gd name="T12" fmla="*/ 0 w 116"/>
                <a:gd name="T13" fmla="*/ 19 h 219"/>
                <a:gd name="T14" fmla="*/ 3 w 116"/>
                <a:gd name="T15" fmla="*/ 22 h 219"/>
                <a:gd name="T16" fmla="*/ 2 w 116"/>
                <a:gd name="T17" fmla="*/ 27 h 219"/>
                <a:gd name="T18" fmla="*/ 13 w 116"/>
                <a:gd name="T19" fmla="*/ 27 h 219"/>
                <a:gd name="T20" fmla="*/ 14 w 116"/>
                <a:gd name="T21" fmla="*/ 0 h 219"/>
                <a:gd name="T22" fmla="*/ 2 w 116"/>
                <a:gd name="T23" fmla="*/ 0 h 219"/>
                <a:gd name="T24" fmla="*/ 2 w 116"/>
                <a:gd name="T25" fmla="*/ 0 h 21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6"/>
                <a:gd name="T40" fmla="*/ 0 h 219"/>
                <a:gd name="T41" fmla="*/ 116 w 116"/>
                <a:gd name="T42" fmla="*/ 219 h 21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6" h="219">
                  <a:moveTo>
                    <a:pt x="18" y="0"/>
                  </a:moveTo>
                  <a:lnTo>
                    <a:pt x="12" y="56"/>
                  </a:lnTo>
                  <a:lnTo>
                    <a:pt x="66" y="62"/>
                  </a:lnTo>
                  <a:lnTo>
                    <a:pt x="90" y="86"/>
                  </a:lnTo>
                  <a:lnTo>
                    <a:pt x="96" y="123"/>
                  </a:lnTo>
                  <a:lnTo>
                    <a:pt x="72" y="157"/>
                  </a:lnTo>
                  <a:lnTo>
                    <a:pt x="0" y="157"/>
                  </a:lnTo>
                  <a:lnTo>
                    <a:pt x="26" y="181"/>
                  </a:lnTo>
                  <a:lnTo>
                    <a:pt x="22" y="219"/>
                  </a:lnTo>
                  <a:lnTo>
                    <a:pt x="108" y="219"/>
                  </a:lnTo>
                  <a:lnTo>
                    <a:pt x="116" y="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5" name="Freeform 1167"/>
            <p:cNvSpPr>
              <a:spLocks/>
            </p:cNvSpPr>
            <p:nvPr/>
          </p:nvSpPr>
          <p:spPr bwMode="auto">
            <a:xfrm>
              <a:off x="612" y="1224"/>
              <a:ext cx="32" cy="33"/>
            </a:xfrm>
            <a:custGeom>
              <a:avLst/>
              <a:gdLst>
                <a:gd name="T0" fmla="*/ 0 w 65"/>
                <a:gd name="T1" fmla="*/ 0 h 65"/>
                <a:gd name="T2" fmla="*/ 7 w 65"/>
                <a:gd name="T3" fmla="*/ 1 h 65"/>
                <a:gd name="T4" fmla="*/ 8 w 65"/>
                <a:gd name="T5" fmla="*/ 9 h 65"/>
                <a:gd name="T6" fmla="*/ 4 w 65"/>
                <a:gd name="T7" fmla="*/ 8 h 65"/>
                <a:gd name="T8" fmla="*/ 3 w 65"/>
                <a:gd name="T9" fmla="*/ 4 h 65"/>
                <a:gd name="T10" fmla="*/ 0 w 65"/>
                <a:gd name="T11" fmla="*/ 5 h 65"/>
                <a:gd name="T12" fmla="*/ 0 w 65"/>
                <a:gd name="T13" fmla="*/ 0 h 65"/>
                <a:gd name="T14" fmla="*/ 0 w 65"/>
                <a:gd name="T15" fmla="*/ 0 h 6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5"/>
                <a:gd name="T25" fmla="*/ 0 h 65"/>
                <a:gd name="T26" fmla="*/ 65 w 65"/>
                <a:gd name="T27" fmla="*/ 65 h 6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5" h="65">
                  <a:moveTo>
                    <a:pt x="0" y="0"/>
                  </a:moveTo>
                  <a:lnTo>
                    <a:pt x="62" y="2"/>
                  </a:lnTo>
                  <a:lnTo>
                    <a:pt x="65" y="65"/>
                  </a:lnTo>
                  <a:lnTo>
                    <a:pt x="38" y="62"/>
                  </a:lnTo>
                  <a:lnTo>
                    <a:pt x="28" y="25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6" name="Freeform 1168"/>
            <p:cNvSpPr>
              <a:spLocks/>
            </p:cNvSpPr>
            <p:nvPr/>
          </p:nvSpPr>
          <p:spPr bwMode="auto">
            <a:xfrm>
              <a:off x="308" y="1090"/>
              <a:ext cx="105" cy="17"/>
            </a:xfrm>
            <a:custGeom>
              <a:avLst/>
              <a:gdLst>
                <a:gd name="T0" fmla="*/ 0 w 209"/>
                <a:gd name="T1" fmla="*/ 0 h 34"/>
                <a:gd name="T2" fmla="*/ 27 w 209"/>
                <a:gd name="T3" fmla="*/ 2 h 34"/>
                <a:gd name="T4" fmla="*/ 24 w 209"/>
                <a:gd name="T5" fmla="*/ 4 h 34"/>
                <a:gd name="T6" fmla="*/ 1 w 209"/>
                <a:gd name="T7" fmla="*/ 2 h 34"/>
                <a:gd name="T8" fmla="*/ 0 w 209"/>
                <a:gd name="T9" fmla="*/ 0 h 34"/>
                <a:gd name="T10" fmla="*/ 0 w 209"/>
                <a:gd name="T11" fmla="*/ 0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9"/>
                <a:gd name="T19" fmla="*/ 0 h 34"/>
                <a:gd name="T20" fmla="*/ 209 w 209"/>
                <a:gd name="T21" fmla="*/ 34 h 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9" h="34">
                  <a:moveTo>
                    <a:pt x="0" y="0"/>
                  </a:moveTo>
                  <a:lnTo>
                    <a:pt x="209" y="22"/>
                  </a:lnTo>
                  <a:lnTo>
                    <a:pt x="189" y="34"/>
                  </a:lnTo>
                  <a:lnTo>
                    <a:pt x="8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7" name="Freeform 1169"/>
            <p:cNvSpPr>
              <a:spLocks/>
            </p:cNvSpPr>
            <p:nvPr/>
          </p:nvSpPr>
          <p:spPr bwMode="auto">
            <a:xfrm>
              <a:off x="502" y="1110"/>
              <a:ext cx="115" cy="34"/>
            </a:xfrm>
            <a:custGeom>
              <a:avLst/>
              <a:gdLst>
                <a:gd name="T0" fmla="*/ 0 w 228"/>
                <a:gd name="T1" fmla="*/ 0 h 68"/>
                <a:gd name="T2" fmla="*/ 5 w 228"/>
                <a:gd name="T3" fmla="*/ 4 h 68"/>
                <a:gd name="T4" fmla="*/ 7 w 228"/>
                <a:gd name="T5" fmla="*/ 9 h 68"/>
                <a:gd name="T6" fmla="*/ 12 w 228"/>
                <a:gd name="T7" fmla="*/ 4 h 68"/>
                <a:gd name="T8" fmla="*/ 29 w 228"/>
                <a:gd name="T9" fmla="*/ 5 h 68"/>
                <a:gd name="T10" fmla="*/ 29 w 228"/>
                <a:gd name="T11" fmla="*/ 2 h 68"/>
                <a:gd name="T12" fmla="*/ 0 w 228"/>
                <a:gd name="T13" fmla="*/ 0 h 68"/>
                <a:gd name="T14" fmla="*/ 0 w 228"/>
                <a:gd name="T15" fmla="*/ 0 h 6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8"/>
                <a:gd name="T25" fmla="*/ 0 h 68"/>
                <a:gd name="T26" fmla="*/ 228 w 228"/>
                <a:gd name="T27" fmla="*/ 68 h 6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8" h="68">
                  <a:moveTo>
                    <a:pt x="0" y="0"/>
                  </a:moveTo>
                  <a:lnTo>
                    <a:pt x="40" y="37"/>
                  </a:lnTo>
                  <a:lnTo>
                    <a:pt x="50" y="68"/>
                  </a:lnTo>
                  <a:lnTo>
                    <a:pt x="92" y="37"/>
                  </a:lnTo>
                  <a:lnTo>
                    <a:pt x="228" y="47"/>
                  </a:lnTo>
                  <a:lnTo>
                    <a:pt x="228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8" name="Freeform 1170"/>
            <p:cNvSpPr>
              <a:spLocks/>
            </p:cNvSpPr>
            <p:nvPr/>
          </p:nvSpPr>
          <p:spPr bwMode="auto">
            <a:xfrm>
              <a:off x="749" y="1153"/>
              <a:ext cx="59" cy="30"/>
            </a:xfrm>
            <a:custGeom>
              <a:avLst/>
              <a:gdLst>
                <a:gd name="T0" fmla="*/ 0 w 116"/>
                <a:gd name="T1" fmla="*/ 0 h 58"/>
                <a:gd name="T2" fmla="*/ 5 w 116"/>
                <a:gd name="T3" fmla="*/ 8 h 58"/>
                <a:gd name="T4" fmla="*/ 15 w 116"/>
                <a:gd name="T5" fmla="*/ 3 h 58"/>
                <a:gd name="T6" fmla="*/ 0 w 116"/>
                <a:gd name="T7" fmla="*/ 0 h 58"/>
                <a:gd name="T8" fmla="*/ 0 w 116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6"/>
                <a:gd name="T16" fmla="*/ 0 h 58"/>
                <a:gd name="T17" fmla="*/ 116 w 116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6" h="58">
                  <a:moveTo>
                    <a:pt x="0" y="0"/>
                  </a:moveTo>
                  <a:lnTo>
                    <a:pt x="33" y="58"/>
                  </a:lnTo>
                  <a:lnTo>
                    <a:pt x="116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9" name="Freeform 1171"/>
            <p:cNvSpPr>
              <a:spLocks/>
            </p:cNvSpPr>
            <p:nvPr/>
          </p:nvSpPr>
          <p:spPr bwMode="auto">
            <a:xfrm>
              <a:off x="160" y="1079"/>
              <a:ext cx="30" cy="91"/>
            </a:xfrm>
            <a:custGeom>
              <a:avLst/>
              <a:gdLst>
                <a:gd name="T0" fmla="*/ 1 w 60"/>
                <a:gd name="T1" fmla="*/ 0 h 182"/>
                <a:gd name="T2" fmla="*/ 1 w 60"/>
                <a:gd name="T3" fmla="*/ 7 h 182"/>
                <a:gd name="T4" fmla="*/ 0 w 60"/>
                <a:gd name="T5" fmla="*/ 19 h 182"/>
                <a:gd name="T6" fmla="*/ 8 w 60"/>
                <a:gd name="T7" fmla="*/ 23 h 182"/>
                <a:gd name="T8" fmla="*/ 7 w 60"/>
                <a:gd name="T9" fmla="*/ 13 h 182"/>
                <a:gd name="T10" fmla="*/ 4 w 60"/>
                <a:gd name="T11" fmla="*/ 13 h 182"/>
                <a:gd name="T12" fmla="*/ 4 w 60"/>
                <a:gd name="T13" fmla="*/ 6 h 182"/>
                <a:gd name="T14" fmla="*/ 1 w 60"/>
                <a:gd name="T15" fmla="*/ 0 h 182"/>
                <a:gd name="T16" fmla="*/ 1 w 60"/>
                <a:gd name="T17" fmla="*/ 0 h 1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0"/>
                <a:gd name="T28" fmla="*/ 0 h 182"/>
                <a:gd name="T29" fmla="*/ 60 w 60"/>
                <a:gd name="T30" fmla="*/ 182 h 1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0" h="182">
                  <a:moveTo>
                    <a:pt x="4" y="0"/>
                  </a:moveTo>
                  <a:lnTo>
                    <a:pt x="6" y="59"/>
                  </a:lnTo>
                  <a:lnTo>
                    <a:pt x="0" y="148"/>
                  </a:lnTo>
                  <a:lnTo>
                    <a:pt x="60" y="182"/>
                  </a:lnTo>
                  <a:lnTo>
                    <a:pt x="54" y="111"/>
                  </a:lnTo>
                  <a:lnTo>
                    <a:pt x="32" y="108"/>
                  </a:lnTo>
                  <a:lnTo>
                    <a:pt x="26" y="4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0" name="Freeform 1172"/>
            <p:cNvSpPr>
              <a:spLocks/>
            </p:cNvSpPr>
            <p:nvPr/>
          </p:nvSpPr>
          <p:spPr bwMode="auto">
            <a:xfrm>
              <a:off x="145" y="302"/>
              <a:ext cx="10" cy="75"/>
            </a:xfrm>
            <a:custGeom>
              <a:avLst/>
              <a:gdLst>
                <a:gd name="T0" fmla="*/ 0 w 21"/>
                <a:gd name="T1" fmla="*/ 0 h 152"/>
                <a:gd name="T2" fmla="*/ 2 w 21"/>
                <a:gd name="T3" fmla="*/ 18 h 152"/>
                <a:gd name="T4" fmla="*/ 2 w 21"/>
                <a:gd name="T5" fmla="*/ 5 h 152"/>
                <a:gd name="T6" fmla="*/ 0 w 21"/>
                <a:gd name="T7" fmla="*/ 0 h 152"/>
                <a:gd name="T8" fmla="*/ 0 w 21"/>
                <a:gd name="T9" fmla="*/ 0 h 1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52"/>
                <a:gd name="T17" fmla="*/ 21 w 21"/>
                <a:gd name="T18" fmla="*/ 152 h 1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52">
                  <a:moveTo>
                    <a:pt x="0" y="0"/>
                  </a:moveTo>
                  <a:lnTo>
                    <a:pt x="17" y="152"/>
                  </a:lnTo>
                  <a:lnTo>
                    <a:pt x="21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1" name="Freeform 1173"/>
            <p:cNvSpPr>
              <a:spLocks/>
            </p:cNvSpPr>
            <p:nvPr/>
          </p:nvSpPr>
          <p:spPr bwMode="auto">
            <a:xfrm>
              <a:off x="144" y="158"/>
              <a:ext cx="13" cy="130"/>
            </a:xfrm>
            <a:custGeom>
              <a:avLst/>
              <a:gdLst>
                <a:gd name="T0" fmla="*/ 3 w 25"/>
                <a:gd name="T1" fmla="*/ 0 h 260"/>
                <a:gd name="T2" fmla="*/ 1 w 25"/>
                <a:gd name="T3" fmla="*/ 6 h 260"/>
                <a:gd name="T4" fmla="*/ 0 w 25"/>
                <a:gd name="T5" fmla="*/ 14 h 260"/>
                <a:gd name="T6" fmla="*/ 1 w 25"/>
                <a:gd name="T7" fmla="*/ 30 h 260"/>
                <a:gd name="T8" fmla="*/ 4 w 25"/>
                <a:gd name="T9" fmla="*/ 33 h 260"/>
                <a:gd name="T10" fmla="*/ 3 w 25"/>
                <a:gd name="T11" fmla="*/ 27 h 260"/>
                <a:gd name="T12" fmla="*/ 2 w 25"/>
                <a:gd name="T13" fmla="*/ 11 h 260"/>
                <a:gd name="T14" fmla="*/ 3 w 25"/>
                <a:gd name="T15" fmla="*/ 0 h 260"/>
                <a:gd name="T16" fmla="*/ 3 w 25"/>
                <a:gd name="T17" fmla="*/ 0 h 2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"/>
                <a:gd name="T28" fmla="*/ 0 h 260"/>
                <a:gd name="T29" fmla="*/ 25 w 25"/>
                <a:gd name="T30" fmla="*/ 260 h 26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" h="260">
                  <a:moveTo>
                    <a:pt x="18" y="0"/>
                  </a:moveTo>
                  <a:lnTo>
                    <a:pt x="8" y="54"/>
                  </a:lnTo>
                  <a:lnTo>
                    <a:pt x="0" y="115"/>
                  </a:lnTo>
                  <a:lnTo>
                    <a:pt x="5" y="242"/>
                  </a:lnTo>
                  <a:lnTo>
                    <a:pt x="25" y="260"/>
                  </a:lnTo>
                  <a:lnTo>
                    <a:pt x="18" y="219"/>
                  </a:lnTo>
                  <a:lnTo>
                    <a:pt x="12" y="95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2" name="Freeform 1174"/>
            <p:cNvSpPr>
              <a:spLocks/>
            </p:cNvSpPr>
            <p:nvPr/>
          </p:nvSpPr>
          <p:spPr bwMode="auto">
            <a:xfrm>
              <a:off x="167" y="172"/>
              <a:ext cx="7" cy="113"/>
            </a:xfrm>
            <a:custGeom>
              <a:avLst/>
              <a:gdLst>
                <a:gd name="T0" fmla="*/ 2 w 14"/>
                <a:gd name="T1" fmla="*/ 0 h 227"/>
                <a:gd name="T2" fmla="*/ 0 w 14"/>
                <a:gd name="T3" fmla="*/ 7 h 227"/>
                <a:gd name="T4" fmla="*/ 0 w 14"/>
                <a:gd name="T5" fmla="*/ 28 h 227"/>
                <a:gd name="T6" fmla="*/ 2 w 14"/>
                <a:gd name="T7" fmla="*/ 28 h 227"/>
                <a:gd name="T8" fmla="*/ 2 w 14"/>
                <a:gd name="T9" fmla="*/ 7 h 227"/>
                <a:gd name="T10" fmla="*/ 2 w 14"/>
                <a:gd name="T11" fmla="*/ 0 h 227"/>
                <a:gd name="T12" fmla="*/ 2 w 14"/>
                <a:gd name="T13" fmla="*/ 0 h 2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"/>
                <a:gd name="T22" fmla="*/ 0 h 227"/>
                <a:gd name="T23" fmla="*/ 14 w 14"/>
                <a:gd name="T24" fmla="*/ 227 h 22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" h="227">
                  <a:moveTo>
                    <a:pt x="14" y="0"/>
                  </a:moveTo>
                  <a:lnTo>
                    <a:pt x="0" y="61"/>
                  </a:lnTo>
                  <a:lnTo>
                    <a:pt x="0" y="224"/>
                  </a:lnTo>
                  <a:lnTo>
                    <a:pt x="14" y="227"/>
                  </a:lnTo>
                  <a:lnTo>
                    <a:pt x="11" y="6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3" name="Freeform 1175"/>
            <p:cNvSpPr>
              <a:spLocks/>
            </p:cNvSpPr>
            <p:nvPr/>
          </p:nvSpPr>
          <p:spPr bwMode="auto">
            <a:xfrm>
              <a:off x="191" y="202"/>
              <a:ext cx="82" cy="121"/>
            </a:xfrm>
            <a:custGeom>
              <a:avLst/>
              <a:gdLst>
                <a:gd name="T0" fmla="*/ 0 w 165"/>
                <a:gd name="T1" fmla="*/ 0 h 242"/>
                <a:gd name="T2" fmla="*/ 0 w 165"/>
                <a:gd name="T3" fmla="*/ 5 h 242"/>
                <a:gd name="T4" fmla="*/ 4 w 165"/>
                <a:gd name="T5" fmla="*/ 6 h 242"/>
                <a:gd name="T6" fmla="*/ 8 w 165"/>
                <a:gd name="T7" fmla="*/ 10 h 242"/>
                <a:gd name="T8" fmla="*/ 11 w 165"/>
                <a:gd name="T9" fmla="*/ 15 h 242"/>
                <a:gd name="T10" fmla="*/ 14 w 165"/>
                <a:gd name="T11" fmla="*/ 21 h 242"/>
                <a:gd name="T12" fmla="*/ 16 w 165"/>
                <a:gd name="T13" fmla="*/ 30 h 242"/>
                <a:gd name="T14" fmla="*/ 15 w 165"/>
                <a:gd name="T15" fmla="*/ 21 h 242"/>
                <a:gd name="T16" fmla="*/ 20 w 165"/>
                <a:gd name="T17" fmla="*/ 14 h 242"/>
                <a:gd name="T18" fmla="*/ 14 w 165"/>
                <a:gd name="T19" fmla="*/ 19 h 242"/>
                <a:gd name="T20" fmla="*/ 11 w 165"/>
                <a:gd name="T21" fmla="*/ 12 h 242"/>
                <a:gd name="T22" fmla="*/ 6 w 165"/>
                <a:gd name="T23" fmla="*/ 6 h 242"/>
                <a:gd name="T24" fmla="*/ 2 w 165"/>
                <a:gd name="T25" fmla="*/ 3 h 242"/>
                <a:gd name="T26" fmla="*/ 0 w 165"/>
                <a:gd name="T27" fmla="*/ 0 h 242"/>
                <a:gd name="T28" fmla="*/ 0 w 165"/>
                <a:gd name="T29" fmla="*/ 0 h 24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5"/>
                <a:gd name="T46" fmla="*/ 0 h 242"/>
                <a:gd name="T47" fmla="*/ 165 w 165"/>
                <a:gd name="T48" fmla="*/ 242 h 24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5" h="242">
                  <a:moveTo>
                    <a:pt x="0" y="0"/>
                  </a:moveTo>
                  <a:lnTo>
                    <a:pt x="6" y="33"/>
                  </a:lnTo>
                  <a:lnTo>
                    <a:pt x="36" y="47"/>
                  </a:lnTo>
                  <a:lnTo>
                    <a:pt x="64" y="79"/>
                  </a:lnTo>
                  <a:lnTo>
                    <a:pt x="89" y="114"/>
                  </a:lnTo>
                  <a:lnTo>
                    <a:pt x="112" y="165"/>
                  </a:lnTo>
                  <a:lnTo>
                    <a:pt x="135" y="242"/>
                  </a:lnTo>
                  <a:lnTo>
                    <a:pt x="121" y="163"/>
                  </a:lnTo>
                  <a:lnTo>
                    <a:pt x="165" y="109"/>
                  </a:lnTo>
                  <a:lnTo>
                    <a:pt x="117" y="147"/>
                  </a:lnTo>
                  <a:lnTo>
                    <a:pt x="91" y="95"/>
                  </a:lnTo>
                  <a:lnTo>
                    <a:pt x="51" y="44"/>
                  </a:lnTo>
                  <a:lnTo>
                    <a:pt x="22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4" name="Freeform 1176"/>
            <p:cNvSpPr>
              <a:spLocks/>
            </p:cNvSpPr>
            <p:nvPr/>
          </p:nvSpPr>
          <p:spPr bwMode="auto">
            <a:xfrm>
              <a:off x="176" y="162"/>
              <a:ext cx="86" cy="66"/>
            </a:xfrm>
            <a:custGeom>
              <a:avLst/>
              <a:gdLst>
                <a:gd name="T0" fmla="*/ 5 w 171"/>
                <a:gd name="T1" fmla="*/ 0 h 131"/>
                <a:gd name="T2" fmla="*/ 12 w 171"/>
                <a:gd name="T3" fmla="*/ 4 h 131"/>
                <a:gd name="T4" fmla="*/ 18 w 171"/>
                <a:gd name="T5" fmla="*/ 9 h 131"/>
                <a:gd name="T6" fmla="*/ 22 w 171"/>
                <a:gd name="T7" fmla="*/ 17 h 131"/>
                <a:gd name="T8" fmla="*/ 16 w 171"/>
                <a:gd name="T9" fmla="*/ 9 h 131"/>
                <a:gd name="T10" fmla="*/ 9 w 171"/>
                <a:gd name="T11" fmla="*/ 4 h 131"/>
                <a:gd name="T12" fmla="*/ 5 w 171"/>
                <a:gd name="T13" fmla="*/ 2 h 131"/>
                <a:gd name="T14" fmla="*/ 2 w 171"/>
                <a:gd name="T15" fmla="*/ 2 h 131"/>
                <a:gd name="T16" fmla="*/ 0 w 171"/>
                <a:gd name="T17" fmla="*/ 1 h 131"/>
                <a:gd name="T18" fmla="*/ 5 w 171"/>
                <a:gd name="T19" fmla="*/ 0 h 131"/>
                <a:gd name="T20" fmla="*/ 5 w 171"/>
                <a:gd name="T21" fmla="*/ 0 h 13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1"/>
                <a:gd name="T34" fmla="*/ 0 h 131"/>
                <a:gd name="T35" fmla="*/ 171 w 171"/>
                <a:gd name="T36" fmla="*/ 131 h 13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1" h="131">
                  <a:moveTo>
                    <a:pt x="40" y="0"/>
                  </a:moveTo>
                  <a:lnTo>
                    <a:pt x="92" y="29"/>
                  </a:lnTo>
                  <a:lnTo>
                    <a:pt x="142" y="70"/>
                  </a:lnTo>
                  <a:lnTo>
                    <a:pt x="171" y="131"/>
                  </a:lnTo>
                  <a:lnTo>
                    <a:pt x="124" y="70"/>
                  </a:lnTo>
                  <a:lnTo>
                    <a:pt x="67" y="29"/>
                  </a:lnTo>
                  <a:lnTo>
                    <a:pt x="35" y="15"/>
                  </a:lnTo>
                  <a:lnTo>
                    <a:pt x="13" y="15"/>
                  </a:lnTo>
                  <a:lnTo>
                    <a:pt x="0" y="2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5" name="Freeform 1177"/>
            <p:cNvSpPr>
              <a:spLocks/>
            </p:cNvSpPr>
            <p:nvPr/>
          </p:nvSpPr>
          <p:spPr bwMode="auto">
            <a:xfrm>
              <a:off x="287" y="203"/>
              <a:ext cx="36" cy="109"/>
            </a:xfrm>
            <a:custGeom>
              <a:avLst/>
              <a:gdLst>
                <a:gd name="T0" fmla="*/ 0 w 73"/>
                <a:gd name="T1" fmla="*/ 0 h 217"/>
                <a:gd name="T2" fmla="*/ 4 w 73"/>
                <a:gd name="T3" fmla="*/ 11 h 217"/>
                <a:gd name="T4" fmla="*/ 1 w 73"/>
                <a:gd name="T5" fmla="*/ 13 h 217"/>
                <a:gd name="T6" fmla="*/ 4 w 73"/>
                <a:gd name="T7" fmla="*/ 12 h 217"/>
                <a:gd name="T8" fmla="*/ 9 w 73"/>
                <a:gd name="T9" fmla="*/ 28 h 217"/>
                <a:gd name="T10" fmla="*/ 6 w 73"/>
                <a:gd name="T11" fmla="*/ 11 h 217"/>
                <a:gd name="T12" fmla="*/ 9 w 73"/>
                <a:gd name="T13" fmla="*/ 9 h 217"/>
                <a:gd name="T14" fmla="*/ 6 w 73"/>
                <a:gd name="T15" fmla="*/ 10 h 217"/>
                <a:gd name="T16" fmla="*/ 0 w 73"/>
                <a:gd name="T17" fmla="*/ 0 h 217"/>
                <a:gd name="T18" fmla="*/ 0 w 73"/>
                <a:gd name="T19" fmla="*/ 0 h 2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3"/>
                <a:gd name="T31" fmla="*/ 0 h 217"/>
                <a:gd name="T32" fmla="*/ 73 w 73"/>
                <a:gd name="T33" fmla="*/ 217 h 21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3" h="217">
                  <a:moveTo>
                    <a:pt x="0" y="0"/>
                  </a:moveTo>
                  <a:lnTo>
                    <a:pt x="36" y="82"/>
                  </a:lnTo>
                  <a:lnTo>
                    <a:pt x="9" y="99"/>
                  </a:lnTo>
                  <a:lnTo>
                    <a:pt x="38" y="95"/>
                  </a:lnTo>
                  <a:lnTo>
                    <a:pt x="73" y="217"/>
                  </a:lnTo>
                  <a:lnTo>
                    <a:pt x="50" y="88"/>
                  </a:lnTo>
                  <a:lnTo>
                    <a:pt x="73" y="65"/>
                  </a:lnTo>
                  <a:lnTo>
                    <a:pt x="5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6" name="Freeform 1178"/>
            <p:cNvSpPr>
              <a:spLocks/>
            </p:cNvSpPr>
            <p:nvPr/>
          </p:nvSpPr>
          <p:spPr bwMode="auto">
            <a:xfrm>
              <a:off x="285" y="283"/>
              <a:ext cx="23" cy="68"/>
            </a:xfrm>
            <a:custGeom>
              <a:avLst/>
              <a:gdLst>
                <a:gd name="T0" fmla="*/ 0 w 46"/>
                <a:gd name="T1" fmla="*/ 0 h 135"/>
                <a:gd name="T2" fmla="*/ 3 w 46"/>
                <a:gd name="T3" fmla="*/ 17 h 135"/>
                <a:gd name="T4" fmla="*/ 6 w 46"/>
                <a:gd name="T5" fmla="*/ 15 h 135"/>
                <a:gd name="T6" fmla="*/ 0 w 46"/>
                <a:gd name="T7" fmla="*/ 0 h 135"/>
                <a:gd name="T8" fmla="*/ 0 w 46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"/>
                <a:gd name="T16" fmla="*/ 0 h 135"/>
                <a:gd name="T17" fmla="*/ 46 w 46"/>
                <a:gd name="T18" fmla="*/ 135 h 1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" h="135">
                  <a:moveTo>
                    <a:pt x="0" y="0"/>
                  </a:moveTo>
                  <a:lnTo>
                    <a:pt x="28" y="135"/>
                  </a:lnTo>
                  <a:lnTo>
                    <a:pt x="46" y="1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7" name="Freeform 1179"/>
            <p:cNvSpPr>
              <a:spLocks/>
            </p:cNvSpPr>
            <p:nvPr/>
          </p:nvSpPr>
          <p:spPr bwMode="auto">
            <a:xfrm>
              <a:off x="233" y="374"/>
              <a:ext cx="404" cy="152"/>
            </a:xfrm>
            <a:custGeom>
              <a:avLst/>
              <a:gdLst>
                <a:gd name="T0" fmla="*/ 0 w 808"/>
                <a:gd name="T1" fmla="*/ 38 h 304"/>
                <a:gd name="T2" fmla="*/ 14 w 808"/>
                <a:gd name="T3" fmla="*/ 23 h 304"/>
                <a:gd name="T4" fmla="*/ 101 w 808"/>
                <a:gd name="T5" fmla="*/ 0 h 304"/>
                <a:gd name="T6" fmla="*/ 14 w 808"/>
                <a:gd name="T7" fmla="*/ 25 h 304"/>
                <a:gd name="T8" fmla="*/ 0 w 808"/>
                <a:gd name="T9" fmla="*/ 38 h 304"/>
                <a:gd name="T10" fmla="*/ 0 w 808"/>
                <a:gd name="T11" fmla="*/ 38 h 3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08"/>
                <a:gd name="T19" fmla="*/ 0 h 304"/>
                <a:gd name="T20" fmla="*/ 808 w 808"/>
                <a:gd name="T21" fmla="*/ 304 h 30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08" h="304">
                  <a:moveTo>
                    <a:pt x="0" y="304"/>
                  </a:moveTo>
                  <a:lnTo>
                    <a:pt x="112" y="190"/>
                  </a:lnTo>
                  <a:lnTo>
                    <a:pt x="808" y="0"/>
                  </a:lnTo>
                  <a:lnTo>
                    <a:pt x="117" y="205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8" name="Freeform 1180"/>
            <p:cNvSpPr>
              <a:spLocks/>
            </p:cNvSpPr>
            <p:nvPr/>
          </p:nvSpPr>
          <p:spPr bwMode="auto">
            <a:xfrm>
              <a:off x="266" y="312"/>
              <a:ext cx="374" cy="118"/>
            </a:xfrm>
            <a:custGeom>
              <a:avLst/>
              <a:gdLst>
                <a:gd name="T0" fmla="*/ 0 w 746"/>
                <a:gd name="T1" fmla="*/ 30 h 234"/>
                <a:gd name="T2" fmla="*/ 12 w 746"/>
                <a:gd name="T3" fmla="*/ 21 h 234"/>
                <a:gd name="T4" fmla="*/ 94 w 746"/>
                <a:gd name="T5" fmla="*/ 0 h 234"/>
                <a:gd name="T6" fmla="*/ 12 w 746"/>
                <a:gd name="T7" fmla="*/ 24 h 234"/>
                <a:gd name="T8" fmla="*/ 0 w 746"/>
                <a:gd name="T9" fmla="*/ 30 h 234"/>
                <a:gd name="T10" fmla="*/ 0 w 746"/>
                <a:gd name="T11" fmla="*/ 30 h 2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46"/>
                <a:gd name="T19" fmla="*/ 0 h 234"/>
                <a:gd name="T20" fmla="*/ 746 w 746"/>
                <a:gd name="T21" fmla="*/ 234 h 2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46" h="234">
                  <a:moveTo>
                    <a:pt x="0" y="234"/>
                  </a:moveTo>
                  <a:lnTo>
                    <a:pt x="94" y="164"/>
                  </a:lnTo>
                  <a:lnTo>
                    <a:pt x="746" y="0"/>
                  </a:lnTo>
                  <a:lnTo>
                    <a:pt x="92" y="189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9" name="Freeform 1181"/>
            <p:cNvSpPr>
              <a:spLocks/>
            </p:cNvSpPr>
            <p:nvPr/>
          </p:nvSpPr>
          <p:spPr bwMode="auto">
            <a:xfrm>
              <a:off x="484" y="434"/>
              <a:ext cx="49" cy="62"/>
            </a:xfrm>
            <a:custGeom>
              <a:avLst/>
              <a:gdLst>
                <a:gd name="T0" fmla="*/ 0 w 99"/>
                <a:gd name="T1" fmla="*/ 0 h 124"/>
                <a:gd name="T2" fmla="*/ 5 w 99"/>
                <a:gd name="T3" fmla="*/ 12 h 124"/>
                <a:gd name="T4" fmla="*/ 0 w 99"/>
                <a:gd name="T5" fmla="*/ 16 h 124"/>
                <a:gd name="T6" fmla="*/ 12 w 99"/>
                <a:gd name="T7" fmla="*/ 12 h 124"/>
                <a:gd name="T8" fmla="*/ 7 w 99"/>
                <a:gd name="T9" fmla="*/ 12 h 124"/>
                <a:gd name="T10" fmla="*/ 0 w 99"/>
                <a:gd name="T11" fmla="*/ 0 h 124"/>
                <a:gd name="T12" fmla="*/ 0 w 99"/>
                <a:gd name="T13" fmla="*/ 0 h 1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9"/>
                <a:gd name="T22" fmla="*/ 0 h 124"/>
                <a:gd name="T23" fmla="*/ 99 w 99"/>
                <a:gd name="T24" fmla="*/ 124 h 1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9" h="124">
                  <a:moveTo>
                    <a:pt x="0" y="0"/>
                  </a:moveTo>
                  <a:lnTo>
                    <a:pt x="45" y="95"/>
                  </a:lnTo>
                  <a:lnTo>
                    <a:pt x="0" y="124"/>
                  </a:lnTo>
                  <a:lnTo>
                    <a:pt x="99" y="90"/>
                  </a:lnTo>
                  <a:lnTo>
                    <a:pt x="60" y="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0" name="Freeform 1182"/>
            <p:cNvSpPr>
              <a:spLocks/>
            </p:cNvSpPr>
            <p:nvPr/>
          </p:nvSpPr>
          <p:spPr bwMode="auto">
            <a:xfrm>
              <a:off x="507" y="237"/>
              <a:ext cx="113" cy="62"/>
            </a:xfrm>
            <a:custGeom>
              <a:avLst/>
              <a:gdLst>
                <a:gd name="T0" fmla="*/ 29 w 225"/>
                <a:gd name="T1" fmla="*/ 0 h 123"/>
                <a:gd name="T2" fmla="*/ 24 w 225"/>
                <a:gd name="T3" fmla="*/ 9 h 123"/>
                <a:gd name="T4" fmla="*/ 26 w 225"/>
                <a:gd name="T5" fmla="*/ 16 h 123"/>
                <a:gd name="T6" fmla="*/ 21 w 225"/>
                <a:gd name="T7" fmla="*/ 10 h 123"/>
                <a:gd name="T8" fmla="*/ 0 w 225"/>
                <a:gd name="T9" fmla="*/ 15 h 123"/>
                <a:gd name="T10" fmla="*/ 22 w 225"/>
                <a:gd name="T11" fmla="*/ 8 h 123"/>
                <a:gd name="T12" fmla="*/ 29 w 225"/>
                <a:gd name="T13" fmla="*/ 0 h 123"/>
                <a:gd name="T14" fmla="*/ 29 w 225"/>
                <a:gd name="T15" fmla="*/ 0 h 12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5"/>
                <a:gd name="T25" fmla="*/ 0 h 123"/>
                <a:gd name="T26" fmla="*/ 225 w 225"/>
                <a:gd name="T27" fmla="*/ 123 h 12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5" h="123">
                  <a:moveTo>
                    <a:pt x="225" y="0"/>
                  </a:moveTo>
                  <a:lnTo>
                    <a:pt x="188" y="66"/>
                  </a:lnTo>
                  <a:lnTo>
                    <a:pt x="207" y="123"/>
                  </a:lnTo>
                  <a:lnTo>
                    <a:pt x="168" y="78"/>
                  </a:lnTo>
                  <a:lnTo>
                    <a:pt x="0" y="116"/>
                  </a:lnTo>
                  <a:lnTo>
                    <a:pt x="171" y="61"/>
                  </a:lnTo>
                  <a:lnTo>
                    <a:pt x="225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1" name="Freeform 1183"/>
            <p:cNvSpPr>
              <a:spLocks/>
            </p:cNvSpPr>
            <p:nvPr/>
          </p:nvSpPr>
          <p:spPr bwMode="auto">
            <a:xfrm>
              <a:off x="198" y="1147"/>
              <a:ext cx="25" cy="31"/>
            </a:xfrm>
            <a:custGeom>
              <a:avLst/>
              <a:gdLst>
                <a:gd name="T0" fmla="*/ 2 w 48"/>
                <a:gd name="T1" fmla="*/ 0 h 62"/>
                <a:gd name="T2" fmla="*/ 6 w 48"/>
                <a:gd name="T3" fmla="*/ 0 h 62"/>
                <a:gd name="T4" fmla="*/ 7 w 48"/>
                <a:gd name="T5" fmla="*/ 8 h 62"/>
                <a:gd name="T6" fmla="*/ 2 w 48"/>
                <a:gd name="T7" fmla="*/ 7 h 62"/>
                <a:gd name="T8" fmla="*/ 0 w 48"/>
                <a:gd name="T9" fmla="*/ 4 h 62"/>
                <a:gd name="T10" fmla="*/ 2 w 48"/>
                <a:gd name="T11" fmla="*/ 0 h 62"/>
                <a:gd name="T12" fmla="*/ 2 w 48"/>
                <a:gd name="T13" fmla="*/ 0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62"/>
                <a:gd name="T23" fmla="*/ 48 w 48"/>
                <a:gd name="T24" fmla="*/ 62 h 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62">
                  <a:moveTo>
                    <a:pt x="11" y="0"/>
                  </a:moveTo>
                  <a:lnTo>
                    <a:pt x="40" y="0"/>
                  </a:lnTo>
                  <a:lnTo>
                    <a:pt x="48" y="62"/>
                  </a:lnTo>
                  <a:lnTo>
                    <a:pt x="13" y="55"/>
                  </a:lnTo>
                  <a:lnTo>
                    <a:pt x="0" y="3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2" name="Freeform 1184"/>
            <p:cNvSpPr>
              <a:spLocks/>
            </p:cNvSpPr>
            <p:nvPr/>
          </p:nvSpPr>
          <p:spPr bwMode="auto">
            <a:xfrm>
              <a:off x="320" y="584"/>
              <a:ext cx="33" cy="125"/>
            </a:xfrm>
            <a:custGeom>
              <a:avLst/>
              <a:gdLst>
                <a:gd name="T0" fmla="*/ 0 w 64"/>
                <a:gd name="T1" fmla="*/ 0 h 250"/>
                <a:gd name="T2" fmla="*/ 3 w 64"/>
                <a:gd name="T3" fmla="*/ 31 h 250"/>
                <a:gd name="T4" fmla="*/ 4 w 64"/>
                <a:gd name="T5" fmla="*/ 15 h 250"/>
                <a:gd name="T6" fmla="*/ 9 w 64"/>
                <a:gd name="T7" fmla="*/ 14 h 250"/>
                <a:gd name="T8" fmla="*/ 4 w 64"/>
                <a:gd name="T9" fmla="*/ 12 h 250"/>
                <a:gd name="T10" fmla="*/ 0 w 64"/>
                <a:gd name="T11" fmla="*/ 0 h 250"/>
                <a:gd name="T12" fmla="*/ 0 w 64"/>
                <a:gd name="T13" fmla="*/ 0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250"/>
                <a:gd name="T23" fmla="*/ 64 w 64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250">
                  <a:moveTo>
                    <a:pt x="0" y="0"/>
                  </a:moveTo>
                  <a:lnTo>
                    <a:pt x="20" y="250"/>
                  </a:lnTo>
                  <a:lnTo>
                    <a:pt x="27" y="117"/>
                  </a:lnTo>
                  <a:lnTo>
                    <a:pt x="64" y="110"/>
                  </a:lnTo>
                  <a:lnTo>
                    <a:pt x="27" y="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3" name="Freeform 1185"/>
            <p:cNvSpPr>
              <a:spLocks/>
            </p:cNvSpPr>
            <p:nvPr/>
          </p:nvSpPr>
          <p:spPr bwMode="auto">
            <a:xfrm>
              <a:off x="956" y="174"/>
              <a:ext cx="128" cy="71"/>
            </a:xfrm>
            <a:custGeom>
              <a:avLst/>
              <a:gdLst>
                <a:gd name="T0" fmla="*/ 0 w 256"/>
                <a:gd name="T1" fmla="*/ 9 h 143"/>
                <a:gd name="T2" fmla="*/ 16 w 256"/>
                <a:gd name="T3" fmla="*/ 0 h 143"/>
                <a:gd name="T4" fmla="*/ 32 w 256"/>
                <a:gd name="T5" fmla="*/ 10 h 143"/>
                <a:gd name="T6" fmla="*/ 32 w 256"/>
                <a:gd name="T7" fmla="*/ 17 h 143"/>
                <a:gd name="T8" fmla="*/ 28 w 256"/>
                <a:gd name="T9" fmla="*/ 11 h 143"/>
                <a:gd name="T10" fmla="*/ 15 w 256"/>
                <a:gd name="T11" fmla="*/ 3 h 143"/>
                <a:gd name="T12" fmla="*/ 1 w 256"/>
                <a:gd name="T13" fmla="*/ 13 h 143"/>
                <a:gd name="T14" fmla="*/ 0 w 256"/>
                <a:gd name="T15" fmla="*/ 9 h 143"/>
                <a:gd name="T16" fmla="*/ 0 w 256"/>
                <a:gd name="T17" fmla="*/ 9 h 1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56"/>
                <a:gd name="T28" fmla="*/ 0 h 143"/>
                <a:gd name="T29" fmla="*/ 256 w 256"/>
                <a:gd name="T30" fmla="*/ 143 h 14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56" h="143">
                  <a:moveTo>
                    <a:pt x="0" y="78"/>
                  </a:moveTo>
                  <a:lnTo>
                    <a:pt x="131" y="0"/>
                  </a:lnTo>
                  <a:lnTo>
                    <a:pt x="256" y="80"/>
                  </a:lnTo>
                  <a:lnTo>
                    <a:pt x="256" y="143"/>
                  </a:lnTo>
                  <a:lnTo>
                    <a:pt x="225" y="95"/>
                  </a:lnTo>
                  <a:lnTo>
                    <a:pt x="127" y="27"/>
                  </a:lnTo>
                  <a:lnTo>
                    <a:pt x="6" y="104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4" name="Freeform 1186"/>
            <p:cNvSpPr>
              <a:spLocks/>
            </p:cNvSpPr>
            <p:nvPr/>
          </p:nvSpPr>
          <p:spPr bwMode="auto">
            <a:xfrm>
              <a:off x="1001" y="230"/>
              <a:ext cx="67" cy="157"/>
            </a:xfrm>
            <a:custGeom>
              <a:avLst/>
              <a:gdLst>
                <a:gd name="T0" fmla="*/ 2 w 133"/>
                <a:gd name="T1" fmla="*/ 0 h 313"/>
                <a:gd name="T2" fmla="*/ 14 w 133"/>
                <a:gd name="T3" fmla="*/ 9 h 313"/>
                <a:gd name="T4" fmla="*/ 17 w 133"/>
                <a:gd name="T5" fmla="*/ 40 h 313"/>
                <a:gd name="T6" fmla="*/ 11 w 133"/>
                <a:gd name="T7" fmla="*/ 12 h 313"/>
                <a:gd name="T8" fmla="*/ 0 w 133"/>
                <a:gd name="T9" fmla="*/ 3 h 313"/>
                <a:gd name="T10" fmla="*/ 2 w 133"/>
                <a:gd name="T11" fmla="*/ 0 h 313"/>
                <a:gd name="T12" fmla="*/ 2 w 133"/>
                <a:gd name="T13" fmla="*/ 0 h 3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3"/>
                <a:gd name="T22" fmla="*/ 0 h 313"/>
                <a:gd name="T23" fmla="*/ 133 w 133"/>
                <a:gd name="T24" fmla="*/ 313 h 31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3" h="313">
                  <a:moveTo>
                    <a:pt x="10" y="0"/>
                  </a:moveTo>
                  <a:lnTo>
                    <a:pt x="106" y="69"/>
                  </a:lnTo>
                  <a:lnTo>
                    <a:pt x="133" y="313"/>
                  </a:lnTo>
                  <a:lnTo>
                    <a:pt x="82" y="90"/>
                  </a:lnTo>
                  <a:lnTo>
                    <a:pt x="0" y="2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5" name="Freeform 1187"/>
            <p:cNvSpPr>
              <a:spLocks/>
            </p:cNvSpPr>
            <p:nvPr/>
          </p:nvSpPr>
          <p:spPr bwMode="auto">
            <a:xfrm>
              <a:off x="1052" y="439"/>
              <a:ext cx="20" cy="289"/>
            </a:xfrm>
            <a:custGeom>
              <a:avLst/>
              <a:gdLst>
                <a:gd name="T0" fmla="*/ 0 w 42"/>
                <a:gd name="T1" fmla="*/ 0 h 579"/>
                <a:gd name="T2" fmla="*/ 5 w 42"/>
                <a:gd name="T3" fmla="*/ 72 h 579"/>
                <a:gd name="T4" fmla="*/ 3 w 42"/>
                <a:gd name="T5" fmla="*/ 7 h 579"/>
                <a:gd name="T6" fmla="*/ 0 w 42"/>
                <a:gd name="T7" fmla="*/ 0 h 579"/>
                <a:gd name="T8" fmla="*/ 0 w 42"/>
                <a:gd name="T9" fmla="*/ 0 h 5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579"/>
                <a:gd name="T17" fmla="*/ 42 w 42"/>
                <a:gd name="T18" fmla="*/ 579 h 5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579">
                  <a:moveTo>
                    <a:pt x="0" y="0"/>
                  </a:moveTo>
                  <a:lnTo>
                    <a:pt x="42" y="579"/>
                  </a:lnTo>
                  <a:lnTo>
                    <a:pt x="27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6" name="Freeform 1188"/>
            <p:cNvSpPr>
              <a:spLocks/>
            </p:cNvSpPr>
            <p:nvPr/>
          </p:nvSpPr>
          <p:spPr bwMode="auto">
            <a:xfrm>
              <a:off x="1065" y="402"/>
              <a:ext cx="64" cy="159"/>
            </a:xfrm>
            <a:custGeom>
              <a:avLst/>
              <a:gdLst>
                <a:gd name="T0" fmla="*/ 5 w 129"/>
                <a:gd name="T1" fmla="*/ 0 h 320"/>
                <a:gd name="T2" fmla="*/ 8 w 129"/>
                <a:gd name="T3" fmla="*/ 35 h 320"/>
                <a:gd name="T4" fmla="*/ 0 w 129"/>
                <a:gd name="T5" fmla="*/ 39 h 320"/>
                <a:gd name="T6" fmla="*/ 16 w 129"/>
                <a:gd name="T7" fmla="*/ 36 h 320"/>
                <a:gd name="T8" fmla="*/ 11 w 129"/>
                <a:gd name="T9" fmla="*/ 34 h 320"/>
                <a:gd name="T10" fmla="*/ 5 w 129"/>
                <a:gd name="T11" fmla="*/ 0 h 320"/>
                <a:gd name="T12" fmla="*/ 5 w 129"/>
                <a:gd name="T13" fmla="*/ 0 h 3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9"/>
                <a:gd name="T22" fmla="*/ 0 h 320"/>
                <a:gd name="T23" fmla="*/ 129 w 129"/>
                <a:gd name="T24" fmla="*/ 320 h 32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9" h="320">
                  <a:moveTo>
                    <a:pt x="41" y="0"/>
                  </a:moveTo>
                  <a:lnTo>
                    <a:pt x="65" y="284"/>
                  </a:lnTo>
                  <a:lnTo>
                    <a:pt x="0" y="320"/>
                  </a:lnTo>
                  <a:lnTo>
                    <a:pt x="129" y="295"/>
                  </a:lnTo>
                  <a:lnTo>
                    <a:pt x="92" y="275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7" name="Freeform 1189"/>
            <p:cNvSpPr>
              <a:spLocks/>
            </p:cNvSpPr>
            <p:nvPr/>
          </p:nvSpPr>
          <p:spPr bwMode="auto">
            <a:xfrm>
              <a:off x="148" y="122"/>
              <a:ext cx="173" cy="133"/>
            </a:xfrm>
            <a:custGeom>
              <a:avLst/>
              <a:gdLst>
                <a:gd name="T0" fmla="*/ 0 w 346"/>
                <a:gd name="T1" fmla="*/ 6 h 266"/>
                <a:gd name="T2" fmla="*/ 7 w 346"/>
                <a:gd name="T3" fmla="*/ 1 h 266"/>
                <a:gd name="T4" fmla="*/ 14 w 346"/>
                <a:gd name="T5" fmla="*/ 0 h 266"/>
                <a:gd name="T6" fmla="*/ 22 w 346"/>
                <a:gd name="T7" fmla="*/ 1 h 266"/>
                <a:gd name="T8" fmla="*/ 30 w 346"/>
                <a:gd name="T9" fmla="*/ 6 h 266"/>
                <a:gd name="T10" fmla="*/ 37 w 346"/>
                <a:gd name="T11" fmla="*/ 12 h 266"/>
                <a:gd name="T12" fmla="*/ 42 w 346"/>
                <a:gd name="T13" fmla="*/ 21 h 266"/>
                <a:gd name="T14" fmla="*/ 43 w 346"/>
                <a:gd name="T15" fmla="*/ 27 h 266"/>
                <a:gd name="T16" fmla="*/ 41 w 346"/>
                <a:gd name="T17" fmla="*/ 27 h 266"/>
                <a:gd name="T18" fmla="*/ 35 w 346"/>
                <a:gd name="T19" fmla="*/ 17 h 266"/>
                <a:gd name="T20" fmla="*/ 28 w 346"/>
                <a:gd name="T21" fmla="*/ 12 h 266"/>
                <a:gd name="T22" fmla="*/ 35 w 346"/>
                <a:gd name="T23" fmla="*/ 24 h 266"/>
                <a:gd name="T24" fmla="*/ 37 w 346"/>
                <a:gd name="T25" fmla="*/ 31 h 266"/>
                <a:gd name="T26" fmla="*/ 33 w 346"/>
                <a:gd name="T27" fmla="*/ 33 h 266"/>
                <a:gd name="T28" fmla="*/ 26 w 346"/>
                <a:gd name="T29" fmla="*/ 19 h 266"/>
                <a:gd name="T30" fmla="*/ 21 w 346"/>
                <a:gd name="T31" fmla="*/ 12 h 266"/>
                <a:gd name="T32" fmla="*/ 22 w 346"/>
                <a:gd name="T33" fmla="*/ 7 h 266"/>
                <a:gd name="T34" fmla="*/ 19 w 346"/>
                <a:gd name="T35" fmla="*/ 11 h 266"/>
                <a:gd name="T36" fmla="*/ 12 w 346"/>
                <a:gd name="T37" fmla="*/ 7 h 266"/>
                <a:gd name="T38" fmla="*/ 6 w 346"/>
                <a:gd name="T39" fmla="*/ 7 h 266"/>
                <a:gd name="T40" fmla="*/ 3 w 346"/>
                <a:gd name="T41" fmla="*/ 10 h 266"/>
                <a:gd name="T42" fmla="*/ 0 w 346"/>
                <a:gd name="T43" fmla="*/ 6 h 266"/>
                <a:gd name="T44" fmla="*/ 0 w 346"/>
                <a:gd name="T45" fmla="*/ 6 h 26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266"/>
                <a:gd name="T71" fmla="*/ 346 w 346"/>
                <a:gd name="T72" fmla="*/ 266 h 26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266">
                  <a:moveTo>
                    <a:pt x="0" y="55"/>
                  </a:moveTo>
                  <a:lnTo>
                    <a:pt x="56" y="5"/>
                  </a:lnTo>
                  <a:lnTo>
                    <a:pt x="113" y="0"/>
                  </a:lnTo>
                  <a:lnTo>
                    <a:pt x="170" y="5"/>
                  </a:lnTo>
                  <a:lnTo>
                    <a:pt x="243" y="52"/>
                  </a:lnTo>
                  <a:lnTo>
                    <a:pt x="289" y="103"/>
                  </a:lnTo>
                  <a:lnTo>
                    <a:pt x="334" y="169"/>
                  </a:lnTo>
                  <a:lnTo>
                    <a:pt x="346" y="216"/>
                  </a:lnTo>
                  <a:lnTo>
                    <a:pt x="322" y="223"/>
                  </a:lnTo>
                  <a:lnTo>
                    <a:pt x="276" y="143"/>
                  </a:lnTo>
                  <a:lnTo>
                    <a:pt x="231" y="103"/>
                  </a:lnTo>
                  <a:lnTo>
                    <a:pt x="278" y="195"/>
                  </a:lnTo>
                  <a:lnTo>
                    <a:pt x="294" y="250"/>
                  </a:lnTo>
                  <a:lnTo>
                    <a:pt x="261" y="266"/>
                  </a:lnTo>
                  <a:lnTo>
                    <a:pt x="211" y="155"/>
                  </a:lnTo>
                  <a:lnTo>
                    <a:pt x="165" y="103"/>
                  </a:lnTo>
                  <a:lnTo>
                    <a:pt x="181" y="59"/>
                  </a:lnTo>
                  <a:lnTo>
                    <a:pt x="148" y="90"/>
                  </a:lnTo>
                  <a:lnTo>
                    <a:pt x="101" y="59"/>
                  </a:lnTo>
                  <a:lnTo>
                    <a:pt x="52" y="59"/>
                  </a:lnTo>
                  <a:lnTo>
                    <a:pt x="28" y="80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8" name="Freeform 1190"/>
            <p:cNvSpPr>
              <a:spLocks/>
            </p:cNvSpPr>
            <p:nvPr/>
          </p:nvSpPr>
          <p:spPr bwMode="auto">
            <a:xfrm>
              <a:off x="286" y="255"/>
              <a:ext cx="36" cy="81"/>
            </a:xfrm>
            <a:custGeom>
              <a:avLst/>
              <a:gdLst>
                <a:gd name="T0" fmla="*/ 0 w 72"/>
                <a:gd name="T1" fmla="*/ 3 h 162"/>
                <a:gd name="T2" fmla="*/ 5 w 72"/>
                <a:gd name="T3" fmla="*/ 20 h 162"/>
                <a:gd name="T4" fmla="*/ 9 w 72"/>
                <a:gd name="T5" fmla="*/ 18 h 162"/>
                <a:gd name="T6" fmla="*/ 3 w 72"/>
                <a:gd name="T7" fmla="*/ 0 h 162"/>
                <a:gd name="T8" fmla="*/ 0 w 72"/>
                <a:gd name="T9" fmla="*/ 3 h 162"/>
                <a:gd name="T10" fmla="*/ 0 w 72"/>
                <a:gd name="T11" fmla="*/ 3 h 1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2"/>
                <a:gd name="T19" fmla="*/ 0 h 162"/>
                <a:gd name="T20" fmla="*/ 72 w 72"/>
                <a:gd name="T21" fmla="*/ 162 h 1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2" h="162">
                  <a:moveTo>
                    <a:pt x="0" y="20"/>
                  </a:moveTo>
                  <a:lnTo>
                    <a:pt x="46" y="162"/>
                  </a:lnTo>
                  <a:lnTo>
                    <a:pt x="72" y="143"/>
                  </a:lnTo>
                  <a:lnTo>
                    <a:pt x="30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9" name="Freeform 1191"/>
            <p:cNvSpPr>
              <a:spLocks/>
            </p:cNvSpPr>
            <p:nvPr/>
          </p:nvSpPr>
          <p:spPr bwMode="auto">
            <a:xfrm>
              <a:off x="320" y="241"/>
              <a:ext cx="15" cy="71"/>
            </a:xfrm>
            <a:custGeom>
              <a:avLst/>
              <a:gdLst>
                <a:gd name="T0" fmla="*/ 0 w 30"/>
                <a:gd name="T1" fmla="*/ 2 h 143"/>
                <a:gd name="T2" fmla="*/ 3 w 30"/>
                <a:gd name="T3" fmla="*/ 0 h 143"/>
                <a:gd name="T4" fmla="*/ 4 w 30"/>
                <a:gd name="T5" fmla="*/ 17 h 143"/>
                <a:gd name="T6" fmla="*/ 0 w 30"/>
                <a:gd name="T7" fmla="*/ 2 h 143"/>
                <a:gd name="T8" fmla="*/ 0 w 30"/>
                <a:gd name="T9" fmla="*/ 2 h 1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143"/>
                <a:gd name="T17" fmla="*/ 30 w 30"/>
                <a:gd name="T18" fmla="*/ 143 h 1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143">
                  <a:moveTo>
                    <a:pt x="0" y="18"/>
                  </a:moveTo>
                  <a:lnTo>
                    <a:pt x="23" y="0"/>
                  </a:lnTo>
                  <a:lnTo>
                    <a:pt x="30" y="143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0" name="Freeform 1192"/>
            <p:cNvSpPr>
              <a:spLocks/>
            </p:cNvSpPr>
            <p:nvPr/>
          </p:nvSpPr>
          <p:spPr bwMode="auto">
            <a:xfrm>
              <a:off x="182" y="175"/>
              <a:ext cx="83" cy="83"/>
            </a:xfrm>
            <a:custGeom>
              <a:avLst/>
              <a:gdLst>
                <a:gd name="T0" fmla="*/ 0 w 166"/>
                <a:gd name="T1" fmla="*/ 0 h 167"/>
                <a:gd name="T2" fmla="*/ 7 w 166"/>
                <a:gd name="T3" fmla="*/ 1 h 167"/>
                <a:gd name="T4" fmla="*/ 13 w 166"/>
                <a:gd name="T5" fmla="*/ 6 h 167"/>
                <a:gd name="T6" fmla="*/ 18 w 166"/>
                <a:gd name="T7" fmla="*/ 12 h 167"/>
                <a:gd name="T8" fmla="*/ 21 w 166"/>
                <a:gd name="T9" fmla="*/ 18 h 167"/>
                <a:gd name="T10" fmla="*/ 21 w 166"/>
                <a:gd name="T11" fmla="*/ 20 h 167"/>
                <a:gd name="T12" fmla="*/ 10 w 166"/>
                <a:gd name="T13" fmla="*/ 6 h 167"/>
                <a:gd name="T14" fmla="*/ 5 w 166"/>
                <a:gd name="T15" fmla="*/ 2 h 167"/>
                <a:gd name="T16" fmla="*/ 0 w 166"/>
                <a:gd name="T17" fmla="*/ 0 h 167"/>
                <a:gd name="T18" fmla="*/ 0 w 166"/>
                <a:gd name="T19" fmla="*/ 0 h 1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6"/>
                <a:gd name="T31" fmla="*/ 0 h 167"/>
                <a:gd name="T32" fmla="*/ 166 w 166"/>
                <a:gd name="T33" fmla="*/ 167 h 1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6" h="167">
                  <a:moveTo>
                    <a:pt x="0" y="0"/>
                  </a:moveTo>
                  <a:lnTo>
                    <a:pt x="62" y="14"/>
                  </a:lnTo>
                  <a:lnTo>
                    <a:pt x="104" y="52"/>
                  </a:lnTo>
                  <a:lnTo>
                    <a:pt x="138" y="99"/>
                  </a:lnTo>
                  <a:lnTo>
                    <a:pt x="166" y="149"/>
                  </a:lnTo>
                  <a:lnTo>
                    <a:pt x="165" y="167"/>
                  </a:lnTo>
                  <a:lnTo>
                    <a:pt x="87" y="53"/>
                  </a:lnTo>
                  <a:lnTo>
                    <a:pt x="43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1" name="Freeform 1193"/>
            <p:cNvSpPr>
              <a:spLocks/>
            </p:cNvSpPr>
            <p:nvPr/>
          </p:nvSpPr>
          <p:spPr bwMode="auto">
            <a:xfrm>
              <a:off x="266" y="260"/>
              <a:ext cx="28" cy="93"/>
            </a:xfrm>
            <a:custGeom>
              <a:avLst/>
              <a:gdLst>
                <a:gd name="T0" fmla="*/ 2 w 55"/>
                <a:gd name="T1" fmla="*/ 0 h 187"/>
                <a:gd name="T2" fmla="*/ 0 w 55"/>
                <a:gd name="T3" fmla="*/ 2 h 187"/>
                <a:gd name="T4" fmla="*/ 7 w 55"/>
                <a:gd name="T5" fmla="*/ 23 h 187"/>
                <a:gd name="T6" fmla="*/ 2 w 55"/>
                <a:gd name="T7" fmla="*/ 0 h 187"/>
                <a:gd name="T8" fmla="*/ 2 w 55"/>
                <a:gd name="T9" fmla="*/ 0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5"/>
                <a:gd name="T16" fmla="*/ 0 h 187"/>
                <a:gd name="T17" fmla="*/ 55 w 55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5" h="187">
                  <a:moveTo>
                    <a:pt x="13" y="0"/>
                  </a:moveTo>
                  <a:lnTo>
                    <a:pt x="0" y="21"/>
                  </a:lnTo>
                  <a:lnTo>
                    <a:pt x="55" y="18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2" name="Freeform 1194"/>
            <p:cNvSpPr>
              <a:spLocks/>
            </p:cNvSpPr>
            <p:nvPr/>
          </p:nvSpPr>
          <p:spPr bwMode="auto">
            <a:xfrm>
              <a:off x="177" y="182"/>
              <a:ext cx="14" cy="83"/>
            </a:xfrm>
            <a:custGeom>
              <a:avLst/>
              <a:gdLst>
                <a:gd name="T0" fmla="*/ 0 w 28"/>
                <a:gd name="T1" fmla="*/ 0 h 165"/>
                <a:gd name="T2" fmla="*/ 2 w 28"/>
                <a:gd name="T3" fmla="*/ 4 h 165"/>
                <a:gd name="T4" fmla="*/ 4 w 28"/>
                <a:gd name="T5" fmla="*/ 8 h 165"/>
                <a:gd name="T6" fmla="*/ 4 w 28"/>
                <a:gd name="T7" fmla="*/ 16 h 165"/>
                <a:gd name="T8" fmla="*/ 3 w 28"/>
                <a:gd name="T9" fmla="*/ 21 h 165"/>
                <a:gd name="T10" fmla="*/ 2 w 28"/>
                <a:gd name="T11" fmla="*/ 10 h 165"/>
                <a:gd name="T12" fmla="*/ 1 w 28"/>
                <a:gd name="T13" fmla="*/ 5 h 165"/>
                <a:gd name="T14" fmla="*/ 0 w 28"/>
                <a:gd name="T15" fmla="*/ 0 h 165"/>
                <a:gd name="T16" fmla="*/ 0 w 28"/>
                <a:gd name="T17" fmla="*/ 0 h 16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8"/>
                <a:gd name="T28" fmla="*/ 0 h 165"/>
                <a:gd name="T29" fmla="*/ 28 w 28"/>
                <a:gd name="T30" fmla="*/ 165 h 16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8" h="165">
                  <a:moveTo>
                    <a:pt x="0" y="0"/>
                  </a:moveTo>
                  <a:lnTo>
                    <a:pt x="14" y="26"/>
                  </a:lnTo>
                  <a:lnTo>
                    <a:pt x="26" y="64"/>
                  </a:lnTo>
                  <a:lnTo>
                    <a:pt x="28" y="126"/>
                  </a:lnTo>
                  <a:lnTo>
                    <a:pt x="19" y="165"/>
                  </a:lnTo>
                  <a:lnTo>
                    <a:pt x="9" y="80"/>
                  </a:lnTo>
                  <a:lnTo>
                    <a:pt x="2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3" name="Freeform 1195"/>
            <p:cNvSpPr>
              <a:spLocks/>
            </p:cNvSpPr>
            <p:nvPr/>
          </p:nvSpPr>
          <p:spPr bwMode="auto">
            <a:xfrm>
              <a:off x="288" y="92"/>
              <a:ext cx="21" cy="51"/>
            </a:xfrm>
            <a:custGeom>
              <a:avLst/>
              <a:gdLst>
                <a:gd name="T0" fmla="*/ 4 w 43"/>
                <a:gd name="T1" fmla="*/ 0 h 102"/>
                <a:gd name="T2" fmla="*/ 0 w 43"/>
                <a:gd name="T3" fmla="*/ 12 h 102"/>
                <a:gd name="T4" fmla="*/ 1 w 43"/>
                <a:gd name="T5" fmla="*/ 13 h 102"/>
                <a:gd name="T6" fmla="*/ 5 w 43"/>
                <a:gd name="T7" fmla="*/ 2 h 102"/>
                <a:gd name="T8" fmla="*/ 4 w 43"/>
                <a:gd name="T9" fmla="*/ 0 h 102"/>
                <a:gd name="T10" fmla="*/ 4 w 43"/>
                <a:gd name="T11" fmla="*/ 0 h 10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102"/>
                <a:gd name="T20" fmla="*/ 43 w 43"/>
                <a:gd name="T21" fmla="*/ 102 h 10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102">
                  <a:moveTo>
                    <a:pt x="35" y="0"/>
                  </a:moveTo>
                  <a:lnTo>
                    <a:pt x="0" y="95"/>
                  </a:lnTo>
                  <a:lnTo>
                    <a:pt x="10" y="102"/>
                  </a:lnTo>
                  <a:lnTo>
                    <a:pt x="43" y="14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4" name="Freeform 1196"/>
            <p:cNvSpPr>
              <a:spLocks/>
            </p:cNvSpPr>
            <p:nvPr/>
          </p:nvSpPr>
          <p:spPr bwMode="auto">
            <a:xfrm>
              <a:off x="316" y="169"/>
              <a:ext cx="498" cy="180"/>
            </a:xfrm>
            <a:custGeom>
              <a:avLst/>
              <a:gdLst>
                <a:gd name="T0" fmla="*/ 0 w 997"/>
                <a:gd name="T1" fmla="*/ 45 h 361"/>
                <a:gd name="T2" fmla="*/ 11 w 997"/>
                <a:gd name="T3" fmla="*/ 38 h 361"/>
                <a:gd name="T4" fmla="*/ 124 w 997"/>
                <a:gd name="T5" fmla="*/ 0 h 361"/>
                <a:gd name="T6" fmla="*/ 113 w 997"/>
                <a:gd name="T7" fmla="*/ 8 h 361"/>
                <a:gd name="T8" fmla="*/ 102 w 997"/>
                <a:gd name="T9" fmla="*/ 17 h 361"/>
                <a:gd name="T10" fmla="*/ 73 w 997"/>
                <a:gd name="T11" fmla="*/ 25 h 361"/>
                <a:gd name="T12" fmla="*/ 77 w 997"/>
                <a:gd name="T13" fmla="*/ 17 h 361"/>
                <a:gd name="T14" fmla="*/ 67 w 997"/>
                <a:gd name="T15" fmla="*/ 25 h 361"/>
                <a:gd name="T16" fmla="*/ 0 w 997"/>
                <a:gd name="T17" fmla="*/ 45 h 361"/>
                <a:gd name="T18" fmla="*/ 0 w 997"/>
                <a:gd name="T19" fmla="*/ 45 h 36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97"/>
                <a:gd name="T31" fmla="*/ 0 h 361"/>
                <a:gd name="T32" fmla="*/ 997 w 997"/>
                <a:gd name="T33" fmla="*/ 361 h 36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97" h="361">
                  <a:moveTo>
                    <a:pt x="0" y="361"/>
                  </a:moveTo>
                  <a:lnTo>
                    <a:pt x="91" y="305"/>
                  </a:lnTo>
                  <a:lnTo>
                    <a:pt x="997" y="0"/>
                  </a:lnTo>
                  <a:lnTo>
                    <a:pt x="908" y="65"/>
                  </a:lnTo>
                  <a:lnTo>
                    <a:pt x="816" y="142"/>
                  </a:lnTo>
                  <a:lnTo>
                    <a:pt x="591" y="202"/>
                  </a:lnTo>
                  <a:lnTo>
                    <a:pt x="621" y="142"/>
                  </a:lnTo>
                  <a:lnTo>
                    <a:pt x="538" y="202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FFE5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5" name="Freeform 1197"/>
            <p:cNvSpPr>
              <a:spLocks/>
            </p:cNvSpPr>
            <p:nvPr/>
          </p:nvSpPr>
          <p:spPr bwMode="auto">
            <a:xfrm>
              <a:off x="263" y="383"/>
              <a:ext cx="351" cy="125"/>
            </a:xfrm>
            <a:custGeom>
              <a:avLst/>
              <a:gdLst>
                <a:gd name="T0" fmla="*/ 0 w 701"/>
                <a:gd name="T1" fmla="*/ 32 h 249"/>
                <a:gd name="T2" fmla="*/ 7 w 701"/>
                <a:gd name="T3" fmla="*/ 24 h 249"/>
                <a:gd name="T4" fmla="*/ 88 w 701"/>
                <a:gd name="T5" fmla="*/ 0 h 249"/>
                <a:gd name="T6" fmla="*/ 9 w 701"/>
                <a:gd name="T7" fmla="*/ 26 h 249"/>
                <a:gd name="T8" fmla="*/ 0 w 701"/>
                <a:gd name="T9" fmla="*/ 32 h 249"/>
                <a:gd name="T10" fmla="*/ 0 w 701"/>
                <a:gd name="T11" fmla="*/ 32 h 2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1"/>
                <a:gd name="T19" fmla="*/ 0 h 249"/>
                <a:gd name="T20" fmla="*/ 701 w 701"/>
                <a:gd name="T21" fmla="*/ 249 h 24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1" h="249">
                  <a:moveTo>
                    <a:pt x="0" y="249"/>
                  </a:moveTo>
                  <a:lnTo>
                    <a:pt x="56" y="186"/>
                  </a:lnTo>
                  <a:lnTo>
                    <a:pt x="701" y="0"/>
                  </a:lnTo>
                  <a:lnTo>
                    <a:pt x="65" y="201"/>
                  </a:lnTo>
                  <a:lnTo>
                    <a:pt x="0" y="249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6" name="Freeform 1198"/>
            <p:cNvSpPr>
              <a:spLocks/>
            </p:cNvSpPr>
            <p:nvPr/>
          </p:nvSpPr>
          <p:spPr bwMode="auto">
            <a:xfrm>
              <a:off x="847" y="240"/>
              <a:ext cx="26" cy="234"/>
            </a:xfrm>
            <a:custGeom>
              <a:avLst/>
              <a:gdLst>
                <a:gd name="T0" fmla="*/ 3 w 53"/>
                <a:gd name="T1" fmla="*/ 0 h 469"/>
                <a:gd name="T2" fmla="*/ 6 w 53"/>
                <a:gd name="T3" fmla="*/ 12 h 469"/>
                <a:gd name="T4" fmla="*/ 0 w 53"/>
                <a:gd name="T5" fmla="*/ 58 h 469"/>
                <a:gd name="T6" fmla="*/ 0 w 53"/>
                <a:gd name="T7" fmla="*/ 54 h 469"/>
                <a:gd name="T8" fmla="*/ 2 w 53"/>
                <a:gd name="T9" fmla="*/ 18 h 469"/>
                <a:gd name="T10" fmla="*/ 3 w 53"/>
                <a:gd name="T11" fmla="*/ 0 h 469"/>
                <a:gd name="T12" fmla="*/ 3 w 53"/>
                <a:gd name="T13" fmla="*/ 0 h 4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3"/>
                <a:gd name="T22" fmla="*/ 0 h 469"/>
                <a:gd name="T23" fmla="*/ 53 w 53"/>
                <a:gd name="T24" fmla="*/ 469 h 46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3" h="469">
                  <a:moveTo>
                    <a:pt x="29" y="0"/>
                  </a:moveTo>
                  <a:lnTo>
                    <a:pt x="53" y="99"/>
                  </a:lnTo>
                  <a:lnTo>
                    <a:pt x="2" y="469"/>
                  </a:lnTo>
                  <a:lnTo>
                    <a:pt x="0" y="438"/>
                  </a:lnTo>
                  <a:lnTo>
                    <a:pt x="17" y="146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7" name="Freeform 1199"/>
            <p:cNvSpPr>
              <a:spLocks/>
            </p:cNvSpPr>
            <p:nvPr/>
          </p:nvSpPr>
          <p:spPr bwMode="auto">
            <a:xfrm>
              <a:off x="292" y="863"/>
              <a:ext cx="42" cy="213"/>
            </a:xfrm>
            <a:custGeom>
              <a:avLst/>
              <a:gdLst>
                <a:gd name="T0" fmla="*/ 7 w 85"/>
                <a:gd name="T1" fmla="*/ 1 h 426"/>
                <a:gd name="T2" fmla="*/ 8 w 85"/>
                <a:gd name="T3" fmla="*/ 34 h 426"/>
                <a:gd name="T4" fmla="*/ 0 w 85"/>
                <a:gd name="T5" fmla="*/ 52 h 426"/>
                <a:gd name="T6" fmla="*/ 2 w 85"/>
                <a:gd name="T7" fmla="*/ 53 h 426"/>
                <a:gd name="T8" fmla="*/ 10 w 85"/>
                <a:gd name="T9" fmla="*/ 34 h 426"/>
                <a:gd name="T10" fmla="*/ 10 w 85"/>
                <a:gd name="T11" fmla="*/ 0 h 426"/>
                <a:gd name="T12" fmla="*/ 7 w 85"/>
                <a:gd name="T13" fmla="*/ 1 h 426"/>
                <a:gd name="T14" fmla="*/ 7 w 85"/>
                <a:gd name="T15" fmla="*/ 1 h 4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5"/>
                <a:gd name="T25" fmla="*/ 0 h 426"/>
                <a:gd name="T26" fmla="*/ 85 w 85"/>
                <a:gd name="T27" fmla="*/ 426 h 4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5" h="426">
                  <a:moveTo>
                    <a:pt x="62" y="5"/>
                  </a:moveTo>
                  <a:lnTo>
                    <a:pt x="68" y="266"/>
                  </a:lnTo>
                  <a:lnTo>
                    <a:pt x="0" y="411"/>
                  </a:lnTo>
                  <a:lnTo>
                    <a:pt x="20" y="426"/>
                  </a:lnTo>
                  <a:lnTo>
                    <a:pt x="85" y="272"/>
                  </a:lnTo>
                  <a:lnTo>
                    <a:pt x="82" y="0"/>
                  </a:lnTo>
                  <a:lnTo>
                    <a:pt x="62" y="5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8" name="Freeform 1200"/>
            <p:cNvSpPr>
              <a:spLocks/>
            </p:cNvSpPr>
            <p:nvPr/>
          </p:nvSpPr>
          <p:spPr bwMode="auto">
            <a:xfrm>
              <a:off x="485" y="802"/>
              <a:ext cx="30" cy="29"/>
            </a:xfrm>
            <a:custGeom>
              <a:avLst/>
              <a:gdLst>
                <a:gd name="T0" fmla="*/ 1 w 59"/>
                <a:gd name="T1" fmla="*/ 8 h 57"/>
                <a:gd name="T2" fmla="*/ 0 w 59"/>
                <a:gd name="T3" fmla="*/ 3 h 57"/>
                <a:gd name="T4" fmla="*/ 6 w 59"/>
                <a:gd name="T5" fmla="*/ 0 h 57"/>
                <a:gd name="T6" fmla="*/ 8 w 59"/>
                <a:gd name="T7" fmla="*/ 4 h 57"/>
                <a:gd name="T8" fmla="*/ 6 w 59"/>
                <a:gd name="T9" fmla="*/ 8 h 57"/>
                <a:gd name="T10" fmla="*/ 1 w 59"/>
                <a:gd name="T11" fmla="*/ 8 h 57"/>
                <a:gd name="T12" fmla="*/ 1 w 59"/>
                <a:gd name="T13" fmla="*/ 8 h 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9"/>
                <a:gd name="T22" fmla="*/ 0 h 57"/>
                <a:gd name="T23" fmla="*/ 59 w 59"/>
                <a:gd name="T24" fmla="*/ 57 h 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9" h="57">
                  <a:moveTo>
                    <a:pt x="8" y="57"/>
                  </a:moveTo>
                  <a:lnTo>
                    <a:pt x="0" y="19"/>
                  </a:lnTo>
                  <a:lnTo>
                    <a:pt x="44" y="0"/>
                  </a:lnTo>
                  <a:lnTo>
                    <a:pt x="59" y="31"/>
                  </a:lnTo>
                  <a:lnTo>
                    <a:pt x="47" y="57"/>
                  </a:lnTo>
                  <a:lnTo>
                    <a:pt x="8" y="57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9" name="Freeform 1201"/>
            <p:cNvSpPr>
              <a:spLocks/>
            </p:cNvSpPr>
            <p:nvPr/>
          </p:nvSpPr>
          <p:spPr bwMode="auto">
            <a:xfrm>
              <a:off x="336" y="502"/>
              <a:ext cx="268" cy="106"/>
            </a:xfrm>
            <a:custGeom>
              <a:avLst/>
              <a:gdLst>
                <a:gd name="T0" fmla="*/ 0 w 537"/>
                <a:gd name="T1" fmla="*/ 13 h 212"/>
                <a:gd name="T2" fmla="*/ 13 w 537"/>
                <a:gd name="T3" fmla="*/ 10 h 212"/>
                <a:gd name="T4" fmla="*/ 25 w 537"/>
                <a:gd name="T5" fmla="*/ 8 h 212"/>
                <a:gd name="T6" fmla="*/ 45 w 537"/>
                <a:gd name="T7" fmla="*/ 3 h 212"/>
                <a:gd name="T8" fmla="*/ 67 w 537"/>
                <a:gd name="T9" fmla="*/ 0 h 212"/>
                <a:gd name="T10" fmla="*/ 24 w 537"/>
                <a:gd name="T11" fmla="*/ 15 h 212"/>
                <a:gd name="T12" fmla="*/ 18 w 537"/>
                <a:gd name="T13" fmla="*/ 18 h 212"/>
                <a:gd name="T14" fmla="*/ 29 w 537"/>
                <a:gd name="T15" fmla="*/ 18 h 212"/>
                <a:gd name="T16" fmla="*/ 31 w 537"/>
                <a:gd name="T17" fmla="*/ 22 h 212"/>
                <a:gd name="T18" fmla="*/ 8 w 537"/>
                <a:gd name="T19" fmla="*/ 27 h 212"/>
                <a:gd name="T20" fmla="*/ 4 w 537"/>
                <a:gd name="T21" fmla="*/ 20 h 212"/>
                <a:gd name="T22" fmla="*/ 16 w 537"/>
                <a:gd name="T23" fmla="*/ 15 h 212"/>
                <a:gd name="T24" fmla="*/ 3 w 537"/>
                <a:gd name="T25" fmla="*/ 17 h 212"/>
                <a:gd name="T26" fmla="*/ 0 w 537"/>
                <a:gd name="T27" fmla="*/ 13 h 212"/>
                <a:gd name="T28" fmla="*/ 0 w 537"/>
                <a:gd name="T29" fmla="*/ 13 h 21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37"/>
                <a:gd name="T46" fmla="*/ 0 h 212"/>
                <a:gd name="T47" fmla="*/ 537 w 537"/>
                <a:gd name="T48" fmla="*/ 212 h 21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37" h="212">
                  <a:moveTo>
                    <a:pt x="0" y="99"/>
                  </a:moveTo>
                  <a:lnTo>
                    <a:pt x="108" y="77"/>
                  </a:lnTo>
                  <a:lnTo>
                    <a:pt x="204" y="64"/>
                  </a:lnTo>
                  <a:lnTo>
                    <a:pt x="364" y="17"/>
                  </a:lnTo>
                  <a:lnTo>
                    <a:pt x="537" y="0"/>
                  </a:lnTo>
                  <a:lnTo>
                    <a:pt x="193" y="121"/>
                  </a:lnTo>
                  <a:lnTo>
                    <a:pt x="147" y="144"/>
                  </a:lnTo>
                  <a:lnTo>
                    <a:pt x="238" y="137"/>
                  </a:lnTo>
                  <a:lnTo>
                    <a:pt x="251" y="174"/>
                  </a:lnTo>
                  <a:lnTo>
                    <a:pt x="64" y="212"/>
                  </a:lnTo>
                  <a:lnTo>
                    <a:pt x="39" y="154"/>
                  </a:lnTo>
                  <a:lnTo>
                    <a:pt x="131" y="123"/>
                  </a:lnTo>
                  <a:lnTo>
                    <a:pt x="27" y="133"/>
                  </a:lnTo>
                  <a:lnTo>
                    <a:pt x="0" y="99"/>
                  </a:lnTo>
                  <a:close/>
                </a:path>
              </a:pathLst>
            </a:custGeom>
            <a:solidFill>
              <a:srgbClr val="D99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0" name="Freeform 1202"/>
            <p:cNvSpPr>
              <a:spLocks/>
            </p:cNvSpPr>
            <p:nvPr/>
          </p:nvSpPr>
          <p:spPr bwMode="auto">
            <a:xfrm>
              <a:off x="649" y="493"/>
              <a:ext cx="103" cy="53"/>
            </a:xfrm>
            <a:custGeom>
              <a:avLst/>
              <a:gdLst>
                <a:gd name="T0" fmla="*/ 0 w 207"/>
                <a:gd name="T1" fmla="*/ 9 h 107"/>
                <a:gd name="T2" fmla="*/ 21 w 207"/>
                <a:gd name="T3" fmla="*/ 0 h 107"/>
                <a:gd name="T4" fmla="*/ 25 w 207"/>
                <a:gd name="T5" fmla="*/ 5 h 107"/>
                <a:gd name="T6" fmla="*/ 9 w 207"/>
                <a:gd name="T7" fmla="*/ 13 h 107"/>
                <a:gd name="T8" fmla="*/ 0 w 207"/>
                <a:gd name="T9" fmla="*/ 9 h 107"/>
                <a:gd name="T10" fmla="*/ 0 w 207"/>
                <a:gd name="T11" fmla="*/ 9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7"/>
                <a:gd name="T19" fmla="*/ 0 h 107"/>
                <a:gd name="T20" fmla="*/ 207 w 207"/>
                <a:gd name="T21" fmla="*/ 107 h 10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7" h="107">
                  <a:moveTo>
                    <a:pt x="0" y="76"/>
                  </a:moveTo>
                  <a:lnTo>
                    <a:pt x="170" y="0"/>
                  </a:lnTo>
                  <a:lnTo>
                    <a:pt x="207" y="47"/>
                  </a:lnTo>
                  <a:lnTo>
                    <a:pt x="79" y="107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D99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1" name="Freeform 1203"/>
            <p:cNvSpPr>
              <a:spLocks/>
            </p:cNvSpPr>
            <p:nvPr/>
          </p:nvSpPr>
          <p:spPr bwMode="auto">
            <a:xfrm>
              <a:off x="698" y="279"/>
              <a:ext cx="88" cy="298"/>
            </a:xfrm>
            <a:custGeom>
              <a:avLst/>
              <a:gdLst>
                <a:gd name="T0" fmla="*/ 6 w 176"/>
                <a:gd name="T1" fmla="*/ 0 h 597"/>
                <a:gd name="T2" fmla="*/ 9 w 176"/>
                <a:gd name="T3" fmla="*/ 22 h 597"/>
                <a:gd name="T4" fmla="*/ 12 w 176"/>
                <a:gd name="T5" fmla="*/ 46 h 597"/>
                <a:gd name="T6" fmla="*/ 22 w 176"/>
                <a:gd name="T7" fmla="*/ 74 h 597"/>
                <a:gd name="T8" fmla="*/ 11 w 176"/>
                <a:gd name="T9" fmla="*/ 57 h 597"/>
                <a:gd name="T10" fmla="*/ 3 w 176"/>
                <a:gd name="T11" fmla="*/ 27 h 597"/>
                <a:gd name="T12" fmla="*/ 0 w 176"/>
                <a:gd name="T13" fmla="*/ 10 h 597"/>
                <a:gd name="T14" fmla="*/ 6 w 176"/>
                <a:gd name="T15" fmla="*/ 0 h 597"/>
                <a:gd name="T16" fmla="*/ 6 w 176"/>
                <a:gd name="T17" fmla="*/ 0 h 59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76"/>
                <a:gd name="T28" fmla="*/ 0 h 597"/>
                <a:gd name="T29" fmla="*/ 176 w 176"/>
                <a:gd name="T30" fmla="*/ 597 h 59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76" h="597">
                  <a:moveTo>
                    <a:pt x="47" y="0"/>
                  </a:moveTo>
                  <a:lnTo>
                    <a:pt x="71" y="177"/>
                  </a:lnTo>
                  <a:lnTo>
                    <a:pt x="100" y="373"/>
                  </a:lnTo>
                  <a:lnTo>
                    <a:pt x="176" y="597"/>
                  </a:lnTo>
                  <a:lnTo>
                    <a:pt x="85" y="458"/>
                  </a:lnTo>
                  <a:lnTo>
                    <a:pt x="17" y="222"/>
                  </a:lnTo>
                  <a:lnTo>
                    <a:pt x="0" y="87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D99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2" name="Freeform 1204"/>
            <p:cNvSpPr>
              <a:spLocks/>
            </p:cNvSpPr>
            <p:nvPr/>
          </p:nvSpPr>
          <p:spPr bwMode="auto">
            <a:xfrm>
              <a:off x="294" y="456"/>
              <a:ext cx="136" cy="74"/>
            </a:xfrm>
            <a:custGeom>
              <a:avLst/>
              <a:gdLst>
                <a:gd name="T0" fmla="*/ 0 w 272"/>
                <a:gd name="T1" fmla="*/ 9 h 146"/>
                <a:gd name="T2" fmla="*/ 2 w 272"/>
                <a:gd name="T3" fmla="*/ 19 h 146"/>
                <a:gd name="T4" fmla="*/ 6 w 272"/>
                <a:gd name="T5" fmla="*/ 11 h 146"/>
                <a:gd name="T6" fmla="*/ 34 w 272"/>
                <a:gd name="T7" fmla="*/ 0 h 146"/>
                <a:gd name="T8" fmla="*/ 0 w 272"/>
                <a:gd name="T9" fmla="*/ 9 h 146"/>
                <a:gd name="T10" fmla="*/ 0 w 272"/>
                <a:gd name="T11" fmla="*/ 9 h 1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2"/>
                <a:gd name="T19" fmla="*/ 0 h 146"/>
                <a:gd name="T20" fmla="*/ 272 w 272"/>
                <a:gd name="T21" fmla="*/ 146 h 14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2" h="146">
                  <a:moveTo>
                    <a:pt x="0" y="65"/>
                  </a:moveTo>
                  <a:lnTo>
                    <a:pt x="20" y="146"/>
                  </a:lnTo>
                  <a:lnTo>
                    <a:pt x="55" y="83"/>
                  </a:lnTo>
                  <a:lnTo>
                    <a:pt x="272" y="0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D99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3" name="Freeform 1205"/>
            <p:cNvSpPr>
              <a:spLocks/>
            </p:cNvSpPr>
            <p:nvPr/>
          </p:nvSpPr>
          <p:spPr bwMode="auto">
            <a:xfrm>
              <a:off x="515" y="363"/>
              <a:ext cx="192" cy="108"/>
            </a:xfrm>
            <a:custGeom>
              <a:avLst/>
              <a:gdLst>
                <a:gd name="T0" fmla="*/ 0 w 384"/>
                <a:gd name="T1" fmla="*/ 20 h 217"/>
                <a:gd name="T2" fmla="*/ 7 w 384"/>
                <a:gd name="T3" fmla="*/ 13 h 217"/>
                <a:gd name="T4" fmla="*/ 17 w 384"/>
                <a:gd name="T5" fmla="*/ 13 h 217"/>
                <a:gd name="T6" fmla="*/ 29 w 384"/>
                <a:gd name="T7" fmla="*/ 5 h 217"/>
                <a:gd name="T8" fmla="*/ 47 w 384"/>
                <a:gd name="T9" fmla="*/ 0 h 217"/>
                <a:gd name="T10" fmla="*/ 47 w 384"/>
                <a:gd name="T11" fmla="*/ 9 h 217"/>
                <a:gd name="T12" fmla="*/ 48 w 384"/>
                <a:gd name="T13" fmla="*/ 11 h 217"/>
                <a:gd name="T14" fmla="*/ 12 w 384"/>
                <a:gd name="T15" fmla="*/ 24 h 217"/>
                <a:gd name="T16" fmla="*/ 6 w 384"/>
                <a:gd name="T17" fmla="*/ 21 h 217"/>
                <a:gd name="T18" fmla="*/ 1 w 384"/>
                <a:gd name="T19" fmla="*/ 27 h 217"/>
                <a:gd name="T20" fmla="*/ 0 w 384"/>
                <a:gd name="T21" fmla="*/ 20 h 217"/>
                <a:gd name="T22" fmla="*/ 0 w 384"/>
                <a:gd name="T23" fmla="*/ 20 h 21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84"/>
                <a:gd name="T37" fmla="*/ 0 h 217"/>
                <a:gd name="T38" fmla="*/ 384 w 384"/>
                <a:gd name="T39" fmla="*/ 217 h 21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84" h="217">
                  <a:moveTo>
                    <a:pt x="0" y="160"/>
                  </a:moveTo>
                  <a:lnTo>
                    <a:pt x="62" y="107"/>
                  </a:lnTo>
                  <a:lnTo>
                    <a:pt x="136" y="110"/>
                  </a:lnTo>
                  <a:lnTo>
                    <a:pt x="238" y="42"/>
                  </a:lnTo>
                  <a:lnTo>
                    <a:pt x="369" y="0"/>
                  </a:lnTo>
                  <a:lnTo>
                    <a:pt x="371" y="75"/>
                  </a:lnTo>
                  <a:lnTo>
                    <a:pt x="384" y="91"/>
                  </a:lnTo>
                  <a:lnTo>
                    <a:pt x="96" y="198"/>
                  </a:lnTo>
                  <a:lnTo>
                    <a:pt x="51" y="168"/>
                  </a:lnTo>
                  <a:lnTo>
                    <a:pt x="5" y="217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D99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4" name="Freeform 1206"/>
            <p:cNvSpPr>
              <a:spLocks/>
            </p:cNvSpPr>
            <p:nvPr/>
          </p:nvSpPr>
          <p:spPr bwMode="auto">
            <a:xfrm>
              <a:off x="251" y="1063"/>
              <a:ext cx="62" cy="82"/>
            </a:xfrm>
            <a:custGeom>
              <a:avLst/>
              <a:gdLst>
                <a:gd name="T0" fmla="*/ 0 w 124"/>
                <a:gd name="T1" fmla="*/ 0 h 164"/>
                <a:gd name="T2" fmla="*/ 6 w 124"/>
                <a:gd name="T3" fmla="*/ 0 h 164"/>
                <a:gd name="T4" fmla="*/ 10 w 124"/>
                <a:gd name="T5" fmla="*/ 3 h 164"/>
                <a:gd name="T6" fmla="*/ 15 w 124"/>
                <a:gd name="T7" fmla="*/ 10 h 164"/>
                <a:gd name="T8" fmla="*/ 16 w 124"/>
                <a:gd name="T9" fmla="*/ 18 h 164"/>
                <a:gd name="T10" fmla="*/ 11 w 124"/>
                <a:gd name="T11" fmla="*/ 21 h 164"/>
                <a:gd name="T12" fmla="*/ 9 w 124"/>
                <a:gd name="T13" fmla="*/ 10 h 164"/>
                <a:gd name="T14" fmla="*/ 5 w 124"/>
                <a:gd name="T15" fmla="*/ 3 h 164"/>
                <a:gd name="T16" fmla="*/ 0 w 124"/>
                <a:gd name="T17" fmla="*/ 0 h 164"/>
                <a:gd name="T18" fmla="*/ 0 w 124"/>
                <a:gd name="T19" fmla="*/ 0 h 16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4"/>
                <a:gd name="T31" fmla="*/ 0 h 164"/>
                <a:gd name="T32" fmla="*/ 124 w 124"/>
                <a:gd name="T33" fmla="*/ 164 h 16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4" h="164">
                  <a:moveTo>
                    <a:pt x="0" y="0"/>
                  </a:moveTo>
                  <a:lnTo>
                    <a:pt x="41" y="0"/>
                  </a:lnTo>
                  <a:lnTo>
                    <a:pt x="78" y="23"/>
                  </a:lnTo>
                  <a:lnTo>
                    <a:pt x="113" y="75"/>
                  </a:lnTo>
                  <a:lnTo>
                    <a:pt x="124" y="139"/>
                  </a:lnTo>
                  <a:lnTo>
                    <a:pt x="84" y="164"/>
                  </a:lnTo>
                  <a:lnTo>
                    <a:pt x="70" y="77"/>
                  </a:lnTo>
                  <a:lnTo>
                    <a:pt x="38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5" name="Freeform 1207"/>
            <p:cNvSpPr>
              <a:spLocks/>
            </p:cNvSpPr>
            <p:nvPr/>
          </p:nvSpPr>
          <p:spPr bwMode="auto">
            <a:xfrm>
              <a:off x="440" y="1095"/>
              <a:ext cx="79" cy="74"/>
            </a:xfrm>
            <a:custGeom>
              <a:avLst/>
              <a:gdLst>
                <a:gd name="T0" fmla="*/ 0 w 158"/>
                <a:gd name="T1" fmla="*/ 0 h 150"/>
                <a:gd name="T2" fmla="*/ 10 w 158"/>
                <a:gd name="T3" fmla="*/ 0 h 150"/>
                <a:gd name="T4" fmla="*/ 14 w 158"/>
                <a:gd name="T5" fmla="*/ 3 h 150"/>
                <a:gd name="T6" fmla="*/ 20 w 158"/>
                <a:gd name="T7" fmla="*/ 10 h 150"/>
                <a:gd name="T8" fmla="*/ 20 w 158"/>
                <a:gd name="T9" fmla="*/ 15 h 150"/>
                <a:gd name="T10" fmla="*/ 17 w 158"/>
                <a:gd name="T11" fmla="*/ 15 h 150"/>
                <a:gd name="T12" fmla="*/ 14 w 158"/>
                <a:gd name="T13" fmla="*/ 18 h 150"/>
                <a:gd name="T14" fmla="*/ 12 w 158"/>
                <a:gd name="T15" fmla="*/ 11 h 150"/>
                <a:gd name="T16" fmla="*/ 9 w 158"/>
                <a:gd name="T17" fmla="*/ 6 h 150"/>
                <a:gd name="T18" fmla="*/ 0 w 158"/>
                <a:gd name="T19" fmla="*/ 0 h 150"/>
                <a:gd name="T20" fmla="*/ 0 w 158"/>
                <a:gd name="T21" fmla="*/ 0 h 1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8"/>
                <a:gd name="T34" fmla="*/ 0 h 150"/>
                <a:gd name="T35" fmla="*/ 158 w 158"/>
                <a:gd name="T36" fmla="*/ 150 h 15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8" h="150">
                  <a:moveTo>
                    <a:pt x="0" y="3"/>
                  </a:moveTo>
                  <a:lnTo>
                    <a:pt x="74" y="0"/>
                  </a:lnTo>
                  <a:lnTo>
                    <a:pt x="114" y="27"/>
                  </a:lnTo>
                  <a:lnTo>
                    <a:pt x="156" y="84"/>
                  </a:lnTo>
                  <a:lnTo>
                    <a:pt x="158" y="125"/>
                  </a:lnTo>
                  <a:lnTo>
                    <a:pt x="130" y="125"/>
                  </a:lnTo>
                  <a:lnTo>
                    <a:pt x="115" y="150"/>
                  </a:lnTo>
                  <a:lnTo>
                    <a:pt x="99" y="91"/>
                  </a:lnTo>
                  <a:lnTo>
                    <a:pt x="68" y="5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6" name="Freeform 1208"/>
            <p:cNvSpPr>
              <a:spLocks/>
            </p:cNvSpPr>
            <p:nvPr/>
          </p:nvSpPr>
          <p:spPr bwMode="auto">
            <a:xfrm>
              <a:off x="664" y="1124"/>
              <a:ext cx="78" cy="58"/>
            </a:xfrm>
            <a:custGeom>
              <a:avLst/>
              <a:gdLst>
                <a:gd name="T0" fmla="*/ 0 w 155"/>
                <a:gd name="T1" fmla="*/ 0 h 115"/>
                <a:gd name="T2" fmla="*/ 9 w 155"/>
                <a:gd name="T3" fmla="*/ 1 h 115"/>
                <a:gd name="T4" fmla="*/ 14 w 155"/>
                <a:gd name="T5" fmla="*/ 5 h 115"/>
                <a:gd name="T6" fmla="*/ 18 w 155"/>
                <a:gd name="T7" fmla="*/ 9 h 115"/>
                <a:gd name="T8" fmla="*/ 20 w 155"/>
                <a:gd name="T9" fmla="*/ 14 h 115"/>
                <a:gd name="T10" fmla="*/ 15 w 155"/>
                <a:gd name="T11" fmla="*/ 15 h 115"/>
                <a:gd name="T12" fmla="*/ 9 w 155"/>
                <a:gd name="T13" fmla="*/ 10 h 115"/>
                <a:gd name="T14" fmla="*/ 3 w 155"/>
                <a:gd name="T15" fmla="*/ 5 h 115"/>
                <a:gd name="T16" fmla="*/ 0 w 155"/>
                <a:gd name="T17" fmla="*/ 0 h 115"/>
                <a:gd name="T18" fmla="*/ 0 w 155"/>
                <a:gd name="T19" fmla="*/ 0 h 1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5"/>
                <a:gd name="T31" fmla="*/ 0 h 115"/>
                <a:gd name="T32" fmla="*/ 155 w 155"/>
                <a:gd name="T33" fmla="*/ 115 h 11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5" h="115">
                  <a:moveTo>
                    <a:pt x="0" y="0"/>
                  </a:moveTo>
                  <a:lnTo>
                    <a:pt x="68" y="5"/>
                  </a:lnTo>
                  <a:lnTo>
                    <a:pt x="112" y="33"/>
                  </a:lnTo>
                  <a:lnTo>
                    <a:pt x="140" y="66"/>
                  </a:lnTo>
                  <a:lnTo>
                    <a:pt x="155" y="110"/>
                  </a:lnTo>
                  <a:lnTo>
                    <a:pt x="115" y="115"/>
                  </a:lnTo>
                  <a:lnTo>
                    <a:pt x="70" y="76"/>
                  </a:lnTo>
                  <a:lnTo>
                    <a:pt x="17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7" name="Freeform 1209"/>
            <p:cNvSpPr>
              <a:spLocks/>
            </p:cNvSpPr>
            <p:nvPr/>
          </p:nvSpPr>
          <p:spPr bwMode="auto">
            <a:xfrm>
              <a:off x="490" y="1086"/>
              <a:ext cx="467" cy="74"/>
            </a:xfrm>
            <a:custGeom>
              <a:avLst/>
              <a:gdLst>
                <a:gd name="T0" fmla="*/ 0 w 933"/>
                <a:gd name="T1" fmla="*/ 0 h 148"/>
                <a:gd name="T2" fmla="*/ 64 w 933"/>
                <a:gd name="T3" fmla="*/ 2 h 148"/>
                <a:gd name="T4" fmla="*/ 64 w 933"/>
                <a:gd name="T5" fmla="*/ 7 h 148"/>
                <a:gd name="T6" fmla="*/ 73 w 933"/>
                <a:gd name="T7" fmla="*/ 9 h 148"/>
                <a:gd name="T8" fmla="*/ 117 w 933"/>
                <a:gd name="T9" fmla="*/ 14 h 148"/>
                <a:gd name="T10" fmla="*/ 92 w 933"/>
                <a:gd name="T11" fmla="*/ 19 h 148"/>
                <a:gd name="T12" fmla="*/ 67 w 933"/>
                <a:gd name="T13" fmla="*/ 15 h 148"/>
                <a:gd name="T14" fmla="*/ 56 w 933"/>
                <a:gd name="T15" fmla="*/ 7 h 148"/>
                <a:gd name="T16" fmla="*/ 44 w 933"/>
                <a:gd name="T17" fmla="*/ 5 h 148"/>
                <a:gd name="T18" fmla="*/ 33 w 933"/>
                <a:gd name="T19" fmla="*/ 5 h 148"/>
                <a:gd name="T20" fmla="*/ 24 w 933"/>
                <a:gd name="T21" fmla="*/ 7 h 148"/>
                <a:gd name="T22" fmla="*/ 2 w 933"/>
                <a:gd name="T23" fmla="*/ 3 h 148"/>
                <a:gd name="T24" fmla="*/ 0 w 933"/>
                <a:gd name="T25" fmla="*/ 0 h 148"/>
                <a:gd name="T26" fmla="*/ 0 w 933"/>
                <a:gd name="T27" fmla="*/ 0 h 14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33"/>
                <a:gd name="T43" fmla="*/ 0 h 148"/>
                <a:gd name="T44" fmla="*/ 933 w 933"/>
                <a:gd name="T45" fmla="*/ 148 h 14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33" h="148">
                  <a:moveTo>
                    <a:pt x="0" y="0"/>
                  </a:moveTo>
                  <a:lnTo>
                    <a:pt x="512" y="16"/>
                  </a:lnTo>
                  <a:lnTo>
                    <a:pt x="505" y="57"/>
                  </a:lnTo>
                  <a:lnTo>
                    <a:pt x="580" y="75"/>
                  </a:lnTo>
                  <a:lnTo>
                    <a:pt x="933" y="119"/>
                  </a:lnTo>
                  <a:lnTo>
                    <a:pt x="734" y="148"/>
                  </a:lnTo>
                  <a:lnTo>
                    <a:pt x="529" y="123"/>
                  </a:lnTo>
                  <a:lnTo>
                    <a:pt x="445" y="58"/>
                  </a:lnTo>
                  <a:lnTo>
                    <a:pt x="352" y="39"/>
                  </a:lnTo>
                  <a:lnTo>
                    <a:pt x="259" y="46"/>
                  </a:lnTo>
                  <a:lnTo>
                    <a:pt x="191" y="57"/>
                  </a:lnTo>
                  <a:lnTo>
                    <a:pt x="15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8" name="Freeform 1210"/>
            <p:cNvSpPr>
              <a:spLocks/>
            </p:cNvSpPr>
            <p:nvPr/>
          </p:nvSpPr>
          <p:spPr bwMode="auto">
            <a:xfrm>
              <a:off x="893" y="1116"/>
              <a:ext cx="361" cy="39"/>
            </a:xfrm>
            <a:custGeom>
              <a:avLst/>
              <a:gdLst>
                <a:gd name="T0" fmla="*/ 0 w 722"/>
                <a:gd name="T1" fmla="*/ 1 h 78"/>
                <a:gd name="T2" fmla="*/ 48 w 722"/>
                <a:gd name="T3" fmla="*/ 7 h 78"/>
                <a:gd name="T4" fmla="*/ 46 w 722"/>
                <a:gd name="T5" fmla="*/ 10 h 78"/>
                <a:gd name="T6" fmla="*/ 70 w 722"/>
                <a:gd name="T7" fmla="*/ 10 h 78"/>
                <a:gd name="T8" fmla="*/ 90 w 722"/>
                <a:gd name="T9" fmla="*/ 6 h 78"/>
                <a:gd name="T10" fmla="*/ 80 w 722"/>
                <a:gd name="T11" fmla="*/ 5 h 78"/>
                <a:gd name="T12" fmla="*/ 58 w 722"/>
                <a:gd name="T13" fmla="*/ 6 h 78"/>
                <a:gd name="T14" fmla="*/ 56 w 722"/>
                <a:gd name="T15" fmla="*/ 2 h 78"/>
                <a:gd name="T16" fmla="*/ 22 w 722"/>
                <a:gd name="T17" fmla="*/ 0 h 78"/>
                <a:gd name="T18" fmla="*/ 0 w 722"/>
                <a:gd name="T19" fmla="*/ 1 h 78"/>
                <a:gd name="T20" fmla="*/ 0 w 722"/>
                <a:gd name="T21" fmla="*/ 1 h 7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22"/>
                <a:gd name="T34" fmla="*/ 0 h 78"/>
                <a:gd name="T35" fmla="*/ 722 w 722"/>
                <a:gd name="T36" fmla="*/ 78 h 7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22" h="78">
                  <a:moveTo>
                    <a:pt x="0" y="2"/>
                  </a:moveTo>
                  <a:lnTo>
                    <a:pt x="385" y="61"/>
                  </a:lnTo>
                  <a:lnTo>
                    <a:pt x="374" y="78"/>
                  </a:lnTo>
                  <a:lnTo>
                    <a:pt x="559" y="78"/>
                  </a:lnTo>
                  <a:lnTo>
                    <a:pt x="722" y="52"/>
                  </a:lnTo>
                  <a:lnTo>
                    <a:pt x="635" y="36"/>
                  </a:lnTo>
                  <a:lnTo>
                    <a:pt x="464" y="49"/>
                  </a:lnTo>
                  <a:lnTo>
                    <a:pt x="454" y="16"/>
                  </a:lnTo>
                  <a:lnTo>
                    <a:pt x="17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9" name="Freeform 1211"/>
            <p:cNvSpPr>
              <a:spLocks/>
            </p:cNvSpPr>
            <p:nvPr/>
          </p:nvSpPr>
          <p:spPr bwMode="auto">
            <a:xfrm>
              <a:off x="848" y="1176"/>
              <a:ext cx="199" cy="67"/>
            </a:xfrm>
            <a:custGeom>
              <a:avLst/>
              <a:gdLst>
                <a:gd name="T0" fmla="*/ 3 w 398"/>
                <a:gd name="T1" fmla="*/ 0 h 135"/>
                <a:gd name="T2" fmla="*/ 0 w 398"/>
                <a:gd name="T3" fmla="*/ 3 h 135"/>
                <a:gd name="T4" fmla="*/ 3 w 398"/>
                <a:gd name="T5" fmla="*/ 16 h 135"/>
                <a:gd name="T6" fmla="*/ 6 w 398"/>
                <a:gd name="T7" fmla="*/ 5 h 135"/>
                <a:gd name="T8" fmla="*/ 12 w 398"/>
                <a:gd name="T9" fmla="*/ 3 h 135"/>
                <a:gd name="T10" fmla="*/ 34 w 398"/>
                <a:gd name="T11" fmla="*/ 6 h 135"/>
                <a:gd name="T12" fmla="*/ 50 w 398"/>
                <a:gd name="T13" fmla="*/ 4 h 135"/>
                <a:gd name="T14" fmla="*/ 27 w 398"/>
                <a:gd name="T15" fmla="*/ 2 h 135"/>
                <a:gd name="T16" fmla="*/ 3 w 398"/>
                <a:gd name="T17" fmla="*/ 0 h 135"/>
                <a:gd name="T18" fmla="*/ 3 w 398"/>
                <a:gd name="T19" fmla="*/ 0 h 1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98"/>
                <a:gd name="T31" fmla="*/ 0 h 135"/>
                <a:gd name="T32" fmla="*/ 398 w 398"/>
                <a:gd name="T33" fmla="*/ 135 h 1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98" h="135">
                  <a:moveTo>
                    <a:pt x="23" y="0"/>
                  </a:moveTo>
                  <a:lnTo>
                    <a:pt x="0" y="27"/>
                  </a:lnTo>
                  <a:lnTo>
                    <a:pt x="31" y="135"/>
                  </a:lnTo>
                  <a:lnTo>
                    <a:pt x="41" y="47"/>
                  </a:lnTo>
                  <a:lnTo>
                    <a:pt x="94" y="28"/>
                  </a:lnTo>
                  <a:lnTo>
                    <a:pt x="269" y="55"/>
                  </a:lnTo>
                  <a:lnTo>
                    <a:pt x="398" y="33"/>
                  </a:lnTo>
                  <a:lnTo>
                    <a:pt x="217" y="22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0" name="Freeform 1212"/>
            <p:cNvSpPr>
              <a:spLocks/>
            </p:cNvSpPr>
            <p:nvPr/>
          </p:nvSpPr>
          <p:spPr bwMode="auto">
            <a:xfrm>
              <a:off x="562" y="1284"/>
              <a:ext cx="92" cy="76"/>
            </a:xfrm>
            <a:custGeom>
              <a:avLst/>
              <a:gdLst>
                <a:gd name="T0" fmla="*/ 7 w 184"/>
                <a:gd name="T1" fmla="*/ 0 h 153"/>
                <a:gd name="T2" fmla="*/ 11 w 184"/>
                <a:gd name="T3" fmla="*/ 8 h 153"/>
                <a:gd name="T4" fmla="*/ 17 w 184"/>
                <a:gd name="T5" fmla="*/ 13 h 153"/>
                <a:gd name="T6" fmla="*/ 22 w 184"/>
                <a:gd name="T7" fmla="*/ 16 h 153"/>
                <a:gd name="T8" fmla="*/ 23 w 184"/>
                <a:gd name="T9" fmla="*/ 19 h 153"/>
                <a:gd name="T10" fmla="*/ 11 w 184"/>
                <a:gd name="T11" fmla="*/ 16 h 153"/>
                <a:gd name="T12" fmla="*/ 0 w 184"/>
                <a:gd name="T13" fmla="*/ 14 h 153"/>
                <a:gd name="T14" fmla="*/ 7 w 184"/>
                <a:gd name="T15" fmla="*/ 11 h 153"/>
                <a:gd name="T16" fmla="*/ 5 w 184"/>
                <a:gd name="T17" fmla="*/ 5 h 153"/>
                <a:gd name="T18" fmla="*/ 7 w 184"/>
                <a:gd name="T19" fmla="*/ 2 h 153"/>
                <a:gd name="T20" fmla="*/ 7 w 184"/>
                <a:gd name="T21" fmla="*/ 0 h 153"/>
                <a:gd name="T22" fmla="*/ 7 w 184"/>
                <a:gd name="T23" fmla="*/ 0 h 15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4"/>
                <a:gd name="T37" fmla="*/ 0 h 153"/>
                <a:gd name="T38" fmla="*/ 184 w 184"/>
                <a:gd name="T39" fmla="*/ 153 h 15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4" h="153">
                  <a:moveTo>
                    <a:pt x="56" y="0"/>
                  </a:moveTo>
                  <a:lnTo>
                    <a:pt x="88" y="64"/>
                  </a:lnTo>
                  <a:lnTo>
                    <a:pt x="131" y="110"/>
                  </a:lnTo>
                  <a:lnTo>
                    <a:pt x="176" y="135"/>
                  </a:lnTo>
                  <a:lnTo>
                    <a:pt x="184" y="153"/>
                  </a:lnTo>
                  <a:lnTo>
                    <a:pt x="87" y="129"/>
                  </a:lnTo>
                  <a:lnTo>
                    <a:pt x="0" y="116"/>
                  </a:lnTo>
                  <a:lnTo>
                    <a:pt x="61" y="90"/>
                  </a:lnTo>
                  <a:lnTo>
                    <a:pt x="35" y="46"/>
                  </a:lnTo>
                  <a:lnTo>
                    <a:pt x="61" y="23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9C826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1" name="Freeform 1213"/>
            <p:cNvSpPr>
              <a:spLocks/>
            </p:cNvSpPr>
            <p:nvPr/>
          </p:nvSpPr>
          <p:spPr bwMode="auto">
            <a:xfrm>
              <a:off x="172" y="124"/>
              <a:ext cx="127" cy="68"/>
            </a:xfrm>
            <a:custGeom>
              <a:avLst/>
              <a:gdLst>
                <a:gd name="T0" fmla="*/ 4 w 254"/>
                <a:gd name="T1" fmla="*/ 1 h 136"/>
                <a:gd name="T2" fmla="*/ 10 w 254"/>
                <a:gd name="T3" fmla="*/ 0 h 136"/>
                <a:gd name="T4" fmla="*/ 16 w 254"/>
                <a:gd name="T5" fmla="*/ 1 h 136"/>
                <a:gd name="T6" fmla="*/ 24 w 254"/>
                <a:gd name="T7" fmla="*/ 7 h 136"/>
                <a:gd name="T8" fmla="*/ 32 w 254"/>
                <a:gd name="T9" fmla="*/ 17 h 136"/>
                <a:gd name="T10" fmla="*/ 21 w 254"/>
                <a:gd name="T11" fmla="*/ 8 h 136"/>
                <a:gd name="T12" fmla="*/ 16 w 254"/>
                <a:gd name="T13" fmla="*/ 10 h 136"/>
                <a:gd name="T14" fmla="*/ 17 w 254"/>
                <a:gd name="T15" fmla="*/ 5 h 136"/>
                <a:gd name="T16" fmla="*/ 14 w 254"/>
                <a:gd name="T17" fmla="*/ 7 h 136"/>
                <a:gd name="T18" fmla="*/ 12 w 254"/>
                <a:gd name="T19" fmla="*/ 4 h 136"/>
                <a:gd name="T20" fmla="*/ 4 w 254"/>
                <a:gd name="T21" fmla="*/ 2 h 136"/>
                <a:gd name="T22" fmla="*/ 0 w 254"/>
                <a:gd name="T23" fmla="*/ 3 h 136"/>
                <a:gd name="T24" fmla="*/ 4 w 254"/>
                <a:gd name="T25" fmla="*/ 1 h 136"/>
                <a:gd name="T26" fmla="*/ 4 w 254"/>
                <a:gd name="T27" fmla="*/ 1 h 1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54"/>
                <a:gd name="T43" fmla="*/ 0 h 136"/>
                <a:gd name="T44" fmla="*/ 254 w 254"/>
                <a:gd name="T45" fmla="*/ 136 h 1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54" h="136">
                  <a:moveTo>
                    <a:pt x="30" y="3"/>
                  </a:moveTo>
                  <a:lnTo>
                    <a:pt x="76" y="0"/>
                  </a:lnTo>
                  <a:lnTo>
                    <a:pt x="128" y="12"/>
                  </a:lnTo>
                  <a:lnTo>
                    <a:pt x="190" y="60"/>
                  </a:lnTo>
                  <a:lnTo>
                    <a:pt x="254" y="136"/>
                  </a:lnTo>
                  <a:lnTo>
                    <a:pt x="163" y="64"/>
                  </a:lnTo>
                  <a:lnTo>
                    <a:pt x="128" y="87"/>
                  </a:lnTo>
                  <a:lnTo>
                    <a:pt x="134" y="42"/>
                  </a:lnTo>
                  <a:lnTo>
                    <a:pt x="105" y="58"/>
                  </a:lnTo>
                  <a:lnTo>
                    <a:pt x="94" y="35"/>
                  </a:lnTo>
                  <a:lnTo>
                    <a:pt x="27" y="23"/>
                  </a:lnTo>
                  <a:lnTo>
                    <a:pt x="0" y="26"/>
                  </a:lnTo>
                  <a:lnTo>
                    <a:pt x="30" y="3"/>
                  </a:lnTo>
                  <a:close/>
                </a:path>
              </a:pathLst>
            </a:custGeom>
            <a:solidFill>
              <a:srgbClr val="FFE5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2" name="Freeform 1214"/>
            <p:cNvSpPr>
              <a:spLocks/>
            </p:cNvSpPr>
            <p:nvPr/>
          </p:nvSpPr>
          <p:spPr bwMode="auto">
            <a:xfrm>
              <a:off x="561" y="561"/>
              <a:ext cx="82" cy="89"/>
            </a:xfrm>
            <a:custGeom>
              <a:avLst/>
              <a:gdLst>
                <a:gd name="T0" fmla="*/ 0 w 162"/>
                <a:gd name="T1" fmla="*/ 0 h 180"/>
                <a:gd name="T2" fmla="*/ 2 w 162"/>
                <a:gd name="T3" fmla="*/ 0 h 180"/>
                <a:gd name="T4" fmla="*/ 21 w 162"/>
                <a:gd name="T5" fmla="*/ 22 h 180"/>
                <a:gd name="T6" fmla="*/ 3 w 162"/>
                <a:gd name="T7" fmla="*/ 7 h 180"/>
                <a:gd name="T8" fmla="*/ 0 w 162"/>
                <a:gd name="T9" fmla="*/ 0 h 180"/>
                <a:gd name="T10" fmla="*/ 0 w 162"/>
                <a:gd name="T11" fmla="*/ 0 h 1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2"/>
                <a:gd name="T19" fmla="*/ 0 h 180"/>
                <a:gd name="T20" fmla="*/ 162 w 162"/>
                <a:gd name="T21" fmla="*/ 180 h 18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2" h="180">
                  <a:moveTo>
                    <a:pt x="0" y="5"/>
                  </a:moveTo>
                  <a:lnTo>
                    <a:pt x="14" y="0"/>
                  </a:lnTo>
                  <a:lnTo>
                    <a:pt x="162" y="180"/>
                  </a:lnTo>
                  <a:lnTo>
                    <a:pt x="18" y="59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E5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3" name="Freeform 1215"/>
            <p:cNvSpPr>
              <a:spLocks/>
            </p:cNvSpPr>
            <p:nvPr/>
          </p:nvSpPr>
          <p:spPr bwMode="auto">
            <a:xfrm>
              <a:off x="618" y="709"/>
              <a:ext cx="81" cy="9"/>
            </a:xfrm>
            <a:custGeom>
              <a:avLst/>
              <a:gdLst>
                <a:gd name="T0" fmla="*/ 0 w 161"/>
                <a:gd name="T1" fmla="*/ 1 h 19"/>
                <a:gd name="T2" fmla="*/ 10 w 161"/>
                <a:gd name="T3" fmla="*/ 0 h 19"/>
                <a:gd name="T4" fmla="*/ 18 w 161"/>
                <a:gd name="T5" fmla="*/ 0 h 19"/>
                <a:gd name="T6" fmla="*/ 21 w 161"/>
                <a:gd name="T7" fmla="*/ 2 h 19"/>
                <a:gd name="T8" fmla="*/ 4 w 161"/>
                <a:gd name="T9" fmla="*/ 2 h 19"/>
                <a:gd name="T10" fmla="*/ 0 w 161"/>
                <a:gd name="T11" fmla="*/ 1 h 19"/>
                <a:gd name="T12" fmla="*/ 0 w 161"/>
                <a:gd name="T13" fmla="*/ 1 h 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1"/>
                <a:gd name="T22" fmla="*/ 0 h 19"/>
                <a:gd name="T23" fmla="*/ 161 w 161"/>
                <a:gd name="T24" fmla="*/ 19 h 1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1" h="19">
                  <a:moveTo>
                    <a:pt x="0" y="8"/>
                  </a:moveTo>
                  <a:lnTo>
                    <a:pt x="77" y="0"/>
                  </a:lnTo>
                  <a:lnTo>
                    <a:pt x="140" y="0"/>
                  </a:lnTo>
                  <a:lnTo>
                    <a:pt x="161" y="16"/>
                  </a:lnTo>
                  <a:lnTo>
                    <a:pt x="29" y="19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E5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4" name="Freeform 1216"/>
            <p:cNvSpPr>
              <a:spLocks/>
            </p:cNvSpPr>
            <p:nvPr/>
          </p:nvSpPr>
          <p:spPr bwMode="auto">
            <a:xfrm>
              <a:off x="677" y="740"/>
              <a:ext cx="50" cy="31"/>
            </a:xfrm>
            <a:custGeom>
              <a:avLst/>
              <a:gdLst>
                <a:gd name="T0" fmla="*/ 0 w 101"/>
                <a:gd name="T1" fmla="*/ 8 h 60"/>
                <a:gd name="T2" fmla="*/ 9 w 101"/>
                <a:gd name="T3" fmla="*/ 5 h 60"/>
                <a:gd name="T4" fmla="*/ 7 w 101"/>
                <a:gd name="T5" fmla="*/ 0 h 60"/>
                <a:gd name="T6" fmla="*/ 12 w 101"/>
                <a:gd name="T7" fmla="*/ 6 h 60"/>
                <a:gd name="T8" fmla="*/ 11 w 101"/>
                <a:gd name="T9" fmla="*/ 7 h 60"/>
                <a:gd name="T10" fmla="*/ 0 w 101"/>
                <a:gd name="T11" fmla="*/ 8 h 60"/>
                <a:gd name="T12" fmla="*/ 0 w 101"/>
                <a:gd name="T13" fmla="*/ 8 h 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1"/>
                <a:gd name="T22" fmla="*/ 0 h 60"/>
                <a:gd name="T23" fmla="*/ 101 w 101"/>
                <a:gd name="T24" fmla="*/ 60 h 6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1" h="60">
                  <a:moveTo>
                    <a:pt x="0" y="60"/>
                  </a:moveTo>
                  <a:lnTo>
                    <a:pt x="79" y="38"/>
                  </a:lnTo>
                  <a:lnTo>
                    <a:pt x="58" y="0"/>
                  </a:lnTo>
                  <a:lnTo>
                    <a:pt x="101" y="40"/>
                  </a:lnTo>
                  <a:lnTo>
                    <a:pt x="94" y="55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FFE5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5" name="Freeform 1217"/>
            <p:cNvSpPr>
              <a:spLocks/>
            </p:cNvSpPr>
            <p:nvPr/>
          </p:nvSpPr>
          <p:spPr bwMode="auto">
            <a:xfrm>
              <a:off x="715" y="849"/>
              <a:ext cx="47" cy="19"/>
            </a:xfrm>
            <a:custGeom>
              <a:avLst/>
              <a:gdLst>
                <a:gd name="T0" fmla="*/ 0 w 93"/>
                <a:gd name="T1" fmla="*/ 1 h 38"/>
                <a:gd name="T2" fmla="*/ 12 w 93"/>
                <a:gd name="T3" fmla="*/ 0 h 38"/>
                <a:gd name="T4" fmla="*/ 2 w 93"/>
                <a:gd name="T5" fmla="*/ 5 h 38"/>
                <a:gd name="T6" fmla="*/ 0 w 93"/>
                <a:gd name="T7" fmla="*/ 1 h 38"/>
                <a:gd name="T8" fmla="*/ 0 w 93"/>
                <a:gd name="T9" fmla="*/ 1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"/>
                <a:gd name="T16" fmla="*/ 0 h 38"/>
                <a:gd name="T17" fmla="*/ 93 w 93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" h="38">
                  <a:moveTo>
                    <a:pt x="0" y="13"/>
                  </a:moveTo>
                  <a:lnTo>
                    <a:pt x="93" y="0"/>
                  </a:lnTo>
                  <a:lnTo>
                    <a:pt x="11" y="38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E5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6" name="Freeform 1218"/>
            <p:cNvSpPr>
              <a:spLocks/>
            </p:cNvSpPr>
            <p:nvPr/>
          </p:nvSpPr>
          <p:spPr bwMode="auto">
            <a:xfrm>
              <a:off x="927" y="994"/>
              <a:ext cx="66" cy="80"/>
            </a:xfrm>
            <a:custGeom>
              <a:avLst/>
              <a:gdLst>
                <a:gd name="T0" fmla="*/ 0 w 134"/>
                <a:gd name="T1" fmla="*/ 0 h 160"/>
                <a:gd name="T2" fmla="*/ 16 w 134"/>
                <a:gd name="T3" fmla="*/ 18 h 160"/>
                <a:gd name="T4" fmla="*/ 13 w 134"/>
                <a:gd name="T5" fmla="*/ 20 h 160"/>
                <a:gd name="T6" fmla="*/ 0 w 134"/>
                <a:gd name="T7" fmla="*/ 0 h 160"/>
                <a:gd name="T8" fmla="*/ 0 w 134"/>
                <a:gd name="T9" fmla="*/ 0 h 1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"/>
                <a:gd name="T16" fmla="*/ 0 h 160"/>
                <a:gd name="T17" fmla="*/ 134 w 134"/>
                <a:gd name="T18" fmla="*/ 160 h 1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" h="160">
                  <a:moveTo>
                    <a:pt x="0" y="0"/>
                  </a:moveTo>
                  <a:lnTo>
                    <a:pt x="134" y="144"/>
                  </a:lnTo>
                  <a:lnTo>
                    <a:pt x="108" y="1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5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7" name="Freeform 1219"/>
            <p:cNvSpPr>
              <a:spLocks/>
            </p:cNvSpPr>
            <p:nvPr/>
          </p:nvSpPr>
          <p:spPr bwMode="auto">
            <a:xfrm>
              <a:off x="521" y="624"/>
              <a:ext cx="103" cy="140"/>
            </a:xfrm>
            <a:custGeom>
              <a:avLst/>
              <a:gdLst>
                <a:gd name="T0" fmla="*/ 0 w 207"/>
                <a:gd name="T1" fmla="*/ 0 h 280"/>
                <a:gd name="T2" fmla="*/ 13 w 207"/>
                <a:gd name="T3" fmla="*/ 18 h 280"/>
                <a:gd name="T4" fmla="*/ 11 w 207"/>
                <a:gd name="T5" fmla="*/ 19 h 280"/>
                <a:gd name="T6" fmla="*/ 25 w 207"/>
                <a:gd name="T7" fmla="*/ 35 h 280"/>
                <a:gd name="T8" fmla="*/ 14 w 207"/>
                <a:gd name="T9" fmla="*/ 15 h 280"/>
                <a:gd name="T10" fmla="*/ 0 w 207"/>
                <a:gd name="T11" fmla="*/ 0 h 280"/>
                <a:gd name="T12" fmla="*/ 0 w 207"/>
                <a:gd name="T13" fmla="*/ 0 h 2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7"/>
                <a:gd name="T22" fmla="*/ 0 h 280"/>
                <a:gd name="T23" fmla="*/ 207 w 207"/>
                <a:gd name="T24" fmla="*/ 280 h 2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7" h="280">
                  <a:moveTo>
                    <a:pt x="0" y="0"/>
                  </a:moveTo>
                  <a:lnTo>
                    <a:pt x="111" y="145"/>
                  </a:lnTo>
                  <a:lnTo>
                    <a:pt x="90" y="152"/>
                  </a:lnTo>
                  <a:lnTo>
                    <a:pt x="207" y="280"/>
                  </a:lnTo>
                  <a:lnTo>
                    <a:pt x="112" y="1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5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8" name="Freeform 1220"/>
            <p:cNvSpPr>
              <a:spLocks/>
            </p:cNvSpPr>
            <p:nvPr/>
          </p:nvSpPr>
          <p:spPr bwMode="auto">
            <a:xfrm>
              <a:off x="595" y="1236"/>
              <a:ext cx="60" cy="103"/>
            </a:xfrm>
            <a:custGeom>
              <a:avLst/>
              <a:gdLst>
                <a:gd name="T0" fmla="*/ 0 w 121"/>
                <a:gd name="T1" fmla="*/ 0 h 206"/>
                <a:gd name="T2" fmla="*/ 0 w 121"/>
                <a:gd name="T3" fmla="*/ 12 h 206"/>
                <a:gd name="T4" fmla="*/ 2 w 121"/>
                <a:gd name="T5" fmla="*/ 18 h 206"/>
                <a:gd name="T6" fmla="*/ 6 w 121"/>
                <a:gd name="T7" fmla="*/ 24 h 206"/>
                <a:gd name="T8" fmla="*/ 11 w 121"/>
                <a:gd name="T9" fmla="*/ 26 h 206"/>
                <a:gd name="T10" fmla="*/ 15 w 121"/>
                <a:gd name="T11" fmla="*/ 25 h 206"/>
                <a:gd name="T12" fmla="*/ 8 w 121"/>
                <a:gd name="T13" fmla="*/ 20 h 206"/>
                <a:gd name="T14" fmla="*/ 2 w 121"/>
                <a:gd name="T15" fmla="*/ 13 h 206"/>
                <a:gd name="T16" fmla="*/ 0 w 121"/>
                <a:gd name="T17" fmla="*/ 0 h 206"/>
                <a:gd name="T18" fmla="*/ 0 w 121"/>
                <a:gd name="T19" fmla="*/ 0 h 20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1"/>
                <a:gd name="T31" fmla="*/ 0 h 206"/>
                <a:gd name="T32" fmla="*/ 121 w 121"/>
                <a:gd name="T33" fmla="*/ 206 h 20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1" h="206">
                  <a:moveTo>
                    <a:pt x="0" y="0"/>
                  </a:moveTo>
                  <a:lnTo>
                    <a:pt x="0" y="91"/>
                  </a:lnTo>
                  <a:lnTo>
                    <a:pt x="21" y="143"/>
                  </a:lnTo>
                  <a:lnTo>
                    <a:pt x="55" y="186"/>
                  </a:lnTo>
                  <a:lnTo>
                    <a:pt x="93" y="206"/>
                  </a:lnTo>
                  <a:lnTo>
                    <a:pt x="121" y="194"/>
                  </a:lnTo>
                  <a:lnTo>
                    <a:pt x="65" y="155"/>
                  </a:lnTo>
                  <a:lnTo>
                    <a:pt x="22" y="1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9" name="Freeform 1221"/>
            <p:cNvSpPr>
              <a:spLocks/>
            </p:cNvSpPr>
            <p:nvPr/>
          </p:nvSpPr>
          <p:spPr bwMode="auto">
            <a:xfrm>
              <a:off x="661" y="1124"/>
              <a:ext cx="54" cy="20"/>
            </a:xfrm>
            <a:custGeom>
              <a:avLst/>
              <a:gdLst>
                <a:gd name="T0" fmla="*/ 0 w 107"/>
                <a:gd name="T1" fmla="*/ 1 h 40"/>
                <a:gd name="T2" fmla="*/ 7 w 107"/>
                <a:gd name="T3" fmla="*/ 0 h 40"/>
                <a:gd name="T4" fmla="*/ 14 w 107"/>
                <a:gd name="T5" fmla="*/ 3 h 40"/>
                <a:gd name="T6" fmla="*/ 8 w 107"/>
                <a:gd name="T7" fmla="*/ 5 h 40"/>
                <a:gd name="T8" fmla="*/ 0 w 107"/>
                <a:gd name="T9" fmla="*/ 1 h 40"/>
                <a:gd name="T10" fmla="*/ 0 w 107"/>
                <a:gd name="T11" fmla="*/ 1 h 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7"/>
                <a:gd name="T19" fmla="*/ 0 h 40"/>
                <a:gd name="T20" fmla="*/ 107 w 107"/>
                <a:gd name="T21" fmla="*/ 40 h 4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7" h="40">
                  <a:moveTo>
                    <a:pt x="0" y="6"/>
                  </a:moveTo>
                  <a:lnTo>
                    <a:pt x="56" y="0"/>
                  </a:lnTo>
                  <a:lnTo>
                    <a:pt x="107" y="30"/>
                  </a:lnTo>
                  <a:lnTo>
                    <a:pt x="64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E5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0" name="Freeform 1222"/>
            <p:cNvSpPr>
              <a:spLocks/>
            </p:cNvSpPr>
            <p:nvPr/>
          </p:nvSpPr>
          <p:spPr bwMode="auto">
            <a:xfrm>
              <a:off x="448" y="1097"/>
              <a:ext cx="59" cy="38"/>
            </a:xfrm>
            <a:custGeom>
              <a:avLst/>
              <a:gdLst>
                <a:gd name="T0" fmla="*/ 0 w 119"/>
                <a:gd name="T1" fmla="*/ 0 h 77"/>
                <a:gd name="T2" fmla="*/ 6 w 119"/>
                <a:gd name="T3" fmla="*/ 0 h 77"/>
                <a:gd name="T4" fmla="*/ 12 w 119"/>
                <a:gd name="T5" fmla="*/ 4 h 77"/>
                <a:gd name="T6" fmla="*/ 14 w 119"/>
                <a:gd name="T7" fmla="*/ 9 h 77"/>
                <a:gd name="T8" fmla="*/ 9 w 119"/>
                <a:gd name="T9" fmla="*/ 7 h 77"/>
                <a:gd name="T10" fmla="*/ 5 w 119"/>
                <a:gd name="T11" fmla="*/ 3 h 77"/>
                <a:gd name="T12" fmla="*/ 0 w 119"/>
                <a:gd name="T13" fmla="*/ 0 h 77"/>
                <a:gd name="T14" fmla="*/ 0 w 119"/>
                <a:gd name="T15" fmla="*/ 0 h 7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9"/>
                <a:gd name="T25" fmla="*/ 0 h 77"/>
                <a:gd name="T26" fmla="*/ 119 w 119"/>
                <a:gd name="T27" fmla="*/ 77 h 7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9" h="77">
                  <a:moveTo>
                    <a:pt x="0" y="1"/>
                  </a:moveTo>
                  <a:lnTo>
                    <a:pt x="54" y="0"/>
                  </a:lnTo>
                  <a:lnTo>
                    <a:pt x="99" y="32"/>
                  </a:lnTo>
                  <a:lnTo>
                    <a:pt x="119" y="77"/>
                  </a:lnTo>
                  <a:lnTo>
                    <a:pt x="77" y="61"/>
                  </a:lnTo>
                  <a:lnTo>
                    <a:pt x="43" y="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E5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1" name="Freeform 1223"/>
            <p:cNvSpPr>
              <a:spLocks/>
            </p:cNvSpPr>
            <p:nvPr/>
          </p:nvSpPr>
          <p:spPr bwMode="auto">
            <a:xfrm>
              <a:off x="698" y="225"/>
              <a:ext cx="65" cy="242"/>
            </a:xfrm>
            <a:custGeom>
              <a:avLst/>
              <a:gdLst>
                <a:gd name="T0" fmla="*/ 16 w 130"/>
                <a:gd name="T1" fmla="*/ 0 h 485"/>
                <a:gd name="T2" fmla="*/ 6 w 130"/>
                <a:gd name="T3" fmla="*/ 11 h 485"/>
                <a:gd name="T4" fmla="*/ 3 w 130"/>
                <a:gd name="T5" fmla="*/ 24 h 485"/>
                <a:gd name="T6" fmla="*/ 4 w 130"/>
                <a:gd name="T7" fmla="*/ 45 h 485"/>
                <a:gd name="T8" fmla="*/ 8 w 130"/>
                <a:gd name="T9" fmla="*/ 60 h 485"/>
                <a:gd name="T10" fmla="*/ 0 w 130"/>
                <a:gd name="T11" fmla="*/ 41 h 485"/>
                <a:gd name="T12" fmla="*/ 0 w 130"/>
                <a:gd name="T13" fmla="*/ 24 h 485"/>
                <a:gd name="T14" fmla="*/ 2 w 130"/>
                <a:gd name="T15" fmla="*/ 12 h 485"/>
                <a:gd name="T16" fmla="*/ 6 w 130"/>
                <a:gd name="T17" fmla="*/ 5 h 485"/>
                <a:gd name="T18" fmla="*/ 16 w 130"/>
                <a:gd name="T19" fmla="*/ 0 h 485"/>
                <a:gd name="T20" fmla="*/ 16 w 130"/>
                <a:gd name="T21" fmla="*/ 0 h 48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30"/>
                <a:gd name="T34" fmla="*/ 0 h 485"/>
                <a:gd name="T35" fmla="*/ 130 w 130"/>
                <a:gd name="T36" fmla="*/ 485 h 48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30" h="485">
                  <a:moveTo>
                    <a:pt x="130" y="0"/>
                  </a:moveTo>
                  <a:lnTo>
                    <a:pt x="52" y="92"/>
                  </a:lnTo>
                  <a:lnTo>
                    <a:pt x="28" y="195"/>
                  </a:lnTo>
                  <a:lnTo>
                    <a:pt x="35" y="362"/>
                  </a:lnTo>
                  <a:lnTo>
                    <a:pt x="66" y="485"/>
                  </a:lnTo>
                  <a:lnTo>
                    <a:pt x="0" y="334"/>
                  </a:lnTo>
                  <a:lnTo>
                    <a:pt x="0" y="195"/>
                  </a:lnTo>
                  <a:lnTo>
                    <a:pt x="17" y="103"/>
                  </a:lnTo>
                  <a:lnTo>
                    <a:pt x="48" y="42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2" name="Freeform 1224"/>
            <p:cNvSpPr>
              <a:spLocks/>
            </p:cNvSpPr>
            <p:nvPr/>
          </p:nvSpPr>
          <p:spPr bwMode="auto">
            <a:xfrm>
              <a:off x="791" y="601"/>
              <a:ext cx="56" cy="373"/>
            </a:xfrm>
            <a:custGeom>
              <a:avLst/>
              <a:gdLst>
                <a:gd name="T0" fmla="*/ 0 w 110"/>
                <a:gd name="T1" fmla="*/ 0 h 747"/>
                <a:gd name="T2" fmla="*/ 10 w 110"/>
                <a:gd name="T3" fmla="*/ 35 h 747"/>
                <a:gd name="T4" fmla="*/ 10 w 110"/>
                <a:gd name="T5" fmla="*/ 93 h 747"/>
                <a:gd name="T6" fmla="*/ 15 w 110"/>
                <a:gd name="T7" fmla="*/ 29 h 747"/>
                <a:gd name="T8" fmla="*/ 0 w 110"/>
                <a:gd name="T9" fmla="*/ 0 h 747"/>
                <a:gd name="T10" fmla="*/ 0 w 110"/>
                <a:gd name="T11" fmla="*/ 0 h 7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0"/>
                <a:gd name="T19" fmla="*/ 0 h 747"/>
                <a:gd name="T20" fmla="*/ 110 w 110"/>
                <a:gd name="T21" fmla="*/ 747 h 74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0" h="747">
                  <a:moveTo>
                    <a:pt x="0" y="0"/>
                  </a:moveTo>
                  <a:lnTo>
                    <a:pt x="77" y="280"/>
                  </a:lnTo>
                  <a:lnTo>
                    <a:pt x="77" y="747"/>
                  </a:lnTo>
                  <a:lnTo>
                    <a:pt x="110" y="2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3" name="Freeform 1225"/>
            <p:cNvSpPr>
              <a:spLocks/>
            </p:cNvSpPr>
            <p:nvPr/>
          </p:nvSpPr>
          <p:spPr bwMode="auto">
            <a:xfrm>
              <a:off x="627" y="579"/>
              <a:ext cx="171" cy="50"/>
            </a:xfrm>
            <a:custGeom>
              <a:avLst/>
              <a:gdLst>
                <a:gd name="T0" fmla="*/ 0 w 341"/>
                <a:gd name="T1" fmla="*/ 10 h 99"/>
                <a:gd name="T2" fmla="*/ 16 w 341"/>
                <a:gd name="T3" fmla="*/ 9 h 99"/>
                <a:gd name="T4" fmla="*/ 30 w 341"/>
                <a:gd name="T5" fmla="*/ 5 h 99"/>
                <a:gd name="T6" fmla="*/ 34 w 341"/>
                <a:gd name="T7" fmla="*/ 3 h 99"/>
                <a:gd name="T8" fmla="*/ 39 w 341"/>
                <a:gd name="T9" fmla="*/ 0 h 99"/>
                <a:gd name="T10" fmla="*/ 43 w 341"/>
                <a:gd name="T11" fmla="*/ 7 h 99"/>
                <a:gd name="T12" fmla="*/ 22 w 341"/>
                <a:gd name="T13" fmla="*/ 11 h 99"/>
                <a:gd name="T14" fmla="*/ 3 w 341"/>
                <a:gd name="T15" fmla="*/ 13 h 99"/>
                <a:gd name="T16" fmla="*/ 0 w 341"/>
                <a:gd name="T17" fmla="*/ 10 h 99"/>
                <a:gd name="T18" fmla="*/ 0 w 341"/>
                <a:gd name="T19" fmla="*/ 10 h 9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41"/>
                <a:gd name="T31" fmla="*/ 0 h 99"/>
                <a:gd name="T32" fmla="*/ 341 w 341"/>
                <a:gd name="T33" fmla="*/ 99 h 9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41" h="99">
                  <a:moveTo>
                    <a:pt x="0" y="79"/>
                  </a:moveTo>
                  <a:lnTo>
                    <a:pt x="126" y="68"/>
                  </a:lnTo>
                  <a:lnTo>
                    <a:pt x="235" y="40"/>
                  </a:lnTo>
                  <a:lnTo>
                    <a:pt x="272" y="24"/>
                  </a:lnTo>
                  <a:lnTo>
                    <a:pt x="307" y="0"/>
                  </a:lnTo>
                  <a:lnTo>
                    <a:pt x="341" y="54"/>
                  </a:lnTo>
                  <a:lnTo>
                    <a:pt x="176" y="86"/>
                  </a:lnTo>
                  <a:lnTo>
                    <a:pt x="17" y="99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4" name="Freeform 1226"/>
            <p:cNvSpPr>
              <a:spLocks/>
            </p:cNvSpPr>
            <p:nvPr/>
          </p:nvSpPr>
          <p:spPr bwMode="auto">
            <a:xfrm>
              <a:off x="351" y="593"/>
              <a:ext cx="146" cy="174"/>
            </a:xfrm>
            <a:custGeom>
              <a:avLst/>
              <a:gdLst>
                <a:gd name="T0" fmla="*/ 2 w 291"/>
                <a:gd name="T1" fmla="*/ 0 h 347"/>
                <a:gd name="T2" fmla="*/ 3 w 291"/>
                <a:gd name="T3" fmla="*/ 7 h 347"/>
                <a:gd name="T4" fmla="*/ 1 w 291"/>
                <a:gd name="T5" fmla="*/ 16 h 347"/>
                <a:gd name="T6" fmla="*/ 0 w 291"/>
                <a:gd name="T7" fmla="*/ 44 h 347"/>
                <a:gd name="T8" fmla="*/ 5 w 291"/>
                <a:gd name="T9" fmla="*/ 15 h 347"/>
                <a:gd name="T10" fmla="*/ 37 w 291"/>
                <a:gd name="T11" fmla="*/ 13 h 347"/>
                <a:gd name="T12" fmla="*/ 34 w 291"/>
                <a:gd name="T13" fmla="*/ 8 h 347"/>
                <a:gd name="T14" fmla="*/ 11 w 291"/>
                <a:gd name="T15" fmla="*/ 12 h 347"/>
                <a:gd name="T16" fmla="*/ 5 w 291"/>
                <a:gd name="T17" fmla="*/ 5 h 347"/>
                <a:gd name="T18" fmla="*/ 2 w 291"/>
                <a:gd name="T19" fmla="*/ 0 h 347"/>
                <a:gd name="T20" fmla="*/ 2 w 291"/>
                <a:gd name="T21" fmla="*/ 0 h 3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1"/>
                <a:gd name="T34" fmla="*/ 0 h 347"/>
                <a:gd name="T35" fmla="*/ 291 w 291"/>
                <a:gd name="T36" fmla="*/ 347 h 34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1" h="347">
                  <a:moveTo>
                    <a:pt x="15" y="0"/>
                  </a:moveTo>
                  <a:lnTo>
                    <a:pt x="23" y="53"/>
                  </a:lnTo>
                  <a:lnTo>
                    <a:pt x="5" y="122"/>
                  </a:lnTo>
                  <a:lnTo>
                    <a:pt x="0" y="347"/>
                  </a:lnTo>
                  <a:lnTo>
                    <a:pt x="39" y="118"/>
                  </a:lnTo>
                  <a:lnTo>
                    <a:pt x="291" y="99"/>
                  </a:lnTo>
                  <a:lnTo>
                    <a:pt x="265" y="58"/>
                  </a:lnTo>
                  <a:lnTo>
                    <a:pt x="82" y="90"/>
                  </a:lnTo>
                  <a:lnTo>
                    <a:pt x="39" y="37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5" name="Freeform 1227"/>
            <p:cNvSpPr>
              <a:spLocks/>
            </p:cNvSpPr>
            <p:nvPr/>
          </p:nvSpPr>
          <p:spPr bwMode="auto">
            <a:xfrm>
              <a:off x="370" y="600"/>
              <a:ext cx="88" cy="26"/>
            </a:xfrm>
            <a:custGeom>
              <a:avLst/>
              <a:gdLst>
                <a:gd name="T0" fmla="*/ 1 w 176"/>
                <a:gd name="T1" fmla="*/ 3 h 51"/>
                <a:gd name="T2" fmla="*/ 10 w 176"/>
                <a:gd name="T3" fmla="*/ 2 h 51"/>
                <a:gd name="T4" fmla="*/ 22 w 176"/>
                <a:gd name="T5" fmla="*/ 0 h 51"/>
                <a:gd name="T6" fmla="*/ 17 w 176"/>
                <a:gd name="T7" fmla="*/ 3 h 51"/>
                <a:gd name="T8" fmla="*/ 9 w 176"/>
                <a:gd name="T9" fmla="*/ 5 h 51"/>
                <a:gd name="T10" fmla="*/ 0 w 176"/>
                <a:gd name="T11" fmla="*/ 7 h 51"/>
                <a:gd name="T12" fmla="*/ 1 w 176"/>
                <a:gd name="T13" fmla="*/ 3 h 51"/>
                <a:gd name="T14" fmla="*/ 1 w 176"/>
                <a:gd name="T15" fmla="*/ 3 h 5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76"/>
                <a:gd name="T25" fmla="*/ 0 h 51"/>
                <a:gd name="T26" fmla="*/ 176 w 176"/>
                <a:gd name="T27" fmla="*/ 51 h 5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76" h="51">
                  <a:moveTo>
                    <a:pt x="2" y="24"/>
                  </a:moveTo>
                  <a:lnTo>
                    <a:pt x="78" y="16"/>
                  </a:lnTo>
                  <a:lnTo>
                    <a:pt x="176" y="0"/>
                  </a:lnTo>
                  <a:lnTo>
                    <a:pt x="131" y="18"/>
                  </a:lnTo>
                  <a:lnTo>
                    <a:pt x="66" y="38"/>
                  </a:lnTo>
                  <a:lnTo>
                    <a:pt x="0" y="51"/>
                  </a:lnTo>
                  <a:lnTo>
                    <a:pt x="2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6" name="Freeform 1228"/>
            <p:cNvSpPr>
              <a:spLocks/>
            </p:cNvSpPr>
            <p:nvPr/>
          </p:nvSpPr>
          <p:spPr bwMode="auto">
            <a:xfrm>
              <a:off x="438" y="498"/>
              <a:ext cx="304" cy="120"/>
            </a:xfrm>
            <a:custGeom>
              <a:avLst/>
              <a:gdLst>
                <a:gd name="T0" fmla="*/ 1 w 608"/>
                <a:gd name="T1" fmla="*/ 12 h 242"/>
                <a:gd name="T2" fmla="*/ 29 w 608"/>
                <a:gd name="T3" fmla="*/ 5 h 242"/>
                <a:gd name="T4" fmla="*/ 41 w 608"/>
                <a:gd name="T5" fmla="*/ 0 h 242"/>
                <a:gd name="T6" fmla="*/ 56 w 608"/>
                <a:gd name="T7" fmla="*/ 11 h 242"/>
                <a:gd name="T8" fmla="*/ 63 w 608"/>
                <a:gd name="T9" fmla="*/ 14 h 242"/>
                <a:gd name="T10" fmla="*/ 76 w 608"/>
                <a:gd name="T11" fmla="*/ 17 h 242"/>
                <a:gd name="T12" fmla="*/ 69 w 608"/>
                <a:gd name="T13" fmla="*/ 22 h 242"/>
                <a:gd name="T14" fmla="*/ 61 w 608"/>
                <a:gd name="T15" fmla="*/ 24 h 242"/>
                <a:gd name="T16" fmla="*/ 70 w 608"/>
                <a:gd name="T17" fmla="*/ 19 h 242"/>
                <a:gd name="T18" fmla="*/ 58 w 608"/>
                <a:gd name="T19" fmla="*/ 15 h 242"/>
                <a:gd name="T20" fmla="*/ 41 w 608"/>
                <a:gd name="T21" fmla="*/ 21 h 242"/>
                <a:gd name="T22" fmla="*/ 33 w 608"/>
                <a:gd name="T23" fmla="*/ 14 h 242"/>
                <a:gd name="T24" fmla="*/ 29 w 608"/>
                <a:gd name="T25" fmla="*/ 16 h 242"/>
                <a:gd name="T26" fmla="*/ 34 w 608"/>
                <a:gd name="T27" fmla="*/ 23 h 242"/>
                <a:gd name="T28" fmla="*/ 7 w 608"/>
                <a:gd name="T29" fmla="*/ 14 h 242"/>
                <a:gd name="T30" fmla="*/ 6 w 608"/>
                <a:gd name="T31" fmla="*/ 17 h 242"/>
                <a:gd name="T32" fmla="*/ 10 w 608"/>
                <a:gd name="T33" fmla="*/ 30 h 242"/>
                <a:gd name="T34" fmla="*/ 0 w 608"/>
                <a:gd name="T35" fmla="*/ 16 h 242"/>
                <a:gd name="T36" fmla="*/ 1 w 608"/>
                <a:gd name="T37" fmla="*/ 12 h 242"/>
                <a:gd name="T38" fmla="*/ 1 w 608"/>
                <a:gd name="T39" fmla="*/ 12 h 24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08"/>
                <a:gd name="T61" fmla="*/ 0 h 242"/>
                <a:gd name="T62" fmla="*/ 608 w 608"/>
                <a:gd name="T63" fmla="*/ 242 h 24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08" h="242">
                  <a:moveTo>
                    <a:pt x="1" y="100"/>
                  </a:moveTo>
                  <a:lnTo>
                    <a:pt x="234" y="40"/>
                  </a:lnTo>
                  <a:lnTo>
                    <a:pt x="335" y="0"/>
                  </a:lnTo>
                  <a:lnTo>
                    <a:pt x="448" y="95"/>
                  </a:lnTo>
                  <a:lnTo>
                    <a:pt x="505" y="117"/>
                  </a:lnTo>
                  <a:lnTo>
                    <a:pt x="608" y="141"/>
                  </a:lnTo>
                  <a:lnTo>
                    <a:pt x="546" y="180"/>
                  </a:lnTo>
                  <a:lnTo>
                    <a:pt x="488" y="200"/>
                  </a:lnTo>
                  <a:lnTo>
                    <a:pt x="558" y="153"/>
                  </a:lnTo>
                  <a:lnTo>
                    <a:pt x="466" y="124"/>
                  </a:lnTo>
                  <a:lnTo>
                    <a:pt x="330" y="169"/>
                  </a:lnTo>
                  <a:lnTo>
                    <a:pt x="257" y="114"/>
                  </a:lnTo>
                  <a:lnTo>
                    <a:pt x="237" y="130"/>
                  </a:lnTo>
                  <a:lnTo>
                    <a:pt x="266" y="185"/>
                  </a:lnTo>
                  <a:lnTo>
                    <a:pt x="63" y="113"/>
                  </a:lnTo>
                  <a:lnTo>
                    <a:pt x="50" y="141"/>
                  </a:lnTo>
                  <a:lnTo>
                    <a:pt x="86" y="242"/>
                  </a:lnTo>
                  <a:lnTo>
                    <a:pt x="0" y="129"/>
                  </a:lnTo>
                  <a:lnTo>
                    <a:pt x="1" y="10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ea typeface="宋体" pitchFamily="2" charset="-122"/>
              </a:rPr>
              <a:t>9- Boot Sector Virus</a:t>
            </a:r>
            <a:endParaRPr lang="en-US" b="1" dirty="0" smtClean="0"/>
          </a:p>
        </p:txBody>
      </p:sp>
      <p:sp>
        <p:nvSpPr>
          <p:cNvPr id="4198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en-US" altLang="zh-CN" dirty="0" smtClean="0">
                <a:solidFill>
                  <a:srgbClr val="FF0000"/>
                </a:solidFill>
              </a:rPr>
              <a:t>Infect the boot sec</a:t>
            </a:r>
            <a:r>
              <a:rPr lang="en-US" altLang="zh-CN" dirty="0">
                <a:solidFill>
                  <a:srgbClr val="FF0000"/>
                </a:solidFill>
              </a:rPr>
              <a:t>tor </a:t>
            </a:r>
            <a:r>
              <a:rPr lang="en-US" altLang="zh-CN" dirty="0" smtClean="0"/>
              <a:t>of</a:t>
            </a:r>
          </a:p>
          <a:p>
            <a:pPr lvl="1" indent="-342900"/>
            <a:r>
              <a:rPr lang="en-US" altLang="zh-CN" dirty="0" smtClean="0"/>
              <a:t>floppy disks </a:t>
            </a:r>
          </a:p>
          <a:p>
            <a:pPr lvl="1" indent="-342900"/>
            <a:r>
              <a:rPr lang="en-US" altLang="zh-CN" dirty="0" smtClean="0"/>
              <a:t>hard disks 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Booting:</a:t>
            </a:r>
            <a:r>
              <a:rPr lang="en-US" altLang="zh-CN" dirty="0" smtClean="0"/>
              <a:t> </a:t>
            </a:r>
            <a:r>
              <a:rPr lang="en-US" altLang="zh-CN" dirty="0"/>
              <a:t>is the process of starting a computer</a:t>
            </a:r>
          </a:p>
          <a:p>
            <a:pPr marL="342900" indent="-342900"/>
            <a:r>
              <a:rPr lang="en-US" altLang="zh-CN" dirty="0" smtClean="0"/>
              <a:t>By putting its code in the boot sector, </a:t>
            </a:r>
          </a:p>
          <a:p>
            <a:pPr marL="342900" indent="-342900"/>
            <a:r>
              <a:rPr lang="en-US" altLang="zh-CN" dirty="0" smtClean="0"/>
              <a:t>Load itself into memory immediately, and it is able to run whenever the computer is on </a:t>
            </a: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10- E-mail Virus</a:t>
            </a:r>
          </a:p>
        </p:txBody>
      </p:sp>
      <p:sp>
        <p:nvSpPr>
          <p:cNvPr id="4403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en-US" altLang="zh-CN" dirty="0" smtClean="0"/>
              <a:t>It consist of malicious virus distributed through e-mail messages</a:t>
            </a:r>
          </a:p>
          <a:p>
            <a:pPr marL="342900" indent="-342900"/>
            <a:r>
              <a:rPr lang="en-US" altLang="zh-CN" dirty="0" smtClean="0"/>
              <a:t>Replicates itself by automatically mailing itself to dozens of people in the victim</a:t>
            </a:r>
            <a:r>
              <a:rPr lang="en-US" altLang="zh-CN" dirty="0" smtClean="0">
                <a:latin typeface="Arial"/>
              </a:rPr>
              <a:t>’</a:t>
            </a:r>
            <a:r>
              <a:rPr lang="en-US" altLang="zh-CN" dirty="0" smtClean="0"/>
              <a:t>s e-mail address book.</a:t>
            </a:r>
            <a:endParaRPr lang="en-US" dirty="0" smtClean="0"/>
          </a:p>
          <a:p>
            <a:pPr marL="342900" indent="-342900"/>
            <a:r>
              <a:rPr lang="en-US" dirty="0" smtClean="0"/>
              <a:t>e.g.</a:t>
            </a:r>
          </a:p>
          <a:p>
            <a:pPr lvl="1" indent="-342900"/>
            <a:r>
              <a:rPr lang="en-US" dirty="0" smtClean="0"/>
              <a:t> </a:t>
            </a:r>
            <a:r>
              <a:rPr lang="en-US" altLang="zh-CN" u="sng" dirty="0" smtClean="0"/>
              <a:t>Melissa virus</a:t>
            </a:r>
            <a:r>
              <a:rPr lang="en-US" altLang="zh-CN" dirty="0" smtClean="0"/>
              <a:t>, </a:t>
            </a:r>
            <a:r>
              <a:rPr lang="en-US" altLang="zh-CN" u="sng" dirty="0" smtClean="0"/>
              <a:t>I LOVE YOU virus</a:t>
            </a:r>
            <a:r>
              <a:rPr lang="en-US" altLang="zh-CN" dirty="0" smtClean="0"/>
              <a:t> </a:t>
            </a: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7400" b="1" smtClean="0"/>
              <a:t>What is Antivirus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152400" y="469682"/>
            <a:ext cx="8001000" cy="1047750"/>
          </a:xfrm>
        </p:spPr>
        <p:txBody>
          <a:bodyPr>
            <a:normAutofit/>
          </a:bodyPr>
          <a:lstStyle/>
          <a:p>
            <a:r>
              <a:rPr lang="en-US" b="1" dirty="0" smtClean="0"/>
              <a:t>Source of Virus</a:t>
            </a:r>
            <a:endParaRPr lang="en-US" b="1" dirty="0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5715000"/>
            <a:ext cx="7848600" cy="960438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Almost 87%  viruses are spread through internet.</a:t>
            </a:r>
            <a:endParaRPr lang="en-US" dirty="0" smtClean="0"/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/>
        </p:nvGraphicFramePr>
        <p:xfrm>
          <a:off x="838200" y="1676400"/>
          <a:ext cx="6858000" cy="406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437" name="AutoShape 5"/>
          <p:cNvSpPr>
            <a:spLocks noChangeArrowheads="1"/>
          </p:cNvSpPr>
          <p:nvPr/>
        </p:nvSpPr>
        <p:spPr bwMode="auto">
          <a:xfrm rot="3567584">
            <a:off x="5217319" y="3215481"/>
            <a:ext cx="215900" cy="1684338"/>
          </a:xfrm>
          <a:prstGeom prst="upArrow">
            <a:avLst>
              <a:gd name="adj1" fmla="val 50000"/>
              <a:gd name="adj2" fmla="val 19503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 rot="958483">
            <a:off x="3486150" y="3656013"/>
            <a:ext cx="2667000" cy="147637"/>
          </a:xfrm>
          <a:prstGeom prst="leftArrow">
            <a:avLst>
              <a:gd name="adj1" fmla="val 50000"/>
              <a:gd name="adj2" fmla="val 4516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4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Antivirus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3124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A Computer software used to </a:t>
            </a:r>
            <a:r>
              <a:rPr lang="en-US" dirty="0">
                <a:solidFill>
                  <a:srgbClr val="FF0000"/>
                </a:solidFill>
              </a:rPr>
              <a:t>prevent , detect, and remove</a:t>
            </a:r>
            <a:r>
              <a:rPr lang="en-US" dirty="0"/>
              <a:t> malicious software.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 smtClean="0"/>
              <a:t>or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 smtClean="0"/>
              <a:t>“Examining </a:t>
            </a:r>
            <a:r>
              <a:rPr lang="en-US" sz="2800" dirty="0" smtClean="0"/>
              <a:t>(scanning</a:t>
            </a:r>
            <a:r>
              <a:rPr lang="en-US" sz="2800" dirty="0"/>
              <a:t>) </a:t>
            </a:r>
            <a:r>
              <a:rPr lang="en-US" dirty="0" smtClean="0"/>
              <a:t>files to look for known viruses </a:t>
            </a:r>
            <a:r>
              <a:rPr lang="en-US" dirty="0" smtClean="0"/>
              <a:t>and matching </a:t>
            </a:r>
            <a:r>
              <a:rPr lang="en-US" dirty="0" smtClean="0"/>
              <a:t>definitions in a virus dictionary” </a:t>
            </a:r>
            <a:endParaRPr lang="en-US" dirty="0" smtClean="0"/>
          </a:p>
          <a:p>
            <a:r>
              <a:rPr lang="en-US" dirty="0" smtClean="0"/>
              <a:t>It is also peace of code to remove the computer virus</a:t>
            </a: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6934200" cy="89535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000" b="1" dirty="0" smtClean="0"/>
              <a:t>  Some Antiviral </a:t>
            </a:r>
            <a:r>
              <a:rPr lang="en-US" sz="4000" b="1" dirty="0" smtClean="0"/>
              <a:t>Programs</a:t>
            </a:r>
            <a:endParaRPr lang="en-GB" sz="5400" b="1" dirty="0"/>
          </a:p>
        </p:txBody>
      </p:sp>
      <p:sp>
        <p:nvSpPr>
          <p:cNvPr id="18435" name="Content Placeholder 4"/>
          <p:cNvSpPr>
            <a:spLocks noGrp="1"/>
          </p:cNvSpPr>
          <p:nvPr>
            <p:ph idx="1"/>
          </p:nvPr>
        </p:nvSpPr>
        <p:spPr>
          <a:xfrm>
            <a:off x="3429000" y="1935163"/>
            <a:ext cx="5257800" cy="4389437"/>
          </a:xfrm>
        </p:spPr>
        <p:txBody>
          <a:bodyPr>
            <a:normAutofit fontScale="92500" lnSpcReduction="20000"/>
          </a:bodyPr>
          <a:lstStyle/>
          <a:p>
            <a:pPr marL="411163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GB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Kaspersky Antivirus</a:t>
            </a:r>
          </a:p>
          <a:p>
            <a:pPr marL="411163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GB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 Fellows F-Plot</a:t>
            </a:r>
          </a:p>
          <a:p>
            <a:pPr marL="411163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GB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Mcafee Antivirus</a:t>
            </a:r>
          </a:p>
          <a:p>
            <a:pPr marL="411163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GB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Symantec Norton Antivirus</a:t>
            </a:r>
          </a:p>
          <a:p>
            <a:pPr marL="411163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GB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Bit Defender</a:t>
            </a:r>
          </a:p>
          <a:p>
            <a:pPr marL="411163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GB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Quick Heal Antivirus</a:t>
            </a:r>
          </a:p>
          <a:p>
            <a:pPr marL="411163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GB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AVG Antivirus</a:t>
            </a:r>
          </a:p>
          <a:p>
            <a:pPr marL="411163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Window defender</a:t>
            </a:r>
          </a:p>
          <a:p>
            <a:pPr marL="411163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en-GB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M.S. security essential etc.</a:t>
            </a:r>
          </a:p>
        </p:txBody>
      </p:sp>
      <p:pic>
        <p:nvPicPr>
          <p:cNvPr id="4" name="Picture 4" descr="C:\Documents and Settings\terri\Application Data\Microsoft\Media Catalog\Downloaded Clips\cl2e\j0117333.wmf"/>
          <p:cNvPicPr>
            <a:picLocks noChangeAspect="1" noChangeArrowheads="1"/>
          </p:cNvPicPr>
          <p:nvPr/>
        </p:nvPicPr>
        <p:blipFill rotWithShape="1">
          <a:blip r:embed="rId3" cstate="print"/>
          <a:srcRect r="9756"/>
          <a:stretch/>
        </p:blipFill>
        <p:spPr bwMode="auto">
          <a:xfrm>
            <a:off x="304801" y="1981200"/>
            <a:ext cx="2819399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4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b="1" dirty="0" smtClean="0"/>
              <a:t>Protection/Prevention</a:t>
            </a:r>
          </a:p>
        </p:txBody>
      </p:sp>
      <p:sp>
        <p:nvSpPr>
          <p:cNvPr id="53251" name="Rectangle 3"/>
          <p:cNvSpPr>
            <a:spLocks noGrp="1"/>
          </p:cNvSpPr>
          <p:nvPr>
            <p:ph idx="1"/>
          </p:nvPr>
        </p:nvSpPr>
        <p:spPr>
          <a:xfrm>
            <a:off x="917222" y="1752600"/>
            <a:ext cx="8229600" cy="327660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700" dirty="0"/>
              <a:t>Anti-virus software</a:t>
            </a:r>
            <a:r>
              <a:rPr lang="en-US" sz="2700" dirty="0" smtClean="0"/>
              <a:t>.</a:t>
            </a:r>
            <a:endParaRPr lang="en-US" sz="2700" dirty="0"/>
          </a:p>
          <a:p>
            <a:pPr>
              <a:lnSpc>
                <a:spcPct val="80000"/>
              </a:lnSpc>
            </a:pPr>
            <a:r>
              <a:rPr lang="en-US" sz="2700" dirty="0"/>
              <a:t>Anti-Viruses Updates</a:t>
            </a:r>
            <a:r>
              <a:rPr lang="en-US" sz="2700" dirty="0" smtClean="0"/>
              <a:t>.</a:t>
            </a:r>
            <a:endParaRPr lang="en-US" sz="2700" dirty="0"/>
          </a:p>
          <a:p>
            <a:pPr marL="342900" indent="-342900">
              <a:lnSpc>
                <a:spcPct val="80000"/>
              </a:lnSpc>
            </a:pPr>
            <a:r>
              <a:rPr lang="en-US" sz="2700" dirty="0" smtClean="0"/>
              <a:t>Must have Knowledge</a:t>
            </a:r>
            <a:r>
              <a:rPr lang="en-US" sz="2700" dirty="0" smtClean="0"/>
              <a:t>.</a:t>
            </a:r>
          </a:p>
          <a:p>
            <a:pPr marL="342900" indent="-342900">
              <a:lnSpc>
                <a:spcPct val="80000"/>
              </a:lnSpc>
            </a:pPr>
            <a:r>
              <a:rPr lang="en-US" sz="2700" dirty="0" smtClean="0"/>
              <a:t>Proper configurations.</a:t>
            </a:r>
          </a:p>
          <a:p>
            <a:pPr marL="342900" indent="-342900">
              <a:lnSpc>
                <a:spcPct val="80000"/>
              </a:lnSpc>
            </a:pPr>
            <a:r>
              <a:rPr lang="en-US" sz="2700" dirty="0" smtClean="0"/>
              <a:t>Run only necessary programs.  </a:t>
            </a:r>
          </a:p>
          <a:p>
            <a:pPr>
              <a:lnSpc>
                <a:spcPct val="80000"/>
              </a:lnSpc>
            </a:pPr>
            <a:r>
              <a:rPr lang="en-US" sz="2700" dirty="0" smtClean="0"/>
              <a:t>Use secure </a:t>
            </a:r>
            <a:r>
              <a:rPr lang="en-US" sz="2700" dirty="0"/>
              <a:t>operating </a:t>
            </a:r>
            <a:r>
              <a:rPr lang="en-US" sz="2700" dirty="0" smtClean="0"/>
              <a:t>systems (OS) </a:t>
            </a:r>
            <a:r>
              <a:rPr lang="en-US" sz="2700" dirty="0" smtClean="0">
                <a:solidFill>
                  <a:srgbClr val="FF0000"/>
                </a:solidFill>
              </a:rPr>
              <a:t>e.g</a:t>
            </a:r>
            <a:r>
              <a:rPr lang="en-US" sz="2700" dirty="0" smtClean="0">
                <a:solidFill>
                  <a:srgbClr val="FF0000"/>
                </a:solidFill>
              </a:rPr>
              <a:t>. </a:t>
            </a:r>
            <a:r>
              <a:rPr lang="en-US" sz="2700" dirty="0" smtClean="0"/>
              <a:t>UNIX.</a:t>
            </a:r>
            <a:endParaRPr lang="en-US" sz="27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When </a:t>
            </a:r>
            <a:r>
              <a:rPr lang="en-US" b="1" dirty="0" smtClean="0"/>
              <a:t>Antivirus introduce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1987</a:t>
            </a:r>
          </a:p>
          <a:p>
            <a:r>
              <a:rPr lang="en-US" dirty="0" smtClean="0"/>
              <a:t>Introduce </a:t>
            </a:r>
            <a:r>
              <a:rPr lang="en-US" dirty="0" smtClean="0">
                <a:solidFill>
                  <a:srgbClr val="FF0000"/>
                </a:solidFill>
              </a:rPr>
              <a:t>John McAfee</a:t>
            </a:r>
          </a:p>
          <a:p>
            <a:r>
              <a:rPr lang="en-US" dirty="0" smtClean="0"/>
              <a:t>Latterly become McAfee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95350"/>
          </a:xfrm>
        </p:spPr>
        <p:txBody>
          <a:bodyPr/>
          <a:lstStyle/>
          <a:p>
            <a:r>
              <a:rPr lang="en-US" sz="4800" b="1" smtClean="0"/>
              <a:t>General Security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82763"/>
            <a:ext cx="7162800" cy="4922837"/>
          </a:xfrm>
        </p:spPr>
        <p:txBody>
          <a:bodyPr/>
          <a:lstStyle/>
          <a:p>
            <a:pPr marL="517525" indent="-517525" eaLnBrk="1" hangingPunct="1"/>
            <a:r>
              <a:rPr lang="en-US" sz="2800" dirty="0" smtClean="0">
                <a:solidFill>
                  <a:srgbClr val="404040"/>
                </a:solidFill>
              </a:rPr>
              <a:t>Apply </a:t>
            </a:r>
            <a:r>
              <a:rPr lang="en-US" sz="2800" dirty="0" smtClean="0">
                <a:solidFill>
                  <a:srgbClr val="FF0000"/>
                </a:solidFill>
              </a:rPr>
              <a:t>user-level security </a:t>
            </a:r>
            <a:r>
              <a:rPr lang="en-US" sz="2800" dirty="0" smtClean="0">
                <a:solidFill>
                  <a:srgbClr val="404040"/>
                </a:solidFill>
              </a:rPr>
              <a:t>on file sharing when needed.</a:t>
            </a:r>
          </a:p>
          <a:p>
            <a:pPr marL="517525" indent="-517525" eaLnBrk="1" hangingPunct="1"/>
            <a:r>
              <a:rPr lang="en-US" sz="2800" dirty="0" smtClean="0">
                <a:solidFill>
                  <a:srgbClr val="404040"/>
                </a:solidFill>
              </a:rPr>
              <a:t>Don't open email attachments from </a:t>
            </a:r>
            <a:r>
              <a:rPr lang="en-US" sz="2800" dirty="0" smtClean="0">
                <a:solidFill>
                  <a:srgbClr val="FF0000"/>
                </a:solidFill>
              </a:rPr>
              <a:t>unknown senders.</a:t>
            </a:r>
          </a:p>
          <a:p>
            <a:pPr marL="517525" indent="-517525"/>
            <a:r>
              <a:rPr lang="en-US" sz="2800" dirty="0" smtClean="0">
                <a:solidFill>
                  <a:srgbClr val="404040"/>
                </a:solidFill>
              </a:rPr>
              <a:t>Use Rich Text Format </a:t>
            </a:r>
            <a:r>
              <a:rPr lang="en-US" sz="2800" dirty="0" smtClean="0">
                <a:solidFill>
                  <a:srgbClr val="FF0000"/>
                </a:solidFill>
              </a:rPr>
              <a:t>(RTF)</a:t>
            </a:r>
            <a:r>
              <a:rPr lang="en-US" sz="2800" dirty="0" smtClean="0">
                <a:solidFill>
                  <a:srgbClr val="404040"/>
                </a:solidFill>
              </a:rPr>
              <a:t>  files instead of Word Documents.</a:t>
            </a:r>
          </a:p>
          <a:p>
            <a:pPr marL="517525" indent="-517525" eaLnBrk="1" hangingPunct="1"/>
            <a:r>
              <a:rPr lang="en-US" sz="2800" dirty="0" smtClean="0">
                <a:solidFill>
                  <a:srgbClr val="404040"/>
                </a:solidFill>
              </a:rPr>
              <a:t>Update anti-virus program</a:t>
            </a:r>
            <a:endParaRPr lang="en-GB" sz="2800" dirty="0" smtClean="0">
              <a:solidFill>
                <a:srgbClr val="404040"/>
              </a:solidFill>
            </a:endParaRPr>
          </a:p>
          <a:p>
            <a:pPr marL="517525" indent="-517525" eaLnBrk="1" hangingPunct="1"/>
            <a:r>
              <a:rPr lang="en-US" sz="2800" dirty="0" smtClean="0">
                <a:solidFill>
                  <a:srgbClr val="404040"/>
                </a:solidFill>
              </a:rPr>
              <a:t>Use firewall write protection.</a:t>
            </a:r>
            <a:endParaRPr lang="en-GB" dirty="0" smtClean="0"/>
          </a:p>
        </p:txBody>
      </p:sp>
      <p:pic>
        <p:nvPicPr>
          <p:cNvPr id="4" name="Picture 4" descr="C:\Documents and Settings\terri\Application Data\Microsoft\Media Catalog\Downloaded Clips\cl22\j008709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828800"/>
            <a:ext cx="1524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4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repeatCount="indefinite" fill="hold" nodeType="click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	</a:t>
            </a:r>
          </a:p>
        </p:txBody>
      </p:sp>
      <p:sp>
        <p:nvSpPr>
          <p:cNvPr id="59395" name="Rectangle 3"/>
          <p:cNvSpPr>
            <a:spLocks noGrp="1"/>
          </p:cNvSpPr>
          <p:nvPr>
            <p:ph idx="1"/>
          </p:nvPr>
        </p:nvSpPr>
        <p:spPr>
          <a:xfrm>
            <a:off x="457200" y="1955800"/>
            <a:ext cx="8229600" cy="4368800"/>
          </a:xfrm>
        </p:spPr>
        <p:txBody>
          <a:bodyPr>
            <a:normAutofit/>
          </a:bodyPr>
          <a:lstStyle/>
          <a:p>
            <a:pPr marL="342900" indent="-342900"/>
            <a:r>
              <a:rPr lang="en-US" dirty="0" smtClean="0"/>
              <a:t>Install Antivirus program </a:t>
            </a:r>
          </a:p>
          <a:p>
            <a:pPr marL="342900" indent="-342900"/>
            <a:r>
              <a:rPr lang="en-US" sz="2800" dirty="0" smtClean="0">
                <a:solidFill>
                  <a:srgbClr val="FF0000"/>
                </a:solidFill>
              </a:rPr>
              <a:t>Renew your anti-virus</a:t>
            </a:r>
            <a:r>
              <a:rPr lang="en-US" sz="2800" dirty="0" smtClean="0"/>
              <a:t> software</a:t>
            </a:r>
          </a:p>
          <a:p>
            <a:pPr marL="342900" indent="-342900"/>
            <a:r>
              <a:rPr lang="en-US" sz="2800" dirty="0" smtClean="0">
                <a:solidFill>
                  <a:srgbClr val="FF0000"/>
                </a:solidFill>
              </a:rPr>
              <a:t>Up-to-date</a:t>
            </a:r>
            <a:r>
              <a:rPr lang="en-US" sz="2800" dirty="0" smtClean="0"/>
              <a:t> with latest definitions</a:t>
            </a:r>
          </a:p>
          <a:p>
            <a:pPr marL="342900" indent="-342900"/>
            <a:r>
              <a:rPr lang="en-US" sz="2800" dirty="0" smtClean="0"/>
              <a:t>Enable Antivirus </a:t>
            </a:r>
            <a:r>
              <a:rPr lang="en-US" sz="2800" dirty="0" smtClean="0">
                <a:solidFill>
                  <a:srgbClr val="FF0000"/>
                </a:solidFill>
              </a:rPr>
              <a:t>update automatically</a:t>
            </a:r>
          </a:p>
          <a:p>
            <a:pPr marL="342900" indent="-342900">
              <a:buNone/>
            </a:pPr>
            <a:endParaRPr lang="en-US" dirty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45534" y="3384638"/>
            <a:ext cx="8229600" cy="1371600"/>
          </a:xfrm>
        </p:spPr>
        <p:txBody>
          <a:bodyPr>
            <a:noAutofit/>
          </a:bodyPr>
          <a:lstStyle/>
          <a:p>
            <a:pPr algn="ctr">
              <a:buFont typeface="Wingdings 2" pitchFamily="18" charset="2"/>
              <a:buNone/>
            </a:pPr>
            <a:r>
              <a:rPr lang="en-US" sz="23900" b="1" dirty="0" smtClean="0">
                <a:solidFill>
                  <a:srgbClr val="FF0000"/>
                </a:solidFill>
                <a:latin typeface="Arial" charset="0"/>
              </a:rPr>
              <a:t>?</a:t>
            </a:r>
            <a:endParaRPr lang="en-US" sz="23900" b="1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2971800"/>
            <a:ext cx="8229600" cy="75229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buFont typeface="Wingdings 2" pitchFamily="18" charset="2"/>
              <a:buNone/>
            </a:pPr>
            <a:r>
              <a:rPr lang="en-US" sz="7200" b="1" dirty="0" smtClean="0">
                <a:solidFill>
                  <a:schemeClr val="tx2"/>
                </a:solidFill>
                <a:latin typeface="Arial" charset="0"/>
              </a:rPr>
              <a:t>Just do the best </a:t>
            </a:r>
            <a:r>
              <a:rPr lang="en-US" sz="7200" b="1" smtClean="0">
                <a:solidFill>
                  <a:schemeClr val="tx2"/>
                </a:solidFill>
                <a:latin typeface="Arial" charset="0"/>
              </a:rPr>
              <a:t>you can!</a:t>
            </a:r>
            <a:endParaRPr lang="en-US" sz="72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222956" y="684213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 2" pitchFamily="18" charset="2"/>
              <a:buNone/>
            </a:pPr>
            <a:r>
              <a:rPr lang="en-US" sz="5400" b="1" dirty="0" smtClean="0">
                <a:solidFill>
                  <a:srgbClr val="FF0000"/>
                </a:solidFill>
                <a:latin typeface="Arial" charset="0"/>
              </a:rPr>
              <a:t>End note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245534" y="3746676"/>
            <a:ext cx="8229600" cy="26541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buFont typeface="Wingdings 2" pitchFamily="18" charset="2"/>
              <a:buNone/>
            </a:pPr>
            <a:endParaRPr lang="en-US" sz="23900" b="1" dirty="0" smtClean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xit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1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010400" cy="914400"/>
          </a:xfrm>
        </p:spPr>
        <p:txBody>
          <a:bodyPr/>
          <a:lstStyle/>
          <a:p>
            <a:pPr eaLnBrk="1" hangingPunct="1"/>
            <a:r>
              <a:rPr lang="en-US" sz="4800" b="1" dirty="0" smtClean="0"/>
              <a:t>What is Computer Virus</a:t>
            </a:r>
            <a:endParaRPr lang="en-GB" sz="48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334000"/>
          </a:xfrm>
        </p:spPr>
        <p:txBody>
          <a:bodyPr>
            <a:normAutofit/>
          </a:bodyPr>
          <a:lstStyle/>
          <a:p>
            <a:pPr marL="0" indent="0">
              <a:buSzPct val="120000"/>
              <a:buNone/>
            </a:pPr>
            <a:r>
              <a:rPr lang="en-US" sz="2200" b="1" dirty="0" smtClean="0">
                <a:solidFill>
                  <a:srgbClr val="00B050"/>
                </a:solidFill>
                <a:latin typeface="Arial"/>
                <a:ea typeface="宋体" pitchFamily="2" charset="-122"/>
              </a:rPr>
              <a:t>“Definition”</a:t>
            </a:r>
          </a:p>
          <a:p>
            <a:pPr marL="0" indent="0">
              <a:buSzPct val="120000"/>
              <a:buFont typeface="Wingdings" pitchFamily="2" charset="2"/>
              <a:buChar char="v"/>
            </a:pPr>
            <a:r>
              <a:rPr lang="en-US" sz="2200" dirty="0" smtClean="0">
                <a:latin typeface="Arial"/>
                <a:ea typeface="宋体" pitchFamily="2" charset="-122"/>
              </a:rPr>
              <a:t>“A </a:t>
            </a:r>
            <a:r>
              <a:rPr lang="en-US" sz="2200" dirty="0" smtClean="0">
                <a:latin typeface="Arial"/>
                <a:ea typeface="宋体" pitchFamily="2" charset="-122"/>
              </a:rPr>
              <a:t>computer virus is a program that </a:t>
            </a:r>
            <a:r>
              <a:rPr lang="en-US" sz="2200" dirty="0" smtClean="0">
                <a:solidFill>
                  <a:srgbClr val="FF0000"/>
                </a:solidFill>
                <a:latin typeface="Arial"/>
                <a:ea typeface="宋体" pitchFamily="2" charset="-122"/>
              </a:rPr>
              <a:t>can copy itself </a:t>
            </a:r>
            <a:r>
              <a:rPr lang="en-US" sz="2200" dirty="0" smtClean="0">
                <a:latin typeface="Arial"/>
                <a:ea typeface="宋体" pitchFamily="2" charset="-122"/>
              </a:rPr>
              <a:t>and infect a computer without permission or knowledge of the user” </a:t>
            </a:r>
            <a:r>
              <a:rPr lang="en-US" sz="2200" dirty="0" smtClean="0">
                <a:latin typeface="Arial"/>
                <a:ea typeface="宋体" pitchFamily="2" charset="-122"/>
              </a:rPr>
              <a:t>.</a:t>
            </a:r>
          </a:p>
          <a:p>
            <a:pPr marL="0" indent="0">
              <a:buSzPct val="120000"/>
              <a:buNone/>
            </a:pPr>
            <a:r>
              <a:rPr lang="en-US" sz="2200" dirty="0" smtClean="0">
                <a:solidFill>
                  <a:srgbClr val="FF0000"/>
                </a:solidFill>
                <a:latin typeface="Arial"/>
                <a:ea typeface="宋体" pitchFamily="2" charset="-122"/>
              </a:rPr>
              <a:t>or</a:t>
            </a:r>
            <a:endParaRPr lang="en-US" sz="2200" dirty="0" smtClean="0">
              <a:solidFill>
                <a:srgbClr val="FF0000"/>
              </a:solidFill>
              <a:latin typeface="Arial"/>
              <a:ea typeface="宋体" pitchFamily="2" charset="-122"/>
            </a:endParaRPr>
          </a:p>
          <a:p>
            <a:pPr marL="0" indent="0">
              <a:buSzPct val="120000"/>
              <a:buFont typeface="Wingdings" pitchFamily="2" charset="2"/>
              <a:buChar char="v"/>
            </a:pPr>
            <a:r>
              <a:rPr lang="en-US" sz="2200" dirty="0" smtClean="0">
                <a:latin typeface="Arial"/>
                <a:ea typeface="宋体" pitchFamily="2" charset="-122"/>
              </a:rPr>
              <a:t>A small piece of programming code that attacks on computer and network systems through infected data files introduces into system via disk or internet.</a:t>
            </a:r>
          </a:p>
          <a:p>
            <a:pPr marL="0" indent="0">
              <a:buSzPct val="120000"/>
              <a:buFont typeface="Wingdings" pitchFamily="2" charset="2"/>
              <a:buChar char="v"/>
            </a:pPr>
            <a:endParaRPr lang="en-US" sz="1400" dirty="0" smtClean="0">
              <a:ea typeface="宋体" pitchFamily="2" charset="-122"/>
            </a:endParaRPr>
          </a:p>
          <a:p>
            <a:pPr marL="0" indent="0">
              <a:buSzPct val="120000"/>
              <a:buFont typeface="Wingdings" pitchFamily="2" charset="2"/>
              <a:buChar char="v"/>
            </a:pPr>
            <a:r>
              <a:rPr lang="en-US" sz="2200" dirty="0" smtClean="0">
                <a:ea typeface="宋体" pitchFamily="2" charset="-122"/>
              </a:rPr>
              <a:t>It can spread through</a:t>
            </a:r>
          </a:p>
          <a:p>
            <a:pPr marL="400050" lvl="1" indent="0">
              <a:buSzPct val="120000"/>
              <a:buFont typeface="Wingdings" pitchFamily="2" charset="2"/>
              <a:buChar char="v"/>
            </a:pPr>
            <a:r>
              <a:rPr lang="en-US" sz="2200" dirty="0" smtClean="0">
                <a:ea typeface="宋体" pitchFamily="2" charset="-122"/>
              </a:rPr>
              <a:t>Email attachments</a:t>
            </a:r>
            <a:endParaRPr lang="en-US" sz="2200" dirty="0">
              <a:ea typeface="宋体" pitchFamily="2" charset="-122"/>
            </a:endParaRPr>
          </a:p>
          <a:p>
            <a:pPr marL="400050" lvl="1" indent="0">
              <a:buSzPct val="120000"/>
              <a:buFont typeface="Wingdings" pitchFamily="2" charset="2"/>
              <a:buChar char="v"/>
            </a:pPr>
            <a:r>
              <a:rPr lang="en-US" sz="2200" dirty="0" smtClean="0">
                <a:ea typeface="宋体" pitchFamily="2" charset="-122"/>
              </a:rPr>
              <a:t>Portable devices</a:t>
            </a:r>
            <a:endParaRPr lang="en-US" sz="2200" dirty="0">
              <a:ea typeface="宋体" pitchFamily="2" charset="-122"/>
            </a:endParaRPr>
          </a:p>
          <a:p>
            <a:pPr marL="400050" lvl="1" indent="0">
              <a:buSzPct val="120000"/>
              <a:buFont typeface="Wingdings" pitchFamily="2" charset="2"/>
              <a:buChar char="v"/>
            </a:pPr>
            <a:r>
              <a:rPr lang="en-US" sz="2200" dirty="0" smtClean="0">
                <a:ea typeface="宋体" pitchFamily="2" charset="-122"/>
              </a:rPr>
              <a:t>Websites</a:t>
            </a:r>
          </a:p>
          <a:p>
            <a:pPr marL="400050" lvl="1" indent="0">
              <a:buSzPct val="120000"/>
              <a:buFont typeface="Wingdings" pitchFamily="2" charset="2"/>
              <a:buChar char="v"/>
            </a:pPr>
            <a:r>
              <a:rPr lang="en-US" sz="2200" dirty="0" smtClean="0">
                <a:ea typeface="宋体" pitchFamily="2" charset="-122"/>
              </a:rPr>
              <a:t>File downloading etc.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6248400" cy="1143000"/>
          </a:xfrm>
        </p:spPr>
        <p:txBody>
          <a:bodyPr/>
          <a:lstStyle/>
          <a:p>
            <a:r>
              <a:rPr lang="en-US" b="1" dirty="0" smtClean="0"/>
              <a:t>Computer Virus Timeline </a:t>
            </a:r>
          </a:p>
        </p:txBody>
      </p:sp>
      <p:sp>
        <p:nvSpPr>
          <p:cNvPr id="38915" name="Rectangle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1949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dirty="0" smtClean="0"/>
              <a:t>	</a:t>
            </a:r>
            <a:r>
              <a:rPr lang="en-US" sz="1800" dirty="0"/>
              <a:t> Bob </a:t>
            </a:r>
            <a:r>
              <a:rPr lang="en-US" sz="1800" dirty="0" smtClean="0"/>
              <a:t>Thomas</a:t>
            </a:r>
            <a:r>
              <a:rPr lang="en-US" sz="1800" b="1" dirty="0" smtClean="0"/>
              <a:t> developed 1</a:t>
            </a:r>
            <a:r>
              <a:rPr lang="en-US" sz="1800" b="1" baseline="30000" dirty="0" smtClean="0"/>
              <a:t>st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self-replicating</a:t>
            </a:r>
            <a:r>
              <a:rPr lang="en-US" sz="1800" dirty="0" smtClean="0"/>
              <a:t> programs. </a:t>
            </a:r>
          </a:p>
          <a:p>
            <a:pPr>
              <a:lnSpc>
                <a:spcPct val="90000"/>
              </a:lnSpc>
            </a:pPr>
            <a:r>
              <a:rPr lang="en-US" sz="2800" b="1" dirty="0" smtClean="0"/>
              <a:t>1983: </a:t>
            </a:r>
            <a:r>
              <a:rPr lang="en-US" sz="1800" b="1" dirty="0" smtClean="0"/>
              <a:t>Fred Cohen,</a:t>
            </a:r>
            <a:r>
              <a:rPr lang="en-US" sz="1800" dirty="0" smtClean="0"/>
              <a:t> Formally defines </a:t>
            </a:r>
            <a:r>
              <a:rPr lang="en-US" sz="1800" dirty="0" smtClean="0"/>
              <a:t>computer </a:t>
            </a:r>
            <a:r>
              <a:rPr lang="en-US" sz="1800" dirty="0"/>
              <a:t>virus as </a:t>
            </a:r>
            <a:endParaRPr lang="en-US" sz="18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</a:t>
            </a:r>
            <a:r>
              <a:rPr lang="en-US" sz="1800" dirty="0" smtClean="0"/>
              <a:t>“</a:t>
            </a:r>
            <a:r>
              <a:rPr lang="en-US" sz="1800" dirty="0"/>
              <a:t>a computer program that can affect other computer </a:t>
            </a:r>
            <a:r>
              <a:rPr lang="en-US" sz="1800" dirty="0" smtClean="0"/>
              <a:t>programs </a:t>
            </a:r>
            <a:r>
              <a:rPr lang="en-US" sz="1800" dirty="0"/>
              <a:t>by modifying </a:t>
            </a:r>
            <a:endParaRPr lang="en-US" sz="18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</a:t>
            </a:r>
            <a:r>
              <a:rPr lang="en-US" sz="1800" dirty="0" smtClean="0"/>
              <a:t>them </a:t>
            </a:r>
            <a:r>
              <a:rPr lang="en-US" sz="1800" dirty="0"/>
              <a:t>in such a way to copy itself.”</a:t>
            </a:r>
          </a:p>
          <a:p>
            <a:r>
              <a:rPr lang="en-US" sz="2800" b="1" dirty="0" smtClean="0"/>
              <a:t>1986</a:t>
            </a:r>
          </a:p>
          <a:p>
            <a:pPr marL="742950" lvl="1" indent="-285750">
              <a:lnSpc>
                <a:spcPct val="90000"/>
              </a:lnSpc>
              <a:buFontTx/>
              <a:buNone/>
            </a:pPr>
            <a:r>
              <a:rPr lang="en-US" sz="1800" dirty="0" smtClean="0"/>
              <a:t>	 </a:t>
            </a:r>
            <a:r>
              <a:rPr lang="en-US" sz="1800" b="1" dirty="0" err="1" smtClean="0"/>
              <a:t>Basit</a:t>
            </a:r>
            <a:r>
              <a:rPr lang="en-US" sz="1800" b="1" dirty="0" smtClean="0"/>
              <a:t> </a:t>
            </a:r>
            <a:r>
              <a:rPr lang="en-US" sz="1800" dirty="0" smtClean="0"/>
              <a:t>and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Amjad</a:t>
            </a:r>
            <a:r>
              <a:rPr lang="en-US" sz="1800" dirty="0" smtClean="0"/>
              <a:t> develop executable code to damage </a:t>
            </a:r>
            <a:r>
              <a:rPr lang="en-US" sz="1800" dirty="0" smtClean="0">
                <a:solidFill>
                  <a:srgbClr val="00B050"/>
                </a:solidFill>
              </a:rPr>
              <a:t>boot sector </a:t>
            </a:r>
            <a:r>
              <a:rPr lang="en-US" sz="1800" dirty="0" smtClean="0"/>
              <a:t>of </a:t>
            </a:r>
            <a:r>
              <a:rPr lang="en-US" sz="1800" dirty="0" smtClean="0">
                <a:solidFill>
                  <a:srgbClr val="FF0000"/>
                </a:solidFill>
              </a:rPr>
              <a:t>a floppy disk.</a:t>
            </a:r>
            <a:endParaRPr lang="en-US" sz="1800" dirty="0" smtClean="0"/>
          </a:p>
          <a:p>
            <a:r>
              <a:rPr lang="en-US" sz="2800" b="1" dirty="0" smtClean="0"/>
              <a:t>1988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dirty="0" smtClean="0"/>
              <a:t>	</a:t>
            </a:r>
            <a:r>
              <a:rPr lang="en-US" sz="1800" dirty="0"/>
              <a:t> </a:t>
            </a:r>
            <a:r>
              <a:rPr lang="en-US" sz="1800" dirty="0" smtClean="0"/>
              <a:t>The virus </a:t>
            </a:r>
            <a:r>
              <a:rPr lang="en-US" sz="1800" dirty="0"/>
              <a:t>affects </a:t>
            </a:r>
            <a:r>
              <a:rPr lang="en-US" sz="1800" b="1" dirty="0" smtClean="0"/>
              <a:t>.</a:t>
            </a:r>
            <a:r>
              <a:rPr lang="en-US" sz="1800" b="1" dirty="0" smtClean="0"/>
              <a:t>exe </a:t>
            </a:r>
            <a:r>
              <a:rPr lang="en-US" sz="1800" dirty="0" smtClean="0"/>
              <a:t>(executable) 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dirty="0"/>
              <a:t>	</a:t>
            </a:r>
            <a:r>
              <a:rPr lang="en-US" sz="1800" dirty="0" smtClean="0"/>
              <a:t>One of the most common </a:t>
            </a:r>
            <a:r>
              <a:rPr lang="en-US" sz="1800" dirty="0" smtClean="0"/>
              <a:t>virus </a:t>
            </a:r>
            <a:r>
              <a:rPr lang="en-US" sz="1800" dirty="0" smtClean="0"/>
              <a:t>was </a:t>
            </a:r>
            <a:r>
              <a:rPr lang="en-US" sz="1800" b="1" dirty="0" smtClean="0"/>
              <a:t>Jerusalem. </a:t>
            </a:r>
            <a:r>
              <a:rPr lang="en-US" sz="1800" dirty="0" smtClean="0"/>
              <a:t> Activate every Friday.</a:t>
            </a:r>
            <a:endParaRPr lang="en-US" sz="1800" b="1" dirty="0" smtClean="0"/>
          </a:p>
          <a:p>
            <a:pPr>
              <a:lnSpc>
                <a:spcPct val="90000"/>
              </a:lnSpc>
            </a:pPr>
            <a:r>
              <a:rPr lang="en-US" sz="2800" b="1" dirty="0" smtClean="0"/>
              <a:t>2000- I LIVE YOU</a:t>
            </a:r>
          </a:p>
          <a:p>
            <a:pPr lvl="1" indent="-342900">
              <a:lnSpc>
                <a:spcPct val="90000"/>
              </a:lnSpc>
              <a:buNone/>
            </a:pPr>
            <a:r>
              <a:rPr lang="en-US" sz="1800" b="1" dirty="0" smtClean="0"/>
              <a:t>	</a:t>
            </a:r>
            <a:r>
              <a:rPr lang="en-US" sz="1800" dirty="0" smtClean="0"/>
              <a:t>It spread through email and capable of deleting JPEG. MP2, MP3 FILES</a:t>
            </a:r>
          </a:p>
          <a:p>
            <a:pPr>
              <a:lnSpc>
                <a:spcPct val="90000"/>
              </a:lnSpc>
              <a:buNone/>
            </a:pPr>
            <a:endParaRPr lang="en-US" sz="11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382" y="228600"/>
            <a:ext cx="8229600" cy="1143000"/>
          </a:xfrm>
        </p:spPr>
        <p:txBody>
          <a:bodyPr/>
          <a:lstStyle/>
          <a:p>
            <a:r>
              <a:rPr lang="en-US" b="1" dirty="0" smtClean="0"/>
              <a:t>Symptoms of Virus	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600200"/>
            <a:ext cx="8229600" cy="438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Computer runs slower then usual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Pop-ups bombarding the screen </a:t>
            </a:r>
            <a:endParaRPr lang="en-US" sz="3200" dirty="0">
              <a:latin typeface="+mn-lt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Screen sometimes flicker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PC speaker beeps periodically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 crashes for no reason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Files/directories sometimes disappear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Denial of Service (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unresponsive behavior of computer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Symptoms of </a:t>
            </a:r>
            <a:r>
              <a:rPr lang="en-US" b="1" dirty="0" smtClean="0"/>
              <a:t>Virus…</a:t>
            </a:r>
            <a:r>
              <a:rPr lang="en-US" b="1" dirty="0"/>
              <a:t>	</a:t>
            </a:r>
            <a:endParaRPr lang="en-US" b="1" dirty="0" smtClean="0"/>
          </a:p>
        </p:txBody>
      </p:sp>
      <p:sp>
        <p:nvSpPr>
          <p:cNvPr id="49155" name="Rectangle 3"/>
          <p:cNvSpPr>
            <a:spLocks noGrp="1"/>
          </p:cNvSpPr>
          <p:nvPr>
            <p:ph idx="1"/>
          </p:nvPr>
        </p:nvSpPr>
        <p:spPr>
          <a:xfrm>
            <a:off x="457200" y="1401057"/>
            <a:ext cx="8305800" cy="45910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Hardwar troubles</a:t>
            </a:r>
          </a:p>
          <a:p>
            <a:r>
              <a:rPr lang="en-US" dirty="0"/>
              <a:t>Slow performance</a:t>
            </a:r>
          </a:p>
          <a:p>
            <a:r>
              <a:rPr lang="en-US" dirty="0"/>
              <a:t>Slow startup</a:t>
            </a:r>
          </a:p>
          <a:p>
            <a:r>
              <a:rPr lang="en-US" dirty="0"/>
              <a:t>Missing files</a:t>
            </a:r>
          </a:p>
          <a:p>
            <a:r>
              <a:rPr lang="en-US" dirty="0"/>
              <a:t>Disk drives are not accessible</a:t>
            </a:r>
          </a:p>
          <a:p>
            <a:r>
              <a:rPr lang="en-US" dirty="0"/>
              <a:t>Extra </a:t>
            </a:r>
            <a:r>
              <a:rPr lang="en-US" dirty="0" smtClean="0"/>
              <a:t>files availability</a:t>
            </a:r>
            <a:endParaRPr lang="en-US" dirty="0"/>
          </a:p>
          <a:p>
            <a:r>
              <a:rPr lang="en-US" dirty="0" smtClean="0"/>
              <a:t>Printer/print issues</a:t>
            </a:r>
            <a:endParaRPr lang="en-US" dirty="0"/>
          </a:p>
          <a:p>
            <a:r>
              <a:rPr lang="en-US" dirty="0"/>
              <a:t>Unusual error messages etc.</a:t>
            </a:r>
          </a:p>
          <a:p>
            <a:pPr marL="342900" indent="-342900">
              <a:buFont typeface="Wingdings 2" pitchFamily="18" charset="2"/>
              <a:buNone/>
            </a:pPr>
            <a:endParaRPr lang="en-US" sz="2200" dirty="0" smtClean="0"/>
          </a:p>
          <a:p>
            <a:pPr marL="342900" indent="-342900">
              <a:buFont typeface="Monotype Sorts" pitchFamily="2" charset="2"/>
              <a:buChar char="Þ"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3" name="arrow.wav"/>
          </p:stSnd>
        </p:sndAc>
      </p:transition>
    </mc:Choice>
    <mc:Fallback xmlns="">
      <p:transition spd="slow">
        <p:fade/>
        <p:sndAc>
          <p:stSnd>
            <p:snd r:embed="rId4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viruses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Boot infectors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Direct Action Virus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Resident Virus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Memory Resident Viruses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Directory Viruses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Worm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Trojan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Email viruses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Browser viruses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Melisa viruses etc.</a:t>
            </a:r>
          </a:p>
          <a:p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1- Macro viruses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Infect the </a:t>
            </a:r>
            <a:r>
              <a:rPr lang="en-US" dirty="0" smtClean="0">
                <a:solidFill>
                  <a:srgbClr val="FF0000"/>
                </a:solidFill>
              </a:rPr>
              <a:t>application software </a:t>
            </a:r>
            <a:r>
              <a:rPr lang="en-US" dirty="0" smtClean="0"/>
              <a:t>files like MS. etc.</a:t>
            </a:r>
          </a:p>
          <a:p>
            <a:r>
              <a:rPr lang="en-US" dirty="0" smtClean="0"/>
              <a:t>It can hide files</a:t>
            </a:r>
          </a:p>
          <a:p>
            <a:r>
              <a:rPr lang="en-US" dirty="0" smtClean="0"/>
              <a:t>It can share through email</a:t>
            </a:r>
          </a:p>
          <a:p>
            <a:r>
              <a:rPr lang="en-US" dirty="0" smtClean="0"/>
              <a:t>e.g.</a:t>
            </a:r>
          </a:p>
          <a:p>
            <a:pPr lvl="1"/>
            <a:r>
              <a:rPr lang="en-US" dirty="0" smtClean="0"/>
              <a:t>relax</a:t>
            </a:r>
          </a:p>
          <a:p>
            <a:pPr lvl="1"/>
            <a:r>
              <a:rPr lang="en-US" dirty="0" err="1" smtClean="0"/>
              <a:t>bablas</a:t>
            </a:r>
            <a:endParaRPr lang="en-US" dirty="0" smtClean="0"/>
          </a:p>
          <a:p>
            <a:pPr lvl="1"/>
            <a:r>
              <a:rPr lang="en-US" dirty="0" err="1" smtClean="0"/>
              <a:t>melissa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ea typeface="宋体" pitchFamily="2" charset="-122"/>
              </a:rPr>
              <a:t>2- Melissa virus </a:t>
            </a:r>
            <a:endParaRPr lang="en-US" b="1" dirty="0" smtClean="0"/>
          </a:p>
        </p:txBody>
      </p:sp>
      <p:sp>
        <p:nvSpPr>
          <p:cNvPr id="45059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</a:pPr>
            <a:r>
              <a:rPr lang="en-US" altLang="zh-CN" sz="2800" dirty="0" smtClean="0"/>
              <a:t>A </a:t>
            </a:r>
            <a:r>
              <a:rPr lang="en-US" altLang="zh-CN" sz="2800" dirty="0" smtClean="0">
                <a:solidFill>
                  <a:srgbClr val="FF0000"/>
                </a:solidFill>
              </a:rPr>
              <a:t>email virus,</a:t>
            </a:r>
            <a:r>
              <a:rPr lang="en-US" altLang="zh-CN" sz="2800" dirty="0" smtClean="0"/>
              <a:t> introduced in March 1999 </a:t>
            </a:r>
          </a:p>
          <a:p>
            <a:pPr marL="342900" indent="-342900">
              <a:lnSpc>
                <a:spcPct val="90000"/>
              </a:lnSpc>
            </a:pPr>
            <a:r>
              <a:rPr lang="en-US" altLang="zh-CN" sz="2800" dirty="0" smtClean="0"/>
              <a:t>This was the fastest spreading virus </a:t>
            </a:r>
          </a:p>
          <a:p>
            <a:pPr marL="342900" indent="-342900">
              <a:lnSpc>
                <a:spcPct val="90000"/>
              </a:lnSpc>
            </a:pPr>
            <a:r>
              <a:rPr lang="en-US" altLang="zh-CN" sz="2800" dirty="0" smtClean="0"/>
              <a:t>People who downloaded the document file</a:t>
            </a:r>
          </a:p>
          <a:p>
            <a:pPr marL="342900" indent="-342900">
              <a:lnSpc>
                <a:spcPct val="90000"/>
              </a:lnSpc>
            </a:pPr>
            <a:r>
              <a:rPr lang="en-US" altLang="zh-CN" sz="2800" dirty="0" smtClean="0"/>
              <a:t>When you open it would trigger the virus</a:t>
            </a:r>
          </a:p>
          <a:p>
            <a:pPr marL="342900" indent="-342900">
              <a:lnSpc>
                <a:spcPct val="90000"/>
              </a:lnSpc>
            </a:pPr>
            <a:r>
              <a:rPr lang="en-US" altLang="zh-CN" sz="2800" dirty="0" smtClean="0"/>
              <a:t>Virus would </a:t>
            </a:r>
            <a:r>
              <a:rPr lang="en-US" altLang="zh-CN" sz="2800" dirty="0" smtClean="0"/>
              <a:t>send the document in an e-mail message to the first 50 people in the person's address book.</a:t>
            </a:r>
          </a:p>
          <a:p>
            <a:pPr marL="342900" indent="-342900">
              <a:lnSpc>
                <a:spcPct val="90000"/>
              </a:lnSpc>
            </a:pPr>
            <a:endParaRPr lang="en-US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  <p:sndAc>
          <p:stSnd>
            <p:snd r:embed="rId2" name="arrow.wav"/>
          </p:stSnd>
        </p:sndAc>
      </p:transition>
    </mc:Choice>
    <mc:Fallback xmlns=""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703</Words>
  <PresentationFormat>On-screen Show (4:3)</PresentationFormat>
  <Paragraphs>177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宋体</vt:lpstr>
      <vt:lpstr>Arial</vt:lpstr>
      <vt:lpstr>Calibri</vt:lpstr>
      <vt:lpstr>Jokerman</vt:lpstr>
      <vt:lpstr>Mangal</vt:lpstr>
      <vt:lpstr>Monotype Sorts</vt:lpstr>
      <vt:lpstr>Verdana</vt:lpstr>
      <vt:lpstr>Wingdings</vt:lpstr>
      <vt:lpstr>Wingdings 2</vt:lpstr>
      <vt:lpstr>Office Theme</vt:lpstr>
      <vt:lpstr>COMPUTER   VIRUS  &amp; Antivirus</vt:lpstr>
      <vt:lpstr>Source of Virus</vt:lpstr>
      <vt:lpstr>What is Computer Virus</vt:lpstr>
      <vt:lpstr>Computer Virus Timeline </vt:lpstr>
      <vt:lpstr>Symptoms of Virus </vt:lpstr>
      <vt:lpstr>Symptoms of Virus… </vt:lpstr>
      <vt:lpstr>Types of viruses</vt:lpstr>
      <vt:lpstr>1- Macro viruses</vt:lpstr>
      <vt:lpstr>2- Melissa virus </vt:lpstr>
      <vt:lpstr>3- Resident virus</vt:lpstr>
      <vt:lpstr>4- Overwrite viruses</vt:lpstr>
      <vt:lpstr>5- Direct action virus</vt:lpstr>
      <vt:lpstr>6- Web scripting virus</vt:lpstr>
      <vt:lpstr>7- Worms virus</vt:lpstr>
      <vt:lpstr> An Example of Error Message Due To Virus</vt:lpstr>
      <vt:lpstr>8- Trojan Horse</vt:lpstr>
      <vt:lpstr>9- Boot Sector Virus</vt:lpstr>
      <vt:lpstr>10- E-mail Virus</vt:lpstr>
      <vt:lpstr>What is Antivirus</vt:lpstr>
      <vt:lpstr>Antivirus</vt:lpstr>
      <vt:lpstr>  Some Antiviral Programs</vt:lpstr>
      <vt:lpstr>Protection/Prevention</vt:lpstr>
      <vt:lpstr>When Antivirus introduce</vt:lpstr>
      <vt:lpstr>General Security Tips</vt:lpstr>
      <vt:lpstr>Conclusion </vt:lpstr>
      <vt:lpstr> </vt:lpstr>
    </vt:vector>
  </TitlesOfParts>
  <Company>University of Sargodha, Sargodha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Viruse and Antiviruse</dc:title>
  <dc:subject>Computer and its Application in Pharmacy</dc:subject>
  <dc:creator>Moh. Muneem Akhtar</dc:creator>
  <cp:lastModifiedBy/>
  <dcterms:created xsi:type="dcterms:W3CDTF">2008-11-12T02:51:48Z</dcterms:created>
  <dcterms:modified xsi:type="dcterms:W3CDTF">2020-04-18T13:55:58Z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