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96" r:id="rId2"/>
    <p:sldId id="281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2" r:id="rId17"/>
    <p:sldId id="283" r:id="rId18"/>
    <p:sldId id="284" r:id="rId19"/>
    <p:sldId id="285" r:id="rId20"/>
    <p:sldId id="272" r:id="rId21"/>
    <p:sldId id="273" r:id="rId22"/>
    <p:sldId id="274" r:id="rId23"/>
    <p:sldId id="27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76" r:id="rId35"/>
    <p:sldId id="277" r:id="rId36"/>
    <p:sldId id="278" r:id="rId37"/>
    <p:sldId id="279" r:id="rId38"/>
    <p:sldId id="280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9540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4242" y="273812"/>
            <a:ext cx="45580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smtClean="0">
                <a:solidFill>
                  <a:srgbClr val="775F54"/>
                </a:solidFill>
                <a:latin typeface="Tahoma"/>
                <a:cs typeface="Tahoma"/>
              </a:rPr>
              <a:t>Chapter 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1905000"/>
            <a:ext cx="8686800" cy="4312976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78105" indent="909955" algn="just">
              <a:spcBef>
                <a:spcPts val="2300"/>
              </a:spcBef>
            </a:pPr>
            <a:r>
              <a:rPr sz="4000" dirty="0">
                <a:latin typeface="Arial"/>
                <a:cs typeface="Arial"/>
              </a:rPr>
              <a:t>Continuous </a:t>
            </a:r>
            <a:r>
              <a:rPr sz="4000">
                <a:latin typeface="Arial"/>
                <a:cs typeface="Arial"/>
              </a:rPr>
              <a:t>Process</a:t>
            </a:r>
            <a:r>
              <a:rPr sz="4000" spc="-90">
                <a:latin typeface="Arial"/>
                <a:cs typeface="Arial"/>
              </a:rPr>
              <a:t> </a:t>
            </a:r>
            <a:r>
              <a:rPr sz="4000" smtClean="0">
                <a:latin typeface="Arial"/>
                <a:cs typeface="Arial"/>
              </a:rPr>
              <a:t>Improvement</a:t>
            </a:r>
            <a:endParaRPr lang="en-US" sz="4000" dirty="0" smtClean="0">
              <a:latin typeface="Arial"/>
              <a:cs typeface="Arial"/>
            </a:endParaRPr>
          </a:p>
          <a:p>
            <a:pPr marL="78105" indent="909955" algn="just">
              <a:spcBef>
                <a:spcPts val="2300"/>
              </a:spcBef>
            </a:pPr>
            <a:endParaRPr lang="en-US" sz="4000" dirty="0" smtClean="0">
              <a:latin typeface="Arial"/>
              <a:cs typeface="Arial"/>
            </a:endParaRPr>
          </a:p>
          <a:p>
            <a:pPr marL="78105" indent="909955" algn="just">
              <a:spcBef>
                <a:spcPts val="2300"/>
              </a:spcBef>
            </a:pPr>
            <a:r>
              <a:rPr lang="en-US" sz="4000" dirty="0" smtClean="0">
                <a:latin typeface="Arial"/>
                <a:cs typeface="Arial"/>
              </a:rPr>
              <a:t>Instructor: Nusrat Ali</a:t>
            </a:r>
          </a:p>
          <a:p>
            <a:pPr marL="78105" indent="909955" algn="just">
              <a:spcBef>
                <a:spcPts val="2300"/>
              </a:spcBef>
            </a:pPr>
            <a:r>
              <a:rPr lang="en-US" sz="4000" dirty="0" smtClean="0">
                <a:latin typeface="Arial"/>
                <a:cs typeface="Arial"/>
              </a:rPr>
              <a:t>University of Sargodha</a:t>
            </a:r>
            <a:endParaRPr sz="4000">
              <a:latin typeface="Arial"/>
              <a:cs typeface="Arial"/>
            </a:endParaRPr>
          </a:p>
          <a:p>
            <a:pPr marL="12700" marR="5080" indent="65405">
              <a:lnSpc>
                <a:spcPct val="90000"/>
              </a:lnSpc>
              <a:spcBef>
                <a:spcPts val="2130"/>
              </a:spcBef>
            </a:pPr>
            <a:r>
              <a:rPr sz="2900" smtClean="0"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60629"/>
            <a:ext cx="29940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565F6C"/>
                </a:solidFill>
              </a:rPr>
              <a:t>T</a:t>
            </a:r>
            <a:r>
              <a:rPr sz="2150" dirty="0">
                <a:solidFill>
                  <a:srgbClr val="565F6C"/>
                </a:solidFill>
              </a:rPr>
              <a:t>HE </a:t>
            </a:r>
            <a:r>
              <a:rPr sz="2700" spc="5" dirty="0">
                <a:solidFill>
                  <a:srgbClr val="565F6C"/>
                </a:solidFill>
              </a:rPr>
              <a:t>J</a:t>
            </a:r>
            <a:r>
              <a:rPr sz="2150" spc="5" dirty="0">
                <a:solidFill>
                  <a:srgbClr val="565F6C"/>
                </a:solidFill>
              </a:rPr>
              <a:t>URAN</a:t>
            </a:r>
            <a:r>
              <a:rPr sz="2150" spc="180" dirty="0">
                <a:solidFill>
                  <a:srgbClr val="565F6C"/>
                </a:solidFill>
              </a:rPr>
              <a:t> </a:t>
            </a:r>
            <a:r>
              <a:rPr sz="2700" dirty="0">
                <a:solidFill>
                  <a:srgbClr val="565F6C"/>
                </a:solidFill>
              </a:rPr>
              <a:t>T</a:t>
            </a:r>
            <a:r>
              <a:rPr sz="2150" dirty="0">
                <a:solidFill>
                  <a:srgbClr val="565F6C"/>
                </a:solidFill>
              </a:rPr>
              <a:t>RILOGY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197916" y="1397253"/>
            <a:ext cx="3889375" cy="289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6578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2. </a:t>
            </a:r>
            <a:r>
              <a:rPr sz="2400" b="1" dirty="0">
                <a:latin typeface="Arial"/>
                <a:cs typeface="Arial"/>
              </a:rPr>
              <a:t>Quality </a:t>
            </a:r>
            <a:r>
              <a:rPr sz="2400" b="1" spc="-5" dirty="0">
                <a:latin typeface="Arial"/>
                <a:cs typeface="Arial"/>
              </a:rPr>
              <a:t>Control: a  universal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managerial  process </a:t>
            </a:r>
            <a:r>
              <a:rPr sz="2400" b="1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12700" marR="380365">
              <a:lnSpc>
                <a:spcPct val="120800"/>
              </a:lnSpc>
              <a:tabLst>
                <a:tab pos="502284" algn="l"/>
              </a:tabLst>
            </a:pPr>
            <a:r>
              <a:rPr sz="2400" spc="-5" dirty="0">
                <a:latin typeface="Arial"/>
                <a:cs typeface="Arial"/>
              </a:rPr>
              <a:t>conducting operations so  as	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provide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stability—to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479"/>
              </a:lnSpc>
              <a:spcBef>
                <a:spcPts val="219"/>
              </a:spcBef>
            </a:pPr>
            <a:r>
              <a:rPr sz="2400" spc="-5" dirty="0">
                <a:latin typeface="Arial"/>
                <a:cs typeface="Arial"/>
              </a:rPr>
              <a:t>prevent adverse change and 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80" dirty="0">
                <a:latin typeface="Arial"/>
                <a:cs typeface="Arial"/>
              </a:rPr>
              <a:t>―maintain </a:t>
            </a:r>
            <a:r>
              <a:rPr sz="2400" dirty="0">
                <a:latin typeface="Arial"/>
                <a:cs typeface="Arial"/>
              </a:rPr>
              <a:t>the status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quo‖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2775" y="1321053"/>
            <a:ext cx="3956685" cy="3104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latin typeface="Arial"/>
                <a:cs typeface="Arial"/>
              </a:rPr>
              <a:t>Quality </a:t>
            </a:r>
            <a:r>
              <a:rPr sz="2400" b="1" spc="-5" dirty="0">
                <a:latin typeface="Arial"/>
                <a:cs typeface="Arial"/>
              </a:rPr>
              <a:t>control can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also</a:t>
            </a:r>
            <a:endParaRPr sz="2400">
              <a:latin typeface="Arial"/>
              <a:cs typeface="Arial"/>
            </a:endParaRPr>
          </a:p>
          <a:p>
            <a:pPr marL="287020" marR="5080" indent="-2286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be described as </a:t>
            </a:r>
            <a:r>
              <a:rPr sz="2400" spc="-800" dirty="0">
                <a:latin typeface="Arial"/>
                <a:cs typeface="Arial"/>
              </a:rPr>
              <a:t>―a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process 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meeting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established  goals byevaluating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comparing actual  performance and planned  performance, and taking  action on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difference‖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0979" y="217931"/>
            <a:ext cx="8700770" cy="6443980"/>
            <a:chOff x="220979" y="217931"/>
            <a:chExt cx="8700770" cy="6443980"/>
          </a:xfrm>
        </p:grpSpPr>
        <p:sp>
          <p:nvSpPr>
            <p:cNvPr id="4" name="object 4"/>
            <p:cNvSpPr/>
            <p:nvPr/>
          </p:nvSpPr>
          <p:spPr>
            <a:xfrm>
              <a:off x="220979" y="295655"/>
              <a:ext cx="8700516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99" y="329184"/>
              <a:ext cx="8532114" cy="6196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799" y="329184"/>
              <a:ext cx="8532495" cy="6196965"/>
            </a:xfrm>
            <a:custGeom>
              <a:avLst/>
              <a:gdLst/>
              <a:ahLst/>
              <a:cxnLst/>
              <a:rect l="l" t="t" r="r" b="b"/>
              <a:pathLst>
                <a:path w="8532495" h="6196965">
                  <a:moveTo>
                    <a:pt x="0" y="128905"/>
                  </a:moveTo>
                  <a:lnTo>
                    <a:pt x="10133" y="78759"/>
                  </a:lnTo>
                  <a:lnTo>
                    <a:pt x="37769" y="37782"/>
                  </a:lnTo>
                  <a:lnTo>
                    <a:pt x="78759" y="10140"/>
                  </a:lnTo>
                  <a:lnTo>
                    <a:pt x="128955" y="0"/>
                  </a:lnTo>
                  <a:lnTo>
                    <a:pt x="8403082" y="0"/>
                  </a:lnTo>
                  <a:lnTo>
                    <a:pt x="8453300" y="10140"/>
                  </a:lnTo>
                  <a:lnTo>
                    <a:pt x="8494315" y="37782"/>
                  </a:lnTo>
                  <a:lnTo>
                    <a:pt x="8521971" y="78759"/>
                  </a:lnTo>
                  <a:lnTo>
                    <a:pt x="8532114" y="128905"/>
                  </a:lnTo>
                  <a:lnTo>
                    <a:pt x="8532114" y="6067856"/>
                  </a:lnTo>
                  <a:lnTo>
                    <a:pt x="8521971" y="6118052"/>
                  </a:lnTo>
                  <a:lnTo>
                    <a:pt x="8494315" y="6159042"/>
                  </a:lnTo>
                  <a:lnTo>
                    <a:pt x="8453300" y="6186678"/>
                  </a:lnTo>
                  <a:lnTo>
                    <a:pt x="8403082" y="6196812"/>
                  </a:lnTo>
                  <a:lnTo>
                    <a:pt x="128955" y="6196812"/>
                  </a:lnTo>
                  <a:lnTo>
                    <a:pt x="78759" y="6186678"/>
                  </a:lnTo>
                  <a:lnTo>
                    <a:pt x="37769" y="6159042"/>
                  </a:lnTo>
                  <a:lnTo>
                    <a:pt x="10133" y="6118052"/>
                  </a:lnTo>
                  <a:lnTo>
                    <a:pt x="0" y="6067856"/>
                  </a:lnTo>
                  <a:lnTo>
                    <a:pt x="0" y="128905"/>
                  </a:lnTo>
                  <a:close/>
                </a:path>
              </a:pathLst>
            </a:custGeom>
            <a:ln w="12700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592" y="434213"/>
              <a:ext cx="8306815" cy="3108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2972" y="217931"/>
              <a:ext cx="6353556" cy="9387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4573" y="394157"/>
            <a:ext cx="561784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6295" algn="l"/>
              </a:tabLst>
            </a:pPr>
            <a:r>
              <a:rPr sz="4500" b="1" dirty="0">
                <a:solidFill>
                  <a:srgbClr val="FF8D3D"/>
                </a:solidFill>
                <a:latin typeface="Verdana"/>
                <a:cs typeface="Verdana"/>
              </a:rPr>
              <a:t>The</a:t>
            </a:r>
            <a:r>
              <a:rPr sz="4500" b="1" spc="-1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4500" b="1" spc="-5" dirty="0">
                <a:solidFill>
                  <a:srgbClr val="FF8D3D"/>
                </a:solidFill>
                <a:latin typeface="Verdana"/>
                <a:cs typeface="Verdana"/>
              </a:rPr>
              <a:t>Juran	Trilogy</a:t>
            </a:r>
            <a:endParaRPr sz="4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051306"/>
            <a:ext cx="575818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Quality </a:t>
            </a:r>
            <a:r>
              <a:rPr sz="2000" spc="-5" dirty="0">
                <a:latin typeface="Verdana"/>
                <a:cs typeface="Verdana"/>
              </a:rPr>
              <a:t>Control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Process:</a:t>
            </a:r>
            <a:endParaRPr sz="2000">
              <a:latin typeface="Verdana"/>
              <a:cs typeface="Verdana"/>
            </a:endParaRPr>
          </a:p>
          <a:p>
            <a:pPr marL="1055370" indent="-342265">
              <a:lnSpc>
                <a:spcPct val="100000"/>
              </a:lnSpc>
              <a:buAutoNum type="arabicPeriod"/>
              <a:tabLst>
                <a:tab pos="1056005" algn="l"/>
              </a:tabLst>
            </a:pPr>
            <a:r>
              <a:rPr sz="2000" dirty="0">
                <a:latin typeface="Verdana"/>
                <a:cs typeface="Verdana"/>
              </a:rPr>
              <a:t>Choose control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subject</a:t>
            </a:r>
            <a:endParaRPr sz="2000">
              <a:latin typeface="Verdana"/>
              <a:cs typeface="Verdana"/>
            </a:endParaRPr>
          </a:p>
          <a:p>
            <a:pPr marL="1055370" indent="-342265">
              <a:lnSpc>
                <a:spcPct val="100000"/>
              </a:lnSpc>
              <a:buAutoNum type="arabicPeriod"/>
              <a:tabLst>
                <a:tab pos="1056005" algn="l"/>
              </a:tabLst>
            </a:pPr>
            <a:r>
              <a:rPr sz="2000" spc="-5" dirty="0">
                <a:latin typeface="Verdana"/>
                <a:cs typeface="Verdana"/>
              </a:rPr>
              <a:t>Establish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Measurement</a:t>
            </a:r>
            <a:endParaRPr sz="2000">
              <a:latin typeface="Verdana"/>
              <a:cs typeface="Verdana"/>
            </a:endParaRPr>
          </a:p>
          <a:p>
            <a:pPr marL="1055370" indent="-342265">
              <a:lnSpc>
                <a:spcPct val="100000"/>
              </a:lnSpc>
              <a:buAutoNum type="arabicPeriod"/>
              <a:tabLst>
                <a:tab pos="1056005" algn="l"/>
              </a:tabLst>
            </a:pPr>
            <a:r>
              <a:rPr sz="2000" spc="-5" dirty="0">
                <a:latin typeface="Verdana"/>
                <a:cs typeface="Verdana"/>
              </a:rPr>
              <a:t>Establish </a:t>
            </a:r>
            <a:r>
              <a:rPr sz="2000" dirty="0">
                <a:latin typeface="Verdana"/>
                <a:cs typeface="Verdana"/>
              </a:rPr>
              <a:t>standards of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Performance</a:t>
            </a:r>
            <a:endParaRPr sz="2000">
              <a:latin typeface="Verdana"/>
              <a:cs typeface="Verdana"/>
            </a:endParaRPr>
          </a:p>
          <a:p>
            <a:pPr marL="1055370" indent="-342265">
              <a:lnSpc>
                <a:spcPct val="100000"/>
              </a:lnSpc>
              <a:buAutoNum type="arabicPeriod"/>
              <a:tabLst>
                <a:tab pos="1056005" algn="l"/>
              </a:tabLst>
            </a:pPr>
            <a:r>
              <a:rPr sz="2000" dirty="0">
                <a:latin typeface="Verdana"/>
                <a:cs typeface="Verdana"/>
              </a:rPr>
              <a:t>Measure Actual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Performance</a:t>
            </a:r>
            <a:endParaRPr sz="2000">
              <a:latin typeface="Verdana"/>
              <a:cs typeface="Verdana"/>
            </a:endParaRPr>
          </a:p>
          <a:p>
            <a:pPr marL="1156970" marR="5080" indent="-443865">
              <a:lnSpc>
                <a:spcPct val="100000"/>
              </a:lnSpc>
              <a:buAutoNum type="arabicPeriod"/>
              <a:tabLst>
                <a:tab pos="1056005" algn="l"/>
              </a:tabLst>
            </a:pPr>
            <a:r>
              <a:rPr sz="2000" spc="-5" dirty="0">
                <a:latin typeface="Verdana"/>
                <a:cs typeface="Verdana"/>
              </a:rPr>
              <a:t>Compare to </a:t>
            </a:r>
            <a:r>
              <a:rPr sz="2000" dirty="0">
                <a:latin typeface="Verdana"/>
                <a:cs typeface="Verdana"/>
              </a:rPr>
              <a:t>Standards </a:t>
            </a:r>
            <a:r>
              <a:rPr sz="2000" spc="-5" dirty="0">
                <a:latin typeface="Verdana"/>
                <a:cs typeface="Verdana"/>
              </a:rPr>
              <a:t>(interpret the  difference)</a:t>
            </a:r>
            <a:endParaRPr sz="2000">
              <a:latin typeface="Verdana"/>
              <a:cs typeface="Verdana"/>
            </a:endParaRPr>
          </a:p>
          <a:p>
            <a:pPr marL="1055370" indent="-342265">
              <a:lnSpc>
                <a:spcPct val="100000"/>
              </a:lnSpc>
              <a:buAutoNum type="arabicPeriod"/>
              <a:tabLst>
                <a:tab pos="1056005" algn="l"/>
              </a:tabLst>
            </a:pPr>
            <a:r>
              <a:rPr sz="2000" spc="-70" dirty="0">
                <a:latin typeface="Verdana"/>
                <a:cs typeface="Verdana"/>
              </a:rPr>
              <a:t>Take </a:t>
            </a:r>
            <a:r>
              <a:rPr sz="2000" dirty="0">
                <a:latin typeface="Verdana"/>
                <a:cs typeface="Verdana"/>
              </a:rPr>
              <a:t>action on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difference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" y="132588"/>
              <a:ext cx="3299460" cy="472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91" y="387095"/>
              <a:ext cx="2412492" cy="470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091" y="640079"/>
              <a:ext cx="2243328" cy="4724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5091" y="894587"/>
              <a:ext cx="1844039" cy="4724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3059" y="208915"/>
            <a:ext cx="4210050" cy="557085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95580" marR="1176020">
              <a:lnSpc>
                <a:spcPct val="75700"/>
              </a:lnSpc>
              <a:spcBef>
                <a:spcPts val="735"/>
              </a:spcBef>
            </a:pPr>
            <a:r>
              <a:rPr sz="2200" b="1" spc="-5" dirty="0">
                <a:solidFill>
                  <a:srgbClr val="562213"/>
                </a:solidFill>
                <a:latin typeface="Arial"/>
                <a:cs typeface="Arial"/>
              </a:rPr>
              <a:t>“ALL</a:t>
            </a:r>
            <a:r>
              <a:rPr sz="2200" b="1" spc="-120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562213"/>
                </a:solidFill>
                <a:latin typeface="Arial"/>
                <a:cs typeface="Arial"/>
              </a:rPr>
              <a:t>IMPROVEMENT  </a:t>
            </a:r>
            <a:r>
              <a:rPr sz="2200" b="1" spc="-40" dirty="0">
                <a:solidFill>
                  <a:srgbClr val="562213"/>
                </a:solidFill>
                <a:latin typeface="Arial"/>
                <a:cs typeface="Arial"/>
              </a:rPr>
              <a:t>TAKES </a:t>
            </a:r>
            <a:r>
              <a:rPr sz="2200" b="1" spc="-5" dirty="0">
                <a:solidFill>
                  <a:srgbClr val="562213"/>
                </a:solidFill>
                <a:latin typeface="Arial"/>
                <a:cs typeface="Arial"/>
              </a:rPr>
              <a:t>PLACE  PROJECT</a:t>
            </a:r>
            <a:r>
              <a:rPr sz="2200" b="1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562213"/>
                </a:solidFill>
                <a:latin typeface="Arial"/>
                <a:cs typeface="Arial"/>
              </a:rPr>
              <a:t>BY</a:t>
            </a:r>
            <a:endParaRPr sz="2200">
              <a:latin typeface="Arial"/>
              <a:cs typeface="Arial"/>
            </a:endParaRPr>
          </a:p>
          <a:p>
            <a:pPr marL="195580">
              <a:lnSpc>
                <a:spcPts val="2005"/>
              </a:lnSpc>
            </a:pPr>
            <a:r>
              <a:rPr sz="2200" b="1" spc="-10" dirty="0">
                <a:solidFill>
                  <a:srgbClr val="562213"/>
                </a:solidFill>
                <a:latin typeface="Arial"/>
                <a:cs typeface="Arial"/>
              </a:rPr>
              <a:t>PROJECT”</a:t>
            </a:r>
            <a:endParaRPr sz="2200">
              <a:latin typeface="Arial"/>
              <a:cs typeface="Arial"/>
            </a:endParaRPr>
          </a:p>
          <a:p>
            <a:pPr marL="12700" marR="1581150">
              <a:lnSpc>
                <a:spcPts val="2590"/>
              </a:lnSpc>
              <a:spcBef>
                <a:spcPts val="1360"/>
              </a:spcBef>
            </a:pPr>
            <a:r>
              <a:rPr sz="2400" dirty="0">
                <a:latin typeface="Arial"/>
                <a:cs typeface="Arial"/>
              </a:rPr>
              <a:t>-Prove the </a:t>
            </a: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improvement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415"/>
              </a:lnSpc>
            </a:pPr>
            <a:r>
              <a:rPr sz="2400" spc="-5" dirty="0">
                <a:latin typeface="Arial"/>
                <a:cs typeface="Arial"/>
              </a:rPr>
              <a:t>-Identify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improvement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projects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latin typeface="Arial"/>
                <a:cs typeface="Arial"/>
              </a:rPr>
              <a:t>-Establish project improvement  teams</a:t>
            </a:r>
            <a:endParaRPr sz="2400">
              <a:latin typeface="Arial"/>
              <a:cs typeface="Arial"/>
            </a:endParaRPr>
          </a:p>
          <a:p>
            <a:pPr marL="12700" marR="107950">
              <a:lnSpc>
                <a:spcPts val="2590"/>
              </a:lnSpc>
              <a:spcBef>
                <a:spcPts val="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Provide the project teams with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resources,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training,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415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motivation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-diagnose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-stimulate 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remedies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sz="2400" spc="-5" dirty="0">
                <a:latin typeface="Arial"/>
                <a:cs typeface="Arial"/>
              </a:rPr>
              <a:t>-establish controls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hold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gains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3690" marR="5080" indent="-28384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3.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Quality  </a:t>
            </a:r>
            <a:r>
              <a:rPr sz="3200" b="1" spc="-5" dirty="0">
                <a:solidFill>
                  <a:srgbClr val="000000"/>
                </a:solidFill>
                <a:latin typeface="Arial"/>
                <a:cs typeface="Arial"/>
              </a:rPr>
              <a:t>Improvement: 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000000"/>
                </a:solidFill>
                <a:latin typeface="Arial"/>
                <a:cs typeface="Arial"/>
              </a:rPr>
              <a:t>process</a:t>
            </a:r>
            <a:r>
              <a:rPr sz="3200" b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for  </a:t>
            </a:r>
            <a:r>
              <a:rPr sz="3200" b="1" spc="-5" dirty="0">
                <a:solidFill>
                  <a:srgbClr val="000000"/>
                </a:solidFill>
                <a:latin typeface="Arial"/>
                <a:cs typeface="Arial"/>
              </a:rPr>
              <a:t>creating 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breakthrough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3334" y="2809113"/>
            <a:ext cx="3430270" cy="3029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144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levels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performance </a:t>
            </a:r>
            <a:r>
              <a:rPr sz="3200" dirty="0">
                <a:latin typeface="Arial"/>
                <a:cs typeface="Arial"/>
              </a:rPr>
              <a:t>by  </a:t>
            </a:r>
            <a:r>
              <a:rPr sz="3200" spc="-5" dirty="0">
                <a:latin typeface="Arial"/>
                <a:cs typeface="Arial"/>
              </a:rPr>
              <a:t>eliminating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wastes 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defects to  reduce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Arial"/>
                <a:cs typeface="Arial"/>
              </a:rPr>
              <a:t>cost of </a:t>
            </a:r>
            <a:r>
              <a:rPr sz="3200" spc="-5" dirty="0">
                <a:latin typeface="Arial"/>
                <a:cs typeface="Arial"/>
              </a:rPr>
              <a:t>poor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quality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4983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782637"/>
              <a:ext cx="8382000" cy="5292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249758"/>
            <a:ext cx="47980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565F6C"/>
                </a:solidFill>
              </a:rPr>
              <a:t>W</a:t>
            </a:r>
            <a:r>
              <a:rPr sz="2850" spc="-45" dirty="0">
                <a:solidFill>
                  <a:srgbClr val="565F6C"/>
                </a:solidFill>
              </a:rPr>
              <a:t>HAT </a:t>
            </a:r>
            <a:r>
              <a:rPr sz="2850" spc="10" dirty="0">
                <a:solidFill>
                  <a:srgbClr val="565F6C"/>
                </a:solidFill>
              </a:rPr>
              <a:t>IS </a:t>
            </a:r>
            <a:r>
              <a:rPr spc="15" dirty="0">
                <a:solidFill>
                  <a:srgbClr val="565F6C"/>
                </a:solidFill>
              </a:rPr>
              <a:t>J</a:t>
            </a:r>
            <a:r>
              <a:rPr sz="2850" spc="15" dirty="0">
                <a:solidFill>
                  <a:srgbClr val="565F6C"/>
                </a:solidFill>
              </a:rPr>
              <a:t>URAN</a:t>
            </a:r>
            <a:r>
              <a:rPr sz="2850" spc="465" dirty="0">
                <a:solidFill>
                  <a:srgbClr val="565F6C"/>
                </a:solidFill>
              </a:rPr>
              <a:t> </a:t>
            </a:r>
            <a:r>
              <a:rPr spc="15" dirty="0">
                <a:solidFill>
                  <a:srgbClr val="565F6C"/>
                </a:solidFill>
              </a:rPr>
              <a:t>T</a:t>
            </a:r>
            <a:r>
              <a:rPr sz="2850" spc="15" dirty="0">
                <a:solidFill>
                  <a:srgbClr val="565F6C"/>
                </a:solidFill>
              </a:rPr>
              <a:t>RILOGY</a:t>
            </a:r>
            <a:endParaRPr sz="2850"/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565F6C"/>
                </a:solidFill>
              </a:rPr>
              <a:t>- </a:t>
            </a:r>
            <a:r>
              <a:rPr spc="-20" dirty="0">
                <a:solidFill>
                  <a:srgbClr val="565F6C"/>
                </a:solidFill>
              </a:rPr>
              <a:t>P</a:t>
            </a:r>
            <a:r>
              <a:rPr sz="2850" spc="-20" dirty="0">
                <a:solidFill>
                  <a:srgbClr val="565F6C"/>
                </a:solidFill>
              </a:rPr>
              <a:t>ARALLELS</a:t>
            </a:r>
            <a:r>
              <a:rPr sz="2850" spc="200" dirty="0">
                <a:solidFill>
                  <a:srgbClr val="565F6C"/>
                </a:solidFill>
              </a:rPr>
              <a:t> </a:t>
            </a:r>
            <a:r>
              <a:rPr spc="15" dirty="0">
                <a:solidFill>
                  <a:srgbClr val="565F6C"/>
                </a:solidFill>
              </a:rPr>
              <a:t>F</a:t>
            </a:r>
            <a:r>
              <a:rPr sz="2850" spc="15" dirty="0">
                <a:solidFill>
                  <a:srgbClr val="565F6C"/>
                </a:solidFill>
              </a:rPr>
              <a:t>INANCE</a:t>
            </a:r>
            <a:endParaRPr sz="2850"/>
          </a:p>
        </p:txBody>
      </p:sp>
      <p:sp>
        <p:nvSpPr>
          <p:cNvPr id="9" name="object 9"/>
          <p:cNvSpPr txBox="1"/>
          <p:nvPr/>
        </p:nvSpPr>
        <p:spPr>
          <a:xfrm>
            <a:off x="535940" y="5284114"/>
            <a:ext cx="71678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546100" algn="l"/>
                <a:tab pos="546735" algn="l"/>
              </a:tabLst>
            </a:pP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Quality </a:t>
            </a:r>
            <a:r>
              <a:rPr sz="2400" spc="-15" dirty="0">
                <a:solidFill>
                  <a:srgbClr val="0033CC"/>
                </a:solidFill>
                <a:latin typeface="Arial"/>
                <a:cs typeface="Arial"/>
              </a:rPr>
              <a:t>Trilogy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resembles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financial</a:t>
            </a:r>
            <a:r>
              <a:rPr sz="2400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</a:pP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2581" y="5781852"/>
            <a:ext cx="4425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iou  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8300" y="2428875"/>
            <a:ext cx="8540750" cy="2254250"/>
            <a:chOff x="368300" y="2428875"/>
            <a:chExt cx="8540750" cy="2254250"/>
          </a:xfrm>
        </p:grpSpPr>
        <p:sp>
          <p:nvSpPr>
            <p:cNvPr id="14" name="object 14"/>
            <p:cNvSpPr/>
            <p:nvPr/>
          </p:nvSpPr>
          <p:spPr>
            <a:xfrm>
              <a:off x="381000" y="2441575"/>
              <a:ext cx="8515350" cy="2228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4650" y="2435225"/>
              <a:ext cx="8528050" cy="2241550"/>
            </a:xfrm>
            <a:custGeom>
              <a:avLst/>
              <a:gdLst/>
              <a:ahLst/>
              <a:cxnLst/>
              <a:rect l="l" t="t" r="r" b="b"/>
              <a:pathLst>
                <a:path w="8528050" h="2241550">
                  <a:moveTo>
                    <a:pt x="0" y="2241550"/>
                  </a:moveTo>
                  <a:lnTo>
                    <a:pt x="8528050" y="2241550"/>
                  </a:lnTo>
                  <a:lnTo>
                    <a:pt x="8528050" y="0"/>
                  </a:lnTo>
                  <a:lnTo>
                    <a:pt x="0" y="0"/>
                  </a:lnTo>
                  <a:lnTo>
                    <a:pt x="0" y="22415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04800" y="4784725"/>
            <a:ext cx="8534400" cy="406400"/>
          </a:xfrm>
          <a:custGeom>
            <a:avLst/>
            <a:gdLst/>
            <a:ahLst/>
            <a:cxnLst/>
            <a:rect l="l" t="t" r="r" b="b"/>
            <a:pathLst>
              <a:path w="8534400" h="406400">
                <a:moveTo>
                  <a:pt x="0" y="406400"/>
                </a:moveTo>
                <a:lnTo>
                  <a:pt x="8534400" y="406400"/>
                </a:lnTo>
                <a:lnTo>
                  <a:pt x="85344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3540" y="4815585"/>
            <a:ext cx="75457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</a:t>
            </a:r>
            <a:r>
              <a:rPr sz="1000" b="1" spc="-5" dirty="0">
                <a:latin typeface="Arial"/>
                <a:cs typeface="Arial"/>
              </a:rPr>
              <a:t>: </a:t>
            </a:r>
            <a:r>
              <a:rPr sz="1000" b="1" spc="-10" dirty="0">
                <a:latin typeface="Arial"/>
                <a:cs typeface="Arial"/>
              </a:rPr>
              <a:t>Adopted </a:t>
            </a:r>
            <a:r>
              <a:rPr sz="1000" b="1" spc="-5" dirty="0">
                <a:latin typeface="Arial"/>
                <a:cs typeface="Arial"/>
              </a:rPr>
              <a:t>from </a:t>
            </a:r>
            <a:r>
              <a:rPr sz="1000" b="1" spc="-10" dirty="0">
                <a:latin typeface="Arial"/>
                <a:cs typeface="Arial"/>
              </a:rPr>
              <a:t>Juran, </a:t>
            </a:r>
            <a:r>
              <a:rPr sz="1000" b="1" spc="-5" dirty="0">
                <a:latin typeface="Arial"/>
                <a:cs typeface="Arial"/>
              </a:rPr>
              <a:t>J. </a:t>
            </a:r>
            <a:r>
              <a:rPr sz="1000" b="1" spc="5" dirty="0">
                <a:latin typeface="Arial"/>
                <a:cs typeface="Arial"/>
              </a:rPr>
              <a:t>M. </a:t>
            </a:r>
            <a:r>
              <a:rPr sz="1000" b="1" spc="-10" dirty="0">
                <a:latin typeface="Arial"/>
                <a:cs typeface="Arial"/>
              </a:rPr>
              <a:t>(August 1986). </a:t>
            </a:r>
            <a:r>
              <a:rPr sz="1000" b="1" dirty="0">
                <a:latin typeface="Arial"/>
                <a:cs typeface="Arial"/>
              </a:rPr>
              <a:t>“The </a:t>
            </a:r>
            <a:r>
              <a:rPr sz="1000" b="1" spc="-5" dirty="0">
                <a:latin typeface="Arial"/>
                <a:cs typeface="Arial"/>
              </a:rPr>
              <a:t>quality trilogy: A universal </a:t>
            </a:r>
            <a:r>
              <a:rPr sz="1000" b="1" spc="-10" dirty="0">
                <a:latin typeface="Arial"/>
                <a:cs typeface="Arial"/>
              </a:rPr>
              <a:t>approach </a:t>
            </a:r>
            <a:r>
              <a:rPr sz="1000" b="1" spc="-5" dirty="0">
                <a:latin typeface="Arial"/>
                <a:cs typeface="Arial"/>
              </a:rPr>
              <a:t>to </a:t>
            </a:r>
            <a:r>
              <a:rPr sz="1000" b="1" spc="-10" dirty="0">
                <a:latin typeface="Arial"/>
                <a:cs typeface="Arial"/>
              </a:rPr>
              <a:t>managing </a:t>
            </a:r>
            <a:r>
              <a:rPr sz="1000" b="1" spc="-5" dirty="0">
                <a:latin typeface="Arial"/>
                <a:cs typeface="Arial"/>
              </a:rPr>
              <a:t>for quality”. Quality  Progress, 19(8),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19-24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436829"/>
            <a:ext cx="7272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775F54"/>
                </a:solidFill>
              </a:rPr>
              <a:t>Four Improvement</a:t>
            </a:r>
            <a:r>
              <a:rPr sz="4400" spc="-25" dirty="0">
                <a:solidFill>
                  <a:srgbClr val="775F54"/>
                </a:solidFill>
              </a:rPr>
              <a:t> </a:t>
            </a:r>
            <a:r>
              <a:rPr sz="4400" dirty="0">
                <a:solidFill>
                  <a:srgbClr val="775F54"/>
                </a:solidFill>
              </a:rPr>
              <a:t>Strategies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91387" y="1535020"/>
            <a:ext cx="2581910" cy="21488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Repair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Refinement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Renovation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Re-invention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436829"/>
            <a:ext cx="72720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tabLst>
                <a:tab pos="332740" algn="l"/>
              </a:tabLst>
            </a:pPr>
            <a:r>
              <a:rPr lang="en-US" sz="4400" b="1" dirty="0" smtClean="0"/>
              <a:t>Repair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62000" y="1829845"/>
            <a:ext cx="7696200" cy="441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3200" spc="-5" dirty="0" smtClean="0">
                <a:latin typeface="Arial"/>
                <a:cs typeface="Arial"/>
              </a:rPr>
              <a:t>Anything </a:t>
            </a:r>
            <a:r>
              <a:rPr lang="en-US" sz="3200" dirty="0" smtClean="0">
                <a:latin typeface="Arial"/>
                <a:cs typeface="Arial"/>
              </a:rPr>
              <a:t>Broken </a:t>
            </a:r>
            <a:r>
              <a:rPr lang="en-US" sz="3200" spc="-5" dirty="0" smtClean="0">
                <a:latin typeface="Arial"/>
                <a:cs typeface="Arial"/>
              </a:rPr>
              <a:t>must </a:t>
            </a:r>
            <a:r>
              <a:rPr lang="en-US" sz="3200" dirty="0" smtClean="0">
                <a:latin typeface="Arial"/>
                <a:cs typeface="Arial"/>
              </a:rPr>
              <a:t>be</a:t>
            </a:r>
            <a:r>
              <a:rPr lang="en-US" sz="3200" spc="-85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fixed</a:t>
            </a:r>
          </a:p>
          <a:p>
            <a:pPr marL="295910" indent="-283845">
              <a:lnSpc>
                <a:spcPct val="100000"/>
              </a:lnSpc>
              <a:spcBef>
                <a:spcPts val="252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lang="en-US" sz="3200" i="1" spc="-80" dirty="0" smtClean="0">
                <a:solidFill>
                  <a:srgbClr val="C00000"/>
                </a:solidFill>
                <a:latin typeface="Arial"/>
                <a:cs typeface="Arial"/>
              </a:rPr>
              <a:t>Two </a:t>
            </a:r>
            <a:r>
              <a:rPr lang="en-US" sz="3200" i="1" dirty="0" smtClean="0">
                <a:solidFill>
                  <a:srgbClr val="C00000"/>
                </a:solidFill>
                <a:latin typeface="Arial"/>
                <a:cs typeface="Arial"/>
              </a:rPr>
              <a:t>levels </a:t>
            </a:r>
            <a:r>
              <a:rPr lang="en-US" sz="3200" i="1" spc="-5" dirty="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en-US" sz="3200" i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3200" i="1" spc="-5" dirty="0" smtClean="0">
                <a:solidFill>
                  <a:srgbClr val="C00000"/>
                </a:solidFill>
                <a:latin typeface="Arial"/>
                <a:cs typeface="Arial"/>
              </a:rPr>
              <a:t>application</a:t>
            </a:r>
            <a:endParaRPr lang="en-US" sz="3200" dirty="0" smtClean="0">
              <a:latin typeface="Arial"/>
              <a:cs typeface="Arial"/>
            </a:endParaRPr>
          </a:p>
          <a:p>
            <a:pPr marL="527685" marR="5080" indent="-515620">
              <a:lnSpc>
                <a:spcPct val="150100"/>
              </a:lnSpc>
              <a:spcBef>
                <a:spcPts val="595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dirty="0" smtClean="0">
                <a:latin typeface="Arial"/>
                <a:cs typeface="Arial"/>
              </a:rPr>
              <a:t>If a </a:t>
            </a:r>
            <a:r>
              <a:rPr lang="en-US" sz="3200" spc="-5" dirty="0" smtClean="0">
                <a:latin typeface="Arial"/>
                <a:cs typeface="Arial"/>
              </a:rPr>
              <a:t>customer </a:t>
            </a:r>
            <a:r>
              <a:rPr lang="en-US" sz="3200" dirty="0" smtClean="0">
                <a:latin typeface="Arial"/>
                <a:cs typeface="Arial"/>
              </a:rPr>
              <a:t>receives </a:t>
            </a:r>
            <a:r>
              <a:rPr lang="en-US" sz="3200" spc="-5" dirty="0" smtClean="0">
                <a:latin typeface="Arial"/>
                <a:cs typeface="Arial"/>
              </a:rPr>
              <a:t>damaged  product: </a:t>
            </a:r>
            <a:r>
              <a:rPr lang="en-US" sz="3200" dirty="0" smtClean="0">
                <a:latin typeface="Arial"/>
                <a:cs typeface="Arial"/>
              </a:rPr>
              <a:t>FIX </a:t>
            </a:r>
            <a:r>
              <a:rPr lang="en-US" sz="3200" spc="-5" dirty="0" smtClean="0">
                <a:latin typeface="Arial"/>
                <a:cs typeface="Arial"/>
              </a:rPr>
              <a:t>IT </a:t>
            </a:r>
            <a:r>
              <a:rPr lang="en-US" sz="3200" spc="-40" dirty="0" smtClean="0">
                <a:latin typeface="Arial"/>
                <a:cs typeface="Arial"/>
              </a:rPr>
              <a:t>(Temporary</a:t>
            </a:r>
            <a:r>
              <a:rPr lang="en-US" sz="3200" spc="-114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Arial"/>
                <a:cs typeface="Arial"/>
              </a:rPr>
              <a:t>solution)</a:t>
            </a:r>
            <a:endParaRPr lang="en-US" sz="3200" dirty="0" smtClean="0">
              <a:latin typeface="Arial"/>
              <a:cs typeface="Arial"/>
            </a:endParaRPr>
          </a:p>
          <a:p>
            <a:pPr marL="527685" marR="1009650" indent="-515620">
              <a:lnSpc>
                <a:spcPct val="1501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lang="en-US" sz="3200" spc="-5" dirty="0" smtClean="0">
                <a:latin typeface="Arial"/>
                <a:cs typeface="Arial"/>
              </a:rPr>
              <a:t>Eliminate </a:t>
            </a:r>
            <a:r>
              <a:rPr lang="en-US" sz="3200" dirty="0" smtClean="0">
                <a:latin typeface="Arial"/>
                <a:cs typeface="Arial"/>
              </a:rPr>
              <a:t>the </a:t>
            </a:r>
            <a:r>
              <a:rPr lang="en-US" sz="3200" spc="-5" dirty="0" smtClean="0">
                <a:latin typeface="Arial"/>
                <a:cs typeface="Arial"/>
              </a:rPr>
              <a:t>root </a:t>
            </a:r>
            <a:r>
              <a:rPr lang="en-US" sz="3200" dirty="0" smtClean="0">
                <a:latin typeface="Arial"/>
                <a:cs typeface="Arial"/>
              </a:rPr>
              <a:t>cause of</a:t>
            </a:r>
            <a:r>
              <a:rPr lang="en-US" sz="3200" spc="-114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the  </a:t>
            </a:r>
            <a:r>
              <a:rPr lang="en-US" sz="3200" spc="-5" dirty="0" smtClean="0">
                <a:latin typeface="Arial"/>
                <a:cs typeface="Arial"/>
              </a:rPr>
              <a:t>problem </a:t>
            </a:r>
            <a:r>
              <a:rPr lang="en-US" sz="3200" dirty="0" smtClean="0">
                <a:latin typeface="Arial"/>
                <a:cs typeface="Arial"/>
              </a:rPr>
              <a:t>(long </a:t>
            </a:r>
            <a:r>
              <a:rPr lang="en-US" sz="3200" spc="-5" dirty="0" smtClean="0">
                <a:latin typeface="Arial"/>
                <a:cs typeface="Arial"/>
              </a:rPr>
              <a:t>term</a:t>
            </a:r>
            <a:r>
              <a:rPr lang="en-US" sz="3200" spc="-85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Arial"/>
                <a:cs typeface="Arial"/>
              </a:rPr>
              <a:t>solution)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436829"/>
            <a:ext cx="72720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00"/>
              </a:spcBef>
              <a:tabLst>
                <a:tab pos="332740" algn="l"/>
              </a:tabLst>
            </a:pPr>
            <a:r>
              <a:rPr lang="en-US" sz="4400" b="1" dirty="0" smtClean="0"/>
              <a:t>Refinement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62000" y="1600200"/>
            <a:ext cx="7696200" cy="5327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marR="344170" indent="-283845">
              <a:lnSpc>
                <a:spcPts val="3460"/>
              </a:lnSpc>
              <a:spcBef>
                <a:spcPts val="53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Continually improve </a:t>
            </a:r>
            <a:r>
              <a:rPr lang="en-US" sz="2800" dirty="0" smtClean="0">
                <a:latin typeface="Arial"/>
                <a:cs typeface="Arial"/>
              </a:rPr>
              <a:t>the process </a:t>
            </a:r>
            <a:r>
              <a:rPr lang="en-US" sz="2800" spc="-130" dirty="0" smtClean="0">
                <a:latin typeface="Arial"/>
                <a:cs typeface="Arial"/>
              </a:rPr>
              <a:t>that  </a:t>
            </a:r>
            <a:r>
              <a:rPr lang="en-US" sz="2800" dirty="0" smtClean="0">
                <a:latin typeface="Arial"/>
                <a:cs typeface="Arial"/>
              </a:rPr>
              <a:t>is </a:t>
            </a:r>
            <a:r>
              <a:rPr lang="en-US" sz="2800" spc="-5" dirty="0" smtClean="0">
                <a:latin typeface="Arial"/>
                <a:cs typeface="Arial"/>
              </a:rPr>
              <a:t>not</a:t>
            </a:r>
            <a:r>
              <a:rPr lang="en-US" sz="2800" spc="-4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broken</a:t>
            </a:r>
          </a:p>
          <a:p>
            <a:pPr marL="295910" marR="1559560" indent="-283845">
              <a:lnSpc>
                <a:spcPts val="3460"/>
              </a:lnSpc>
              <a:spcBef>
                <a:spcPts val="59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Incremental improvements </a:t>
            </a:r>
            <a:r>
              <a:rPr lang="en-US" sz="2800" dirty="0" smtClean="0">
                <a:latin typeface="Arial"/>
                <a:cs typeface="Arial"/>
              </a:rPr>
              <a:t>in  </a:t>
            </a:r>
            <a:r>
              <a:rPr lang="en-US" sz="2800" spc="-5" dirty="0" smtClean="0">
                <a:latin typeface="Arial"/>
                <a:cs typeface="Arial"/>
              </a:rPr>
              <a:t>products, </a:t>
            </a:r>
            <a:r>
              <a:rPr lang="en-US" sz="2800" dirty="0" smtClean="0">
                <a:latin typeface="Arial"/>
                <a:cs typeface="Arial"/>
              </a:rPr>
              <a:t>processes,</a:t>
            </a:r>
            <a:r>
              <a:rPr lang="en-US" sz="2800" spc="-11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services</a:t>
            </a:r>
          </a:p>
          <a:p>
            <a:pPr marL="295910" indent="-283845">
              <a:lnSpc>
                <a:spcPct val="100000"/>
              </a:lnSpc>
              <a:spcBef>
                <a:spcPts val="16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dirty="0" smtClean="0">
                <a:latin typeface="Arial"/>
                <a:cs typeface="Arial"/>
              </a:rPr>
              <a:t>A </a:t>
            </a:r>
            <a:r>
              <a:rPr lang="en-US" sz="2800" spc="-5" dirty="0" smtClean="0">
                <a:latin typeface="Arial"/>
                <a:cs typeface="Arial"/>
              </a:rPr>
              <a:t>strategy </a:t>
            </a:r>
            <a:r>
              <a:rPr lang="en-US" sz="2800" dirty="0" smtClean="0">
                <a:latin typeface="Arial"/>
                <a:cs typeface="Arial"/>
              </a:rPr>
              <a:t>for </a:t>
            </a:r>
            <a:r>
              <a:rPr lang="en-US" sz="2800" spc="-5" dirty="0" smtClean="0">
                <a:latin typeface="Arial"/>
                <a:cs typeface="Arial"/>
              </a:rPr>
              <a:t>both individuals </a:t>
            </a:r>
            <a:r>
              <a:rPr lang="en-US" sz="2800" dirty="0" smtClean="0">
                <a:latin typeface="Arial"/>
                <a:cs typeface="Arial"/>
              </a:rPr>
              <a:t>&amp;</a:t>
            </a:r>
            <a:r>
              <a:rPr lang="en-US" sz="2800" spc="-225" dirty="0" smtClean="0">
                <a:latin typeface="Arial"/>
                <a:cs typeface="Arial"/>
              </a:rPr>
              <a:t> </a:t>
            </a:r>
            <a:r>
              <a:rPr lang="en-US" sz="2800" spc="-85" dirty="0" smtClean="0">
                <a:latin typeface="Arial"/>
                <a:cs typeface="Arial"/>
              </a:rPr>
              <a:t>teams</a:t>
            </a:r>
            <a:endParaRPr lang="en-US" sz="2800" dirty="0" smtClean="0">
              <a:latin typeface="Arial"/>
              <a:cs typeface="Arial"/>
            </a:endParaRPr>
          </a:p>
          <a:p>
            <a:pPr marL="295910" marR="230504" indent="-283845">
              <a:lnSpc>
                <a:spcPts val="3460"/>
              </a:lnSpc>
              <a:spcBef>
                <a:spcPts val="65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Doing things just </a:t>
            </a:r>
            <a:r>
              <a:rPr lang="en-US" sz="2800" dirty="0" smtClean="0">
                <a:latin typeface="Arial"/>
                <a:cs typeface="Arial"/>
              </a:rPr>
              <a:t>a </a:t>
            </a:r>
            <a:r>
              <a:rPr lang="en-US" sz="2800" spc="-5" dirty="0" smtClean="0">
                <a:latin typeface="Arial"/>
                <a:cs typeface="Arial"/>
              </a:rPr>
              <a:t>bit </a:t>
            </a:r>
            <a:r>
              <a:rPr lang="en-US" sz="2800" i="1" dirty="0" smtClean="0">
                <a:solidFill>
                  <a:srgbClr val="C00000"/>
                </a:solidFill>
                <a:latin typeface="Arial"/>
                <a:cs typeface="Arial"/>
              </a:rPr>
              <a:t>quicker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i="1" spc="-75" dirty="0" smtClean="0">
                <a:solidFill>
                  <a:srgbClr val="C00000"/>
                </a:solidFill>
                <a:latin typeface="Arial"/>
                <a:cs typeface="Arial"/>
              </a:rPr>
              <a:t>better</a:t>
            </a:r>
            <a:r>
              <a:rPr lang="en-US" sz="2800" spc="-75" dirty="0" smtClean="0">
                <a:latin typeface="Arial"/>
                <a:cs typeface="Arial"/>
              </a:rPr>
              <a:t>, </a:t>
            </a:r>
            <a:r>
              <a:rPr lang="en-US" sz="2800" spc="-7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800" i="1" spc="-5" dirty="0" smtClean="0">
                <a:solidFill>
                  <a:srgbClr val="C00000"/>
                </a:solidFill>
                <a:latin typeface="Arial"/>
                <a:cs typeface="Arial"/>
              </a:rPr>
              <a:t>easier </a:t>
            </a:r>
            <a:r>
              <a:rPr lang="en-US" sz="2800" dirty="0" smtClean="0">
                <a:latin typeface="Arial"/>
                <a:cs typeface="Arial"/>
              </a:rPr>
              <a:t>or </a:t>
            </a:r>
            <a:r>
              <a:rPr lang="en-US" sz="2800" i="1" dirty="0" smtClean="0">
                <a:solidFill>
                  <a:srgbClr val="C00000"/>
                </a:solidFill>
                <a:latin typeface="Arial"/>
                <a:cs typeface="Arial"/>
              </a:rPr>
              <a:t>with less</a:t>
            </a:r>
            <a:r>
              <a:rPr lang="en-US" sz="2800" i="1" spc="-8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Arial"/>
                <a:cs typeface="Arial"/>
              </a:rPr>
              <a:t>waste</a:t>
            </a:r>
            <a:endParaRPr lang="en-US" sz="2800" dirty="0" smtClean="0">
              <a:latin typeface="Arial"/>
              <a:cs typeface="Arial"/>
            </a:endParaRPr>
          </a:p>
          <a:p>
            <a:pPr marL="295910" marR="1674495" indent="-283845">
              <a:lnSpc>
                <a:spcPts val="3460"/>
              </a:lnSpc>
              <a:spcBef>
                <a:spcPts val="59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Benefit: Little </a:t>
            </a:r>
            <a:r>
              <a:rPr lang="en-US" sz="2800" dirty="0" smtClean="0">
                <a:latin typeface="Arial"/>
                <a:cs typeface="Arial"/>
              </a:rPr>
              <a:t>resistance </a:t>
            </a:r>
            <a:r>
              <a:rPr lang="en-US" sz="2800" spc="-125" dirty="0" smtClean="0">
                <a:latin typeface="Arial"/>
                <a:cs typeface="Arial"/>
              </a:rPr>
              <a:t>from  </a:t>
            </a:r>
            <a:r>
              <a:rPr lang="en-US" sz="2800" spc="-5" dirty="0" smtClean="0">
                <a:latin typeface="Arial"/>
                <a:cs typeface="Arial"/>
              </a:rPr>
              <a:t>employees</a:t>
            </a:r>
            <a:endParaRPr lang="en-US" sz="2800" dirty="0" smtClean="0">
              <a:latin typeface="Arial"/>
              <a:cs typeface="Arial"/>
            </a:endParaRPr>
          </a:p>
          <a:p>
            <a:pPr marL="295910" marR="209550" indent="-283845">
              <a:lnSpc>
                <a:spcPts val="3460"/>
              </a:lnSpc>
              <a:spcBef>
                <a:spcPts val="59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dirty="0" smtClean="0">
                <a:latin typeface="Arial"/>
                <a:cs typeface="Arial"/>
              </a:rPr>
              <a:t>Drawback: </a:t>
            </a:r>
            <a:r>
              <a:rPr lang="en-US" sz="2800" spc="-5" dirty="0" smtClean="0">
                <a:latin typeface="Arial"/>
                <a:cs typeface="Arial"/>
              </a:rPr>
              <a:t>Gradual </a:t>
            </a:r>
            <a:r>
              <a:rPr lang="en-US" sz="2800" dirty="0" smtClean="0">
                <a:latin typeface="Arial"/>
                <a:cs typeface="Arial"/>
              </a:rPr>
              <a:t>change </a:t>
            </a:r>
            <a:r>
              <a:rPr lang="en-US" sz="2800" spc="-5" dirty="0" smtClean="0">
                <a:latin typeface="Arial"/>
                <a:cs typeface="Arial"/>
              </a:rPr>
              <a:t>might </a:t>
            </a:r>
            <a:r>
              <a:rPr lang="en-US" sz="2800" spc="-170" dirty="0" smtClean="0">
                <a:latin typeface="Arial"/>
                <a:cs typeface="Arial"/>
              </a:rPr>
              <a:t>not  </a:t>
            </a:r>
            <a:r>
              <a:rPr lang="en-US" sz="2800" dirty="0" smtClean="0">
                <a:latin typeface="Arial"/>
                <a:cs typeface="Arial"/>
              </a:rPr>
              <a:t>be </a:t>
            </a:r>
            <a:r>
              <a:rPr lang="en-US" sz="2800" spc="-5" dirty="0" smtClean="0">
                <a:latin typeface="Arial"/>
                <a:cs typeface="Arial"/>
              </a:rPr>
              <a:t>recognized </a:t>
            </a:r>
            <a:r>
              <a:rPr lang="en-US" sz="2800" dirty="0" smtClean="0">
                <a:latin typeface="Arial"/>
                <a:cs typeface="Arial"/>
              </a:rPr>
              <a:t>or </a:t>
            </a:r>
            <a:r>
              <a:rPr lang="en-US" sz="2800" spc="-5" dirty="0" smtClean="0">
                <a:latin typeface="Arial"/>
                <a:cs typeface="Arial"/>
              </a:rPr>
              <a:t>rewarded</a:t>
            </a:r>
            <a:r>
              <a:rPr lang="en-US" sz="2800" spc="-105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by management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436829"/>
            <a:ext cx="72720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00"/>
              </a:spcBef>
              <a:tabLst>
                <a:tab pos="332740" algn="l"/>
              </a:tabLst>
            </a:pPr>
            <a:r>
              <a:rPr lang="en-US" sz="4400" b="1" dirty="0" smtClean="0"/>
              <a:t>Renovation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62000" y="1600200"/>
            <a:ext cx="7696200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3200" spc="-5" dirty="0" smtClean="0">
                <a:latin typeface="Arial"/>
                <a:cs typeface="Arial"/>
              </a:rPr>
              <a:t>Major break through</a:t>
            </a:r>
            <a:r>
              <a:rPr lang="en-US" sz="3200" spc="-40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Arial"/>
                <a:cs typeface="Arial"/>
              </a:rPr>
              <a:t>improvements</a:t>
            </a:r>
            <a:endParaRPr lang="en-US" sz="3200" dirty="0" smtClean="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252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3200" spc="-5" dirty="0" smtClean="0">
                <a:latin typeface="Arial"/>
                <a:cs typeface="Arial"/>
              </a:rPr>
              <a:t>Output may appear </a:t>
            </a:r>
            <a:r>
              <a:rPr lang="en-US" sz="3200" dirty="0" smtClean="0">
                <a:latin typeface="Arial"/>
                <a:cs typeface="Arial"/>
              </a:rPr>
              <a:t>to </a:t>
            </a:r>
            <a:r>
              <a:rPr lang="en-US" sz="3200" spc="-5" dirty="0" smtClean="0">
                <a:latin typeface="Arial"/>
                <a:cs typeface="Arial"/>
              </a:rPr>
              <a:t>be the</a:t>
            </a:r>
            <a:r>
              <a:rPr lang="en-US" sz="3200" spc="-105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same</a:t>
            </a:r>
          </a:p>
          <a:p>
            <a:pPr marL="295910" marR="5080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3200" spc="-5" dirty="0" smtClean="0">
                <a:latin typeface="Arial"/>
                <a:cs typeface="Arial"/>
              </a:rPr>
              <a:t>Innovation </a:t>
            </a:r>
            <a:r>
              <a:rPr lang="en-US" sz="3200" dirty="0" smtClean="0">
                <a:latin typeface="Arial"/>
                <a:cs typeface="Arial"/>
              </a:rPr>
              <a:t>&amp; </a:t>
            </a:r>
            <a:r>
              <a:rPr lang="en-US" sz="3200" spc="-5" dirty="0" smtClean="0">
                <a:latin typeface="Arial"/>
                <a:cs typeface="Arial"/>
              </a:rPr>
              <a:t>technology  advancements </a:t>
            </a:r>
            <a:r>
              <a:rPr lang="en-US" sz="3200" dirty="0" smtClean="0">
                <a:latin typeface="Arial"/>
                <a:cs typeface="Arial"/>
              </a:rPr>
              <a:t>are key factors in</a:t>
            </a:r>
            <a:r>
              <a:rPr lang="en-US" sz="3200" spc="-140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Arial"/>
                <a:cs typeface="Arial"/>
              </a:rPr>
              <a:t>this  approach</a:t>
            </a:r>
            <a:endParaRPr lang="en-US" sz="3200" dirty="0" smtClean="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252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3200" spc="-5" dirty="0" smtClean="0">
                <a:latin typeface="Arial"/>
                <a:cs typeface="Arial"/>
              </a:rPr>
              <a:t>More</a:t>
            </a:r>
            <a:r>
              <a:rPr lang="en-US" sz="3200" spc="-40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expensive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436829"/>
            <a:ext cx="72720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695"/>
              </a:spcBef>
              <a:tabLst>
                <a:tab pos="332740" algn="l"/>
              </a:tabLst>
            </a:pPr>
            <a:r>
              <a:rPr lang="en-US" sz="4400" b="1" dirty="0" smtClean="0"/>
              <a:t>Re-invention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62000" y="1600200"/>
            <a:ext cx="76962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Most demanding</a:t>
            </a:r>
            <a:r>
              <a:rPr lang="en-US" sz="2800" spc="-40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strategy</a:t>
            </a:r>
            <a:endParaRPr lang="en-US" sz="2800" dirty="0" smtClean="0">
              <a:latin typeface="Arial"/>
              <a:cs typeface="Arial"/>
            </a:endParaRPr>
          </a:p>
          <a:p>
            <a:pPr marL="295910" marR="4953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dirty="0" smtClean="0">
                <a:latin typeface="Arial"/>
                <a:cs typeface="Arial"/>
              </a:rPr>
              <a:t>Thinking process: </a:t>
            </a:r>
            <a:r>
              <a:rPr lang="en-US" sz="2800" i="1" spc="-5" dirty="0" smtClean="0">
                <a:solidFill>
                  <a:srgbClr val="C00000"/>
                </a:solidFill>
                <a:latin typeface="Arial"/>
                <a:cs typeface="Arial"/>
              </a:rPr>
              <a:t>Current </a:t>
            </a:r>
            <a:r>
              <a:rPr lang="en-US" sz="2800" i="1" spc="-70" dirty="0" smtClean="0">
                <a:solidFill>
                  <a:srgbClr val="C00000"/>
                </a:solidFill>
                <a:latin typeface="Arial"/>
                <a:cs typeface="Arial"/>
              </a:rPr>
              <a:t>approach  </a:t>
            </a:r>
            <a:r>
              <a:rPr lang="en-US" sz="2800" i="1" dirty="0" smtClean="0">
                <a:solidFill>
                  <a:srgbClr val="C00000"/>
                </a:solidFill>
                <a:latin typeface="Arial"/>
                <a:cs typeface="Arial"/>
              </a:rPr>
              <a:t>will </a:t>
            </a:r>
            <a:r>
              <a:rPr lang="en-US" sz="2800" i="1" spc="-5" dirty="0" smtClean="0">
                <a:solidFill>
                  <a:srgbClr val="C00000"/>
                </a:solidFill>
                <a:latin typeface="Arial"/>
                <a:cs typeface="Arial"/>
              </a:rPr>
              <a:t>never </a:t>
            </a:r>
            <a:r>
              <a:rPr lang="en-US" sz="2800" i="1" dirty="0" smtClean="0">
                <a:solidFill>
                  <a:srgbClr val="C00000"/>
                </a:solidFill>
                <a:latin typeface="Arial"/>
                <a:cs typeface="Arial"/>
              </a:rPr>
              <a:t>satisfy customer  </a:t>
            </a:r>
            <a:r>
              <a:rPr lang="en-US" sz="2800" i="1" spc="-5" dirty="0" smtClean="0">
                <a:solidFill>
                  <a:srgbClr val="C00000"/>
                </a:solidFill>
                <a:latin typeface="Arial"/>
                <a:cs typeface="Arial"/>
              </a:rPr>
              <a:t>requirements</a:t>
            </a:r>
            <a:endParaRPr lang="en-US" sz="2800" dirty="0" smtClean="0">
              <a:latin typeface="Arial"/>
              <a:cs typeface="Arial"/>
            </a:endParaRPr>
          </a:p>
          <a:p>
            <a:pPr marL="295910" marR="57023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dirty="0" smtClean="0">
                <a:latin typeface="Arial"/>
                <a:cs typeface="Arial"/>
              </a:rPr>
              <a:t>A </a:t>
            </a:r>
            <a:r>
              <a:rPr lang="en-US" sz="2800" spc="-5" dirty="0" smtClean="0">
                <a:latin typeface="Arial"/>
                <a:cs typeface="Arial"/>
              </a:rPr>
              <a:t>new output </a:t>
            </a:r>
            <a:r>
              <a:rPr lang="en-US" sz="2800" dirty="0" smtClean="0">
                <a:latin typeface="Arial"/>
                <a:cs typeface="Arial"/>
              </a:rPr>
              <a:t>(product, service </a:t>
            </a:r>
            <a:r>
              <a:rPr lang="en-US" sz="2800" spc="-245" dirty="0" smtClean="0">
                <a:latin typeface="Arial"/>
                <a:cs typeface="Arial"/>
              </a:rPr>
              <a:t>or  </a:t>
            </a:r>
            <a:r>
              <a:rPr lang="en-US" sz="2800" dirty="0" smtClean="0">
                <a:latin typeface="Arial"/>
                <a:cs typeface="Arial"/>
              </a:rPr>
              <a:t>activity) </a:t>
            </a:r>
            <a:r>
              <a:rPr lang="en-US" sz="2800" spc="-5" dirty="0" smtClean="0">
                <a:latin typeface="Arial"/>
                <a:cs typeface="Arial"/>
              </a:rPr>
              <a:t>might </a:t>
            </a:r>
            <a:r>
              <a:rPr lang="en-US" sz="2800" dirty="0" smtClean="0">
                <a:latin typeface="Arial"/>
                <a:cs typeface="Arial"/>
              </a:rPr>
              <a:t>be</a:t>
            </a:r>
            <a:r>
              <a:rPr lang="en-US" sz="2800" spc="-6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developed</a:t>
            </a:r>
            <a:endParaRPr lang="en-US" sz="2800" dirty="0" smtClean="0">
              <a:latin typeface="Arial"/>
              <a:cs typeface="Arial"/>
            </a:endParaRPr>
          </a:p>
          <a:p>
            <a:pPr marL="295910" marR="95250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dirty="0" smtClean="0">
                <a:latin typeface="Arial"/>
                <a:cs typeface="Arial"/>
              </a:rPr>
              <a:t>Start with the </a:t>
            </a:r>
            <a:r>
              <a:rPr lang="en-US" sz="2800" spc="-5" dirty="0" smtClean="0">
                <a:latin typeface="Arial"/>
                <a:cs typeface="Arial"/>
              </a:rPr>
              <a:t>imagination that  </a:t>
            </a:r>
            <a:r>
              <a:rPr lang="en-US" sz="2800" dirty="0" smtClean="0">
                <a:latin typeface="Arial"/>
                <a:cs typeface="Arial"/>
              </a:rPr>
              <a:t>previous system </a:t>
            </a:r>
            <a:r>
              <a:rPr lang="en-US" sz="2800" spc="-5" dirty="0" smtClean="0">
                <a:latin typeface="Arial"/>
                <a:cs typeface="Arial"/>
              </a:rPr>
              <a:t>does not</a:t>
            </a:r>
            <a:r>
              <a:rPr lang="en-US" sz="2800" spc="-114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exist</a:t>
            </a:r>
            <a:endParaRPr lang="en-US" sz="2800" dirty="0" smtClean="0">
              <a:latin typeface="Arial"/>
              <a:cs typeface="Arial"/>
            </a:endParaRPr>
          </a:p>
          <a:p>
            <a:pPr marL="295910" marR="126682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Benefit: Potential </a:t>
            </a:r>
            <a:r>
              <a:rPr lang="en-US" sz="2800" spc="-50" dirty="0" smtClean="0">
                <a:latin typeface="Arial"/>
                <a:cs typeface="Arial"/>
              </a:rPr>
              <a:t>competitive  </a:t>
            </a:r>
            <a:r>
              <a:rPr lang="en-US" sz="2800" spc="-5" dirty="0" smtClean="0">
                <a:latin typeface="Arial"/>
                <a:cs typeface="Arial"/>
              </a:rPr>
              <a:t>advantage</a:t>
            </a:r>
            <a:endParaRPr lang="en-US" sz="2800" dirty="0" smtClean="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>
                <a:latin typeface="Arial"/>
                <a:cs typeface="Arial"/>
              </a:rPr>
              <a:t>Drawback: </a:t>
            </a:r>
            <a:r>
              <a:rPr lang="en-US" sz="2800" spc="-5" dirty="0" smtClean="0">
                <a:latin typeface="Arial"/>
                <a:cs typeface="Arial"/>
              </a:rPr>
              <a:t>Potential </a:t>
            </a:r>
            <a:r>
              <a:rPr lang="en-US" sz="2800" dirty="0" smtClean="0">
                <a:latin typeface="Arial"/>
                <a:cs typeface="Arial"/>
              </a:rPr>
              <a:t>resistance</a:t>
            </a:r>
            <a:r>
              <a:rPr lang="en-US" sz="2800" spc="-14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from change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4242" y="273812"/>
            <a:ext cx="45580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775F54"/>
                </a:solidFill>
                <a:latin typeface="Tahoma"/>
                <a:cs typeface="Tahoma"/>
              </a:rPr>
              <a:t>Operational</a:t>
            </a:r>
            <a:r>
              <a:rPr sz="3200" b="1" spc="-125" dirty="0">
                <a:solidFill>
                  <a:srgbClr val="775F54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775F54"/>
                </a:solidFill>
                <a:latin typeface="Tahoma"/>
                <a:cs typeface="Tahoma"/>
              </a:rPr>
              <a:t>Definition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1524000"/>
            <a:ext cx="8270240" cy="3511550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78105" indent="909955">
              <a:lnSpc>
                <a:spcPct val="100000"/>
              </a:lnSpc>
              <a:spcBef>
                <a:spcPts val="2300"/>
              </a:spcBef>
            </a:pPr>
            <a:r>
              <a:rPr sz="3600" dirty="0">
                <a:latin typeface="Arial"/>
                <a:cs typeface="Arial"/>
              </a:rPr>
              <a:t>Continuous Process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Improvement–</a:t>
            </a:r>
            <a:endParaRPr sz="3600">
              <a:latin typeface="Arial"/>
              <a:cs typeface="Arial"/>
            </a:endParaRPr>
          </a:p>
          <a:p>
            <a:pPr marL="12700" marR="5080" indent="65405">
              <a:lnSpc>
                <a:spcPct val="90000"/>
              </a:lnSpc>
              <a:spcBef>
                <a:spcPts val="2130"/>
              </a:spcBef>
            </a:pPr>
            <a:r>
              <a:rPr sz="2900" dirty="0">
                <a:latin typeface="Arial"/>
                <a:cs typeface="Arial"/>
              </a:rPr>
              <a:t>A comprehensive philosophy of operations that is  built around the concept that there are always  ways in which a process can be improved to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better  meet the needs of the customer and that an  organization should constantly strive to make  those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improvements.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775" y="409575"/>
            <a:ext cx="6305550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241"/>
            <a:ext cx="7916164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3200" b="1" spc="-120" smtClean="0">
                <a:latin typeface="Trebuchet MS"/>
                <a:cs typeface="Trebuchet MS"/>
              </a:rPr>
              <a:t>Compliance</a:t>
            </a:r>
            <a:r>
              <a:rPr lang="en-US" sz="3200" b="1" spc="-120" dirty="0" smtClean="0">
                <a:latin typeface="Trebuchet MS"/>
                <a:cs typeface="Trebuchet MS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(Specified by</a:t>
            </a:r>
            <a:r>
              <a:rPr lang="en-US" sz="3200" spc="-70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Arial"/>
                <a:cs typeface="Arial"/>
              </a:rPr>
              <a:t>standards)</a:t>
            </a:r>
            <a:endParaRPr sz="3200">
              <a:latin typeface="Trebuchet MS"/>
              <a:cs typeface="Trebuchet MS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3200" b="1" spc="-125" smtClean="0">
                <a:latin typeface="Trebuchet MS"/>
                <a:cs typeface="Trebuchet MS"/>
              </a:rPr>
              <a:t>Unstructured</a:t>
            </a:r>
            <a:r>
              <a:rPr lang="en-US" sz="3200" b="1" spc="-125" dirty="0" smtClean="0">
                <a:latin typeface="Trebuchet MS"/>
                <a:cs typeface="Trebuchet MS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(Not specified </a:t>
            </a:r>
            <a:r>
              <a:rPr lang="en-US" sz="3200" spc="-245" dirty="0" smtClean="0">
                <a:latin typeface="Arial"/>
                <a:cs typeface="Arial"/>
              </a:rPr>
              <a:t>by  </a:t>
            </a:r>
            <a:r>
              <a:rPr lang="en-US" sz="3200" spc="-5" dirty="0" smtClean="0">
                <a:latin typeface="Arial"/>
                <a:cs typeface="Arial"/>
              </a:rPr>
              <a:t>standards)</a:t>
            </a:r>
            <a:endParaRPr sz="3200">
              <a:latin typeface="Trebuchet MS"/>
              <a:cs typeface="Trebuchet MS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3200" b="1" spc="-140" smtClean="0">
                <a:latin typeface="Trebuchet MS"/>
                <a:cs typeface="Trebuchet MS"/>
              </a:rPr>
              <a:t>Efficiency</a:t>
            </a:r>
            <a:r>
              <a:rPr lang="en-US" sz="3200" b="1" spc="-140" dirty="0" smtClean="0">
                <a:latin typeface="Trebuchet MS"/>
                <a:cs typeface="Trebuchet MS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(from </a:t>
            </a:r>
            <a:r>
              <a:rPr lang="en-US" sz="3200" spc="-5" dirty="0" smtClean="0">
                <a:latin typeface="Arial"/>
                <a:cs typeface="Arial"/>
              </a:rPr>
              <a:t>operations</a:t>
            </a:r>
            <a:r>
              <a:rPr lang="en-US" sz="3200" spc="-15" dirty="0" smtClean="0">
                <a:latin typeface="Arial"/>
                <a:cs typeface="Arial"/>
              </a:rPr>
              <a:t> </a:t>
            </a:r>
            <a:r>
              <a:rPr lang="en-US" sz="3200" spc="-50" dirty="0" smtClean="0">
                <a:latin typeface="Arial"/>
                <a:cs typeface="Arial"/>
              </a:rPr>
              <a:t>viewpoint)</a:t>
            </a:r>
            <a:endParaRPr sz="3200">
              <a:latin typeface="Trebuchet MS"/>
              <a:cs typeface="Trebuchet MS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3200" b="1" spc="-105" dirty="0">
                <a:latin typeface="Trebuchet MS"/>
                <a:cs typeface="Trebuchet MS"/>
              </a:rPr>
              <a:t>Process</a:t>
            </a:r>
            <a:r>
              <a:rPr sz="3200" b="1" spc="-370" dirty="0">
                <a:latin typeface="Trebuchet MS"/>
                <a:cs typeface="Trebuchet MS"/>
              </a:rPr>
              <a:t> </a:t>
            </a:r>
            <a:r>
              <a:rPr sz="3200" b="1" spc="-30" dirty="0">
                <a:latin typeface="Trebuchet MS"/>
                <a:cs typeface="Trebuchet MS"/>
              </a:rPr>
              <a:t>Design</a:t>
            </a:r>
            <a:endParaRPr sz="3200">
              <a:latin typeface="Trebuchet MS"/>
              <a:cs typeface="Trebuchet MS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3200" b="1" spc="-110" dirty="0">
                <a:latin typeface="Trebuchet MS"/>
                <a:cs typeface="Trebuchet MS"/>
              </a:rPr>
              <a:t>Product</a:t>
            </a:r>
            <a:r>
              <a:rPr sz="3200" b="1" spc="-360" dirty="0">
                <a:latin typeface="Trebuchet MS"/>
                <a:cs typeface="Trebuchet MS"/>
              </a:rPr>
              <a:t> </a:t>
            </a:r>
            <a:r>
              <a:rPr sz="3200" b="1" spc="-35" dirty="0">
                <a:latin typeface="Trebuchet MS"/>
                <a:cs typeface="Trebuchet MS"/>
              </a:rPr>
              <a:t>Design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0979" y="295656"/>
            <a:ext cx="8700770" cy="6365875"/>
            <a:chOff x="220979" y="295656"/>
            <a:chExt cx="8700770" cy="6365875"/>
          </a:xfrm>
        </p:grpSpPr>
        <p:sp>
          <p:nvSpPr>
            <p:cNvPr id="4" name="object 4"/>
            <p:cNvSpPr/>
            <p:nvPr/>
          </p:nvSpPr>
          <p:spPr>
            <a:xfrm>
              <a:off x="220979" y="295656"/>
              <a:ext cx="8700516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99" y="329184"/>
              <a:ext cx="8532114" cy="6196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799" y="329184"/>
              <a:ext cx="8532495" cy="6196965"/>
            </a:xfrm>
            <a:custGeom>
              <a:avLst/>
              <a:gdLst/>
              <a:ahLst/>
              <a:cxnLst/>
              <a:rect l="l" t="t" r="r" b="b"/>
              <a:pathLst>
                <a:path w="8532495" h="6196965">
                  <a:moveTo>
                    <a:pt x="0" y="128905"/>
                  </a:moveTo>
                  <a:lnTo>
                    <a:pt x="10133" y="78759"/>
                  </a:lnTo>
                  <a:lnTo>
                    <a:pt x="37769" y="37782"/>
                  </a:lnTo>
                  <a:lnTo>
                    <a:pt x="78759" y="10140"/>
                  </a:lnTo>
                  <a:lnTo>
                    <a:pt x="128955" y="0"/>
                  </a:lnTo>
                  <a:lnTo>
                    <a:pt x="8403082" y="0"/>
                  </a:lnTo>
                  <a:lnTo>
                    <a:pt x="8453300" y="10140"/>
                  </a:lnTo>
                  <a:lnTo>
                    <a:pt x="8494315" y="37782"/>
                  </a:lnTo>
                  <a:lnTo>
                    <a:pt x="8521971" y="78759"/>
                  </a:lnTo>
                  <a:lnTo>
                    <a:pt x="8532114" y="128905"/>
                  </a:lnTo>
                  <a:lnTo>
                    <a:pt x="8532114" y="6067856"/>
                  </a:lnTo>
                  <a:lnTo>
                    <a:pt x="8521971" y="6118052"/>
                  </a:lnTo>
                  <a:lnTo>
                    <a:pt x="8494315" y="6159042"/>
                  </a:lnTo>
                  <a:lnTo>
                    <a:pt x="8453300" y="6186678"/>
                  </a:lnTo>
                  <a:lnTo>
                    <a:pt x="8403082" y="6196812"/>
                  </a:lnTo>
                  <a:lnTo>
                    <a:pt x="128955" y="6196812"/>
                  </a:lnTo>
                  <a:lnTo>
                    <a:pt x="78759" y="6186678"/>
                  </a:lnTo>
                  <a:lnTo>
                    <a:pt x="37769" y="6159042"/>
                  </a:lnTo>
                  <a:lnTo>
                    <a:pt x="10133" y="6118052"/>
                  </a:lnTo>
                  <a:lnTo>
                    <a:pt x="0" y="6067856"/>
                  </a:lnTo>
                  <a:lnTo>
                    <a:pt x="0" y="128905"/>
                  </a:lnTo>
                  <a:close/>
                </a:path>
              </a:pathLst>
            </a:custGeom>
            <a:ln w="12700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592" y="434213"/>
              <a:ext cx="8306815" cy="54863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04872" y="696468"/>
              <a:ext cx="4631435" cy="7589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03322" y="837946"/>
            <a:ext cx="4036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8D3D"/>
                </a:solidFill>
                <a:latin typeface="Verdana"/>
                <a:cs typeface="Verdana"/>
              </a:rPr>
              <a:t>THE PDSA</a:t>
            </a:r>
            <a:r>
              <a:rPr b="1" spc="-11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8D3D"/>
                </a:solidFill>
                <a:latin typeface="Verdana"/>
                <a:cs typeface="Verdana"/>
              </a:rPr>
              <a:t>cycle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736850" y="2355850"/>
            <a:ext cx="3441700" cy="3213100"/>
            <a:chOff x="2736850" y="2355850"/>
            <a:chExt cx="3441700" cy="3213100"/>
          </a:xfrm>
        </p:grpSpPr>
        <p:sp>
          <p:nvSpPr>
            <p:cNvPr id="11" name="object 11"/>
            <p:cNvSpPr/>
            <p:nvPr/>
          </p:nvSpPr>
          <p:spPr>
            <a:xfrm>
              <a:off x="2743200" y="2362200"/>
              <a:ext cx="3429000" cy="3200400"/>
            </a:xfrm>
            <a:custGeom>
              <a:avLst/>
              <a:gdLst/>
              <a:ahLst/>
              <a:cxnLst/>
              <a:rect l="l" t="t" r="r" b="b"/>
              <a:pathLst>
                <a:path w="3429000" h="3200400">
                  <a:moveTo>
                    <a:pt x="1676400" y="0"/>
                  </a:moveTo>
                  <a:lnTo>
                    <a:pt x="1676400" y="3200400"/>
                  </a:lnTo>
                </a:path>
                <a:path w="3429000" h="3200400">
                  <a:moveTo>
                    <a:pt x="0" y="1600200"/>
                  </a:moveTo>
                  <a:lnTo>
                    <a:pt x="3429000" y="1600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0" y="2362200"/>
              <a:ext cx="3429000" cy="3200400"/>
            </a:xfrm>
            <a:custGeom>
              <a:avLst/>
              <a:gdLst/>
              <a:ahLst/>
              <a:cxnLst/>
              <a:rect l="l" t="t" r="r" b="b"/>
              <a:pathLst>
                <a:path w="3429000" h="3200400">
                  <a:moveTo>
                    <a:pt x="1714500" y="0"/>
                  </a:moveTo>
                  <a:lnTo>
                    <a:pt x="1664831" y="658"/>
                  </a:lnTo>
                  <a:lnTo>
                    <a:pt x="1615512" y="2622"/>
                  </a:lnTo>
                  <a:lnTo>
                    <a:pt x="1566563" y="5873"/>
                  </a:lnTo>
                  <a:lnTo>
                    <a:pt x="1518002" y="10394"/>
                  </a:lnTo>
                  <a:lnTo>
                    <a:pt x="1469849" y="16166"/>
                  </a:lnTo>
                  <a:lnTo>
                    <a:pt x="1422122" y="23173"/>
                  </a:lnTo>
                  <a:lnTo>
                    <a:pt x="1374840" y="31396"/>
                  </a:lnTo>
                  <a:lnTo>
                    <a:pt x="1328023" y="40818"/>
                  </a:lnTo>
                  <a:lnTo>
                    <a:pt x="1281690" y="51420"/>
                  </a:lnTo>
                  <a:lnTo>
                    <a:pt x="1235859" y="63185"/>
                  </a:lnTo>
                  <a:lnTo>
                    <a:pt x="1190550" y="76095"/>
                  </a:lnTo>
                  <a:lnTo>
                    <a:pt x="1145782" y="90133"/>
                  </a:lnTo>
                  <a:lnTo>
                    <a:pt x="1101574" y="105280"/>
                  </a:lnTo>
                  <a:lnTo>
                    <a:pt x="1057945" y="121519"/>
                  </a:lnTo>
                  <a:lnTo>
                    <a:pt x="1014914" y="138832"/>
                  </a:lnTo>
                  <a:lnTo>
                    <a:pt x="972500" y="157201"/>
                  </a:lnTo>
                  <a:lnTo>
                    <a:pt x="930721" y="176609"/>
                  </a:lnTo>
                  <a:lnTo>
                    <a:pt x="889598" y="197037"/>
                  </a:lnTo>
                  <a:lnTo>
                    <a:pt x="849150" y="218468"/>
                  </a:lnTo>
                  <a:lnTo>
                    <a:pt x="809394" y="240884"/>
                  </a:lnTo>
                  <a:lnTo>
                    <a:pt x="770351" y="264267"/>
                  </a:lnTo>
                  <a:lnTo>
                    <a:pt x="732039" y="288600"/>
                  </a:lnTo>
                  <a:lnTo>
                    <a:pt x="694478" y="313864"/>
                  </a:lnTo>
                  <a:lnTo>
                    <a:pt x="657686" y="340042"/>
                  </a:lnTo>
                  <a:lnTo>
                    <a:pt x="621683" y="367117"/>
                  </a:lnTo>
                  <a:lnTo>
                    <a:pt x="586488" y="395069"/>
                  </a:lnTo>
                  <a:lnTo>
                    <a:pt x="552119" y="423883"/>
                  </a:lnTo>
                  <a:lnTo>
                    <a:pt x="518596" y="453539"/>
                  </a:lnTo>
                  <a:lnTo>
                    <a:pt x="485938" y="484020"/>
                  </a:lnTo>
                  <a:lnTo>
                    <a:pt x="454163" y="515308"/>
                  </a:lnTo>
                  <a:lnTo>
                    <a:pt x="423292" y="547385"/>
                  </a:lnTo>
                  <a:lnTo>
                    <a:pt x="393342" y="580234"/>
                  </a:lnTo>
                  <a:lnTo>
                    <a:pt x="364334" y="613837"/>
                  </a:lnTo>
                  <a:lnTo>
                    <a:pt x="336286" y="648176"/>
                  </a:lnTo>
                  <a:lnTo>
                    <a:pt x="309216" y="683233"/>
                  </a:lnTo>
                  <a:lnTo>
                    <a:pt x="283146" y="718991"/>
                  </a:lnTo>
                  <a:lnTo>
                    <a:pt x="258092" y="755431"/>
                  </a:lnTo>
                  <a:lnTo>
                    <a:pt x="234075" y="792536"/>
                  </a:lnTo>
                  <a:lnTo>
                    <a:pt x="211113" y="830288"/>
                  </a:lnTo>
                  <a:lnTo>
                    <a:pt x="189225" y="868670"/>
                  </a:lnTo>
                  <a:lnTo>
                    <a:pt x="168431" y="907662"/>
                  </a:lnTo>
                  <a:lnTo>
                    <a:pt x="148750" y="947249"/>
                  </a:lnTo>
                  <a:lnTo>
                    <a:pt x="130200" y="987412"/>
                  </a:lnTo>
                  <a:lnTo>
                    <a:pt x="112801" y="1028132"/>
                  </a:lnTo>
                  <a:lnTo>
                    <a:pt x="96572" y="1069394"/>
                  </a:lnTo>
                  <a:lnTo>
                    <a:pt x="81532" y="1111177"/>
                  </a:lnTo>
                  <a:lnTo>
                    <a:pt x="67699" y="1153466"/>
                  </a:lnTo>
                  <a:lnTo>
                    <a:pt x="55093" y="1196241"/>
                  </a:lnTo>
                  <a:lnTo>
                    <a:pt x="43734" y="1239486"/>
                  </a:lnTo>
                  <a:lnTo>
                    <a:pt x="33639" y="1283182"/>
                  </a:lnTo>
                  <a:lnTo>
                    <a:pt x="24829" y="1327311"/>
                  </a:lnTo>
                  <a:lnTo>
                    <a:pt x="17321" y="1371857"/>
                  </a:lnTo>
                  <a:lnTo>
                    <a:pt x="11136" y="1416800"/>
                  </a:lnTo>
                  <a:lnTo>
                    <a:pt x="6293" y="1462124"/>
                  </a:lnTo>
                  <a:lnTo>
                    <a:pt x="2809" y="1507811"/>
                  </a:lnTo>
                  <a:lnTo>
                    <a:pt x="705" y="1553842"/>
                  </a:lnTo>
                  <a:lnTo>
                    <a:pt x="0" y="1600200"/>
                  </a:lnTo>
                  <a:lnTo>
                    <a:pt x="705" y="1646557"/>
                  </a:lnTo>
                  <a:lnTo>
                    <a:pt x="2809" y="1692588"/>
                  </a:lnTo>
                  <a:lnTo>
                    <a:pt x="6293" y="1738275"/>
                  </a:lnTo>
                  <a:lnTo>
                    <a:pt x="11136" y="1783599"/>
                  </a:lnTo>
                  <a:lnTo>
                    <a:pt x="17321" y="1828542"/>
                  </a:lnTo>
                  <a:lnTo>
                    <a:pt x="24829" y="1873088"/>
                  </a:lnTo>
                  <a:lnTo>
                    <a:pt x="33639" y="1917217"/>
                  </a:lnTo>
                  <a:lnTo>
                    <a:pt x="43734" y="1960913"/>
                  </a:lnTo>
                  <a:lnTo>
                    <a:pt x="55093" y="2004158"/>
                  </a:lnTo>
                  <a:lnTo>
                    <a:pt x="67699" y="2046933"/>
                  </a:lnTo>
                  <a:lnTo>
                    <a:pt x="81532" y="2089222"/>
                  </a:lnTo>
                  <a:lnTo>
                    <a:pt x="96572" y="2131005"/>
                  </a:lnTo>
                  <a:lnTo>
                    <a:pt x="112801" y="2172267"/>
                  </a:lnTo>
                  <a:lnTo>
                    <a:pt x="130200" y="2212987"/>
                  </a:lnTo>
                  <a:lnTo>
                    <a:pt x="148750" y="2253150"/>
                  </a:lnTo>
                  <a:lnTo>
                    <a:pt x="168431" y="2292737"/>
                  </a:lnTo>
                  <a:lnTo>
                    <a:pt x="189225" y="2331729"/>
                  </a:lnTo>
                  <a:lnTo>
                    <a:pt x="211113" y="2370111"/>
                  </a:lnTo>
                  <a:lnTo>
                    <a:pt x="234075" y="2407863"/>
                  </a:lnTo>
                  <a:lnTo>
                    <a:pt x="258092" y="2444968"/>
                  </a:lnTo>
                  <a:lnTo>
                    <a:pt x="283146" y="2481408"/>
                  </a:lnTo>
                  <a:lnTo>
                    <a:pt x="309216" y="2517166"/>
                  </a:lnTo>
                  <a:lnTo>
                    <a:pt x="336286" y="2552223"/>
                  </a:lnTo>
                  <a:lnTo>
                    <a:pt x="364334" y="2586562"/>
                  </a:lnTo>
                  <a:lnTo>
                    <a:pt x="393342" y="2620165"/>
                  </a:lnTo>
                  <a:lnTo>
                    <a:pt x="423292" y="2653014"/>
                  </a:lnTo>
                  <a:lnTo>
                    <a:pt x="454163" y="2685091"/>
                  </a:lnTo>
                  <a:lnTo>
                    <a:pt x="485938" y="2716379"/>
                  </a:lnTo>
                  <a:lnTo>
                    <a:pt x="518596" y="2746860"/>
                  </a:lnTo>
                  <a:lnTo>
                    <a:pt x="552119" y="2776516"/>
                  </a:lnTo>
                  <a:lnTo>
                    <a:pt x="586488" y="2805330"/>
                  </a:lnTo>
                  <a:lnTo>
                    <a:pt x="621683" y="2833282"/>
                  </a:lnTo>
                  <a:lnTo>
                    <a:pt x="657686" y="2860357"/>
                  </a:lnTo>
                  <a:lnTo>
                    <a:pt x="694478" y="2886535"/>
                  </a:lnTo>
                  <a:lnTo>
                    <a:pt x="732039" y="2911799"/>
                  </a:lnTo>
                  <a:lnTo>
                    <a:pt x="770351" y="2936132"/>
                  </a:lnTo>
                  <a:lnTo>
                    <a:pt x="809394" y="2959515"/>
                  </a:lnTo>
                  <a:lnTo>
                    <a:pt x="849150" y="2981931"/>
                  </a:lnTo>
                  <a:lnTo>
                    <a:pt x="889598" y="3003362"/>
                  </a:lnTo>
                  <a:lnTo>
                    <a:pt x="930721" y="3023790"/>
                  </a:lnTo>
                  <a:lnTo>
                    <a:pt x="972500" y="3043198"/>
                  </a:lnTo>
                  <a:lnTo>
                    <a:pt x="1014914" y="3061567"/>
                  </a:lnTo>
                  <a:lnTo>
                    <a:pt x="1057945" y="3078880"/>
                  </a:lnTo>
                  <a:lnTo>
                    <a:pt x="1101574" y="3095119"/>
                  </a:lnTo>
                  <a:lnTo>
                    <a:pt x="1145782" y="3110266"/>
                  </a:lnTo>
                  <a:lnTo>
                    <a:pt x="1190550" y="3124304"/>
                  </a:lnTo>
                  <a:lnTo>
                    <a:pt x="1235859" y="3137214"/>
                  </a:lnTo>
                  <a:lnTo>
                    <a:pt x="1281690" y="3148979"/>
                  </a:lnTo>
                  <a:lnTo>
                    <a:pt x="1328023" y="3159581"/>
                  </a:lnTo>
                  <a:lnTo>
                    <a:pt x="1374840" y="3169003"/>
                  </a:lnTo>
                  <a:lnTo>
                    <a:pt x="1422122" y="3177226"/>
                  </a:lnTo>
                  <a:lnTo>
                    <a:pt x="1469849" y="3184233"/>
                  </a:lnTo>
                  <a:lnTo>
                    <a:pt x="1518002" y="3190005"/>
                  </a:lnTo>
                  <a:lnTo>
                    <a:pt x="1566563" y="3194526"/>
                  </a:lnTo>
                  <a:lnTo>
                    <a:pt x="1615512" y="3197777"/>
                  </a:lnTo>
                  <a:lnTo>
                    <a:pt x="1664831" y="3199741"/>
                  </a:lnTo>
                  <a:lnTo>
                    <a:pt x="1714500" y="3200400"/>
                  </a:lnTo>
                  <a:lnTo>
                    <a:pt x="1764168" y="3199741"/>
                  </a:lnTo>
                  <a:lnTo>
                    <a:pt x="1813487" y="3197777"/>
                  </a:lnTo>
                  <a:lnTo>
                    <a:pt x="1862436" y="3194526"/>
                  </a:lnTo>
                  <a:lnTo>
                    <a:pt x="1910997" y="3190005"/>
                  </a:lnTo>
                  <a:lnTo>
                    <a:pt x="1959150" y="3184233"/>
                  </a:lnTo>
                  <a:lnTo>
                    <a:pt x="2006877" y="3177226"/>
                  </a:lnTo>
                  <a:lnTo>
                    <a:pt x="2054159" y="3169003"/>
                  </a:lnTo>
                  <a:lnTo>
                    <a:pt x="2100976" y="3159581"/>
                  </a:lnTo>
                  <a:lnTo>
                    <a:pt x="2147309" y="3148979"/>
                  </a:lnTo>
                  <a:lnTo>
                    <a:pt x="2193140" y="3137214"/>
                  </a:lnTo>
                  <a:lnTo>
                    <a:pt x="2238449" y="3124304"/>
                  </a:lnTo>
                  <a:lnTo>
                    <a:pt x="2283217" y="3110266"/>
                  </a:lnTo>
                  <a:lnTo>
                    <a:pt x="2327425" y="3095119"/>
                  </a:lnTo>
                  <a:lnTo>
                    <a:pt x="2371054" y="3078880"/>
                  </a:lnTo>
                  <a:lnTo>
                    <a:pt x="2414085" y="3061567"/>
                  </a:lnTo>
                  <a:lnTo>
                    <a:pt x="2456499" y="3043198"/>
                  </a:lnTo>
                  <a:lnTo>
                    <a:pt x="2498278" y="3023790"/>
                  </a:lnTo>
                  <a:lnTo>
                    <a:pt x="2539401" y="3003362"/>
                  </a:lnTo>
                  <a:lnTo>
                    <a:pt x="2579849" y="2981931"/>
                  </a:lnTo>
                  <a:lnTo>
                    <a:pt x="2619605" y="2959515"/>
                  </a:lnTo>
                  <a:lnTo>
                    <a:pt x="2658648" y="2936132"/>
                  </a:lnTo>
                  <a:lnTo>
                    <a:pt x="2696960" y="2911799"/>
                  </a:lnTo>
                  <a:lnTo>
                    <a:pt x="2734521" y="2886535"/>
                  </a:lnTo>
                  <a:lnTo>
                    <a:pt x="2771313" y="2860357"/>
                  </a:lnTo>
                  <a:lnTo>
                    <a:pt x="2807316" y="2833282"/>
                  </a:lnTo>
                  <a:lnTo>
                    <a:pt x="2842511" y="2805330"/>
                  </a:lnTo>
                  <a:lnTo>
                    <a:pt x="2876880" y="2776516"/>
                  </a:lnTo>
                  <a:lnTo>
                    <a:pt x="2910403" y="2746860"/>
                  </a:lnTo>
                  <a:lnTo>
                    <a:pt x="2943061" y="2716379"/>
                  </a:lnTo>
                  <a:lnTo>
                    <a:pt x="2974836" y="2685091"/>
                  </a:lnTo>
                  <a:lnTo>
                    <a:pt x="3005707" y="2653014"/>
                  </a:lnTo>
                  <a:lnTo>
                    <a:pt x="3035657" y="2620165"/>
                  </a:lnTo>
                  <a:lnTo>
                    <a:pt x="3064665" y="2586562"/>
                  </a:lnTo>
                  <a:lnTo>
                    <a:pt x="3092713" y="2552223"/>
                  </a:lnTo>
                  <a:lnTo>
                    <a:pt x="3119783" y="2517166"/>
                  </a:lnTo>
                  <a:lnTo>
                    <a:pt x="3145853" y="2481408"/>
                  </a:lnTo>
                  <a:lnTo>
                    <a:pt x="3170907" y="2444968"/>
                  </a:lnTo>
                  <a:lnTo>
                    <a:pt x="3194924" y="2407863"/>
                  </a:lnTo>
                  <a:lnTo>
                    <a:pt x="3217886" y="2370111"/>
                  </a:lnTo>
                  <a:lnTo>
                    <a:pt x="3239774" y="2331729"/>
                  </a:lnTo>
                  <a:lnTo>
                    <a:pt x="3260568" y="2292737"/>
                  </a:lnTo>
                  <a:lnTo>
                    <a:pt x="3280249" y="2253150"/>
                  </a:lnTo>
                  <a:lnTo>
                    <a:pt x="3298799" y="2212987"/>
                  </a:lnTo>
                  <a:lnTo>
                    <a:pt x="3316198" y="2172267"/>
                  </a:lnTo>
                  <a:lnTo>
                    <a:pt x="3332427" y="2131005"/>
                  </a:lnTo>
                  <a:lnTo>
                    <a:pt x="3347467" y="2089222"/>
                  </a:lnTo>
                  <a:lnTo>
                    <a:pt x="3361300" y="2046933"/>
                  </a:lnTo>
                  <a:lnTo>
                    <a:pt x="3373906" y="2004158"/>
                  </a:lnTo>
                  <a:lnTo>
                    <a:pt x="3385265" y="1960913"/>
                  </a:lnTo>
                  <a:lnTo>
                    <a:pt x="3395360" y="1917217"/>
                  </a:lnTo>
                  <a:lnTo>
                    <a:pt x="3404170" y="1873088"/>
                  </a:lnTo>
                  <a:lnTo>
                    <a:pt x="3411678" y="1828542"/>
                  </a:lnTo>
                  <a:lnTo>
                    <a:pt x="3417863" y="1783599"/>
                  </a:lnTo>
                  <a:lnTo>
                    <a:pt x="3422706" y="1738275"/>
                  </a:lnTo>
                  <a:lnTo>
                    <a:pt x="3426190" y="1692588"/>
                  </a:lnTo>
                  <a:lnTo>
                    <a:pt x="3428294" y="1646557"/>
                  </a:lnTo>
                  <a:lnTo>
                    <a:pt x="3429000" y="1600200"/>
                  </a:lnTo>
                  <a:lnTo>
                    <a:pt x="3428294" y="1553842"/>
                  </a:lnTo>
                  <a:lnTo>
                    <a:pt x="3426190" y="1507811"/>
                  </a:lnTo>
                  <a:lnTo>
                    <a:pt x="3422706" y="1462124"/>
                  </a:lnTo>
                  <a:lnTo>
                    <a:pt x="3417863" y="1416800"/>
                  </a:lnTo>
                  <a:lnTo>
                    <a:pt x="3411678" y="1371857"/>
                  </a:lnTo>
                  <a:lnTo>
                    <a:pt x="3404170" y="1327311"/>
                  </a:lnTo>
                  <a:lnTo>
                    <a:pt x="3395360" y="1283182"/>
                  </a:lnTo>
                  <a:lnTo>
                    <a:pt x="3385265" y="1239486"/>
                  </a:lnTo>
                  <a:lnTo>
                    <a:pt x="3373906" y="1196241"/>
                  </a:lnTo>
                  <a:lnTo>
                    <a:pt x="3361300" y="1153466"/>
                  </a:lnTo>
                  <a:lnTo>
                    <a:pt x="3347467" y="1111177"/>
                  </a:lnTo>
                  <a:lnTo>
                    <a:pt x="3332427" y="1069394"/>
                  </a:lnTo>
                  <a:lnTo>
                    <a:pt x="3316198" y="1028132"/>
                  </a:lnTo>
                  <a:lnTo>
                    <a:pt x="3298799" y="987412"/>
                  </a:lnTo>
                  <a:lnTo>
                    <a:pt x="3280249" y="947249"/>
                  </a:lnTo>
                  <a:lnTo>
                    <a:pt x="3260568" y="907662"/>
                  </a:lnTo>
                  <a:lnTo>
                    <a:pt x="3239774" y="868670"/>
                  </a:lnTo>
                  <a:lnTo>
                    <a:pt x="3217886" y="830288"/>
                  </a:lnTo>
                  <a:lnTo>
                    <a:pt x="3194924" y="792536"/>
                  </a:lnTo>
                  <a:lnTo>
                    <a:pt x="3170907" y="755431"/>
                  </a:lnTo>
                  <a:lnTo>
                    <a:pt x="3145853" y="718991"/>
                  </a:lnTo>
                  <a:lnTo>
                    <a:pt x="3119783" y="683233"/>
                  </a:lnTo>
                  <a:lnTo>
                    <a:pt x="3092713" y="648176"/>
                  </a:lnTo>
                  <a:lnTo>
                    <a:pt x="3064665" y="613837"/>
                  </a:lnTo>
                  <a:lnTo>
                    <a:pt x="3035657" y="580234"/>
                  </a:lnTo>
                  <a:lnTo>
                    <a:pt x="3005707" y="547385"/>
                  </a:lnTo>
                  <a:lnTo>
                    <a:pt x="2974836" y="515308"/>
                  </a:lnTo>
                  <a:lnTo>
                    <a:pt x="2943061" y="484020"/>
                  </a:lnTo>
                  <a:lnTo>
                    <a:pt x="2910403" y="453539"/>
                  </a:lnTo>
                  <a:lnTo>
                    <a:pt x="2876880" y="423883"/>
                  </a:lnTo>
                  <a:lnTo>
                    <a:pt x="2842511" y="395069"/>
                  </a:lnTo>
                  <a:lnTo>
                    <a:pt x="2807316" y="367117"/>
                  </a:lnTo>
                  <a:lnTo>
                    <a:pt x="2771313" y="340042"/>
                  </a:lnTo>
                  <a:lnTo>
                    <a:pt x="2734521" y="313864"/>
                  </a:lnTo>
                  <a:lnTo>
                    <a:pt x="2696960" y="288600"/>
                  </a:lnTo>
                  <a:lnTo>
                    <a:pt x="2658648" y="264267"/>
                  </a:lnTo>
                  <a:lnTo>
                    <a:pt x="2619605" y="240884"/>
                  </a:lnTo>
                  <a:lnTo>
                    <a:pt x="2579849" y="218468"/>
                  </a:lnTo>
                  <a:lnTo>
                    <a:pt x="2539401" y="197037"/>
                  </a:lnTo>
                  <a:lnTo>
                    <a:pt x="2498278" y="176609"/>
                  </a:lnTo>
                  <a:lnTo>
                    <a:pt x="2456499" y="157201"/>
                  </a:lnTo>
                  <a:lnTo>
                    <a:pt x="2414085" y="138832"/>
                  </a:lnTo>
                  <a:lnTo>
                    <a:pt x="2371054" y="121519"/>
                  </a:lnTo>
                  <a:lnTo>
                    <a:pt x="2327425" y="105280"/>
                  </a:lnTo>
                  <a:lnTo>
                    <a:pt x="2283217" y="90133"/>
                  </a:lnTo>
                  <a:lnTo>
                    <a:pt x="2238449" y="76095"/>
                  </a:lnTo>
                  <a:lnTo>
                    <a:pt x="2193140" y="63185"/>
                  </a:lnTo>
                  <a:lnTo>
                    <a:pt x="2147309" y="51420"/>
                  </a:lnTo>
                  <a:lnTo>
                    <a:pt x="2100976" y="40818"/>
                  </a:lnTo>
                  <a:lnTo>
                    <a:pt x="2054159" y="31396"/>
                  </a:lnTo>
                  <a:lnTo>
                    <a:pt x="2006877" y="23173"/>
                  </a:lnTo>
                  <a:lnTo>
                    <a:pt x="1959150" y="16166"/>
                  </a:lnTo>
                  <a:lnTo>
                    <a:pt x="1910997" y="10394"/>
                  </a:lnTo>
                  <a:lnTo>
                    <a:pt x="1862436" y="5873"/>
                  </a:lnTo>
                  <a:lnTo>
                    <a:pt x="1813487" y="2622"/>
                  </a:lnTo>
                  <a:lnTo>
                    <a:pt x="1764168" y="658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43200" y="2362200"/>
              <a:ext cx="3429000" cy="3200400"/>
            </a:xfrm>
            <a:custGeom>
              <a:avLst/>
              <a:gdLst/>
              <a:ahLst/>
              <a:cxnLst/>
              <a:rect l="l" t="t" r="r" b="b"/>
              <a:pathLst>
                <a:path w="3429000" h="3200400">
                  <a:moveTo>
                    <a:pt x="0" y="1600200"/>
                  </a:moveTo>
                  <a:lnTo>
                    <a:pt x="705" y="1553842"/>
                  </a:lnTo>
                  <a:lnTo>
                    <a:pt x="2809" y="1507811"/>
                  </a:lnTo>
                  <a:lnTo>
                    <a:pt x="6293" y="1462124"/>
                  </a:lnTo>
                  <a:lnTo>
                    <a:pt x="11136" y="1416800"/>
                  </a:lnTo>
                  <a:lnTo>
                    <a:pt x="17321" y="1371857"/>
                  </a:lnTo>
                  <a:lnTo>
                    <a:pt x="24829" y="1327311"/>
                  </a:lnTo>
                  <a:lnTo>
                    <a:pt x="33639" y="1283182"/>
                  </a:lnTo>
                  <a:lnTo>
                    <a:pt x="43734" y="1239486"/>
                  </a:lnTo>
                  <a:lnTo>
                    <a:pt x="55093" y="1196241"/>
                  </a:lnTo>
                  <a:lnTo>
                    <a:pt x="67699" y="1153466"/>
                  </a:lnTo>
                  <a:lnTo>
                    <a:pt x="81532" y="1111177"/>
                  </a:lnTo>
                  <a:lnTo>
                    <a:pt x="96572" y="1069394"/>
                  </a:lnTo>
                  <a:lnTo>
                    <a:pt x="112801" y="1028132"/>
                  </a:lnTo>
                  <a:lnTo>
                    <a:pt x="130200" y="987412"/>
                  </a:lnTo>
                  <a:lnTo>
                    <a:pt x="148750" y="947249"/>
                  </a:lnTo>
                  <a:lnTo>
                    <a:pt x="168431" y="907662"/>
                  </a:lnTo>
                  <a:lnTo>
                    <a:pt x="189225" y="868670"/>
                  </a:lnTo>
                  <a:lnTo>
                    <a:pt x="211113" y="830288"/>
                  </a:lnTo>
                  <a:lnTo>
                    <a:pt x="234075" y="792536"/>
                  </a:lnTo>
                  <a:lnTo>
                    <a:pt x="258092" y="755431"/>
                  </a:lnTo>
                  <a:lnTo>
                    <a:pt x="283146" y="718991"/>
                  </a:lnTo>
                  <a:lnTo>
                    <a:pt x="309216" y="683233"/>
                  </a:lnTo>
                  <a:lnTo>
                    <a:pt x="336286" y="648176"/>
                  </a:lnTo>
                  <a:lnTo>
                    <a:pt x="364334" y="613837"/>
                  </a:lnTo>
                  <a:lnTo>
                    <a:pt x="393342" y="580234"/>
                  </a:lnTo>
                  <a:lnTo>
                    <a:pt x="423292" y="547385"/>
                  </a:lnTo>
                  <a:lnTo>
                    <a:pt x="454163" y="515308"/>
                  </a:lnTo>
                  <a:lnTo>
                    <a:pt x="485938" y="484020"/>
                  </a:lnTo>
                  <a:lnTo>
                    <a:pt x="518596" y="453539"/>
                  </a:lnTo>
                  <a:lnTo>
                    <a:pt x="552119" y="423883"/>
                  </a:lnTo>
                  <a:lnTo>
                    <a:pt x="586488" y="395069"/>
                  </a:lnTo>
                  <a:lnTo>
                    <a:pt x="621683" y="367117"/>
                  </a:lnTo>
                  <a:lnTo>
                    <a:pt x="657686" y="340042"/>
                  </a:lnTo>
                  <a:lnTo>
                    <a:pt x="694478" y="313864"/>
                  </a:lnTo>
                  <a:lnTo>
                    <a:pt x="732039" y="288600"/>
                  </a:lnTo>
                  <a:lnTo>
                    <a:pt x="770351" y="264267"/>
                  </a:lnTo>
                  <a:lnTo>
                    <a:pt x="809394" y="240884"/>
                  </a:lnTo>
                  <a:lnTo>
                    <a:pt x="849150" y="218468"/>
                  </a:lnTo>
                  <a:lnTo>
                    <a:pt x="889598" y="197037"/>
                  </a:lnTo>
                  <a:lnTo>
                    <a:pt x="930721" y="176609"/>
                  </a:lnTo>
                  <a:lnTo>
                    <a:pt x="972500" y="157201"/>
                  </a:lnTo>
                  <a:lnTo>
                    <a:pt x="1014914" y="138832"/>
                  </a:lnTo>
                  <a:lnTo>
                    <a:pt x="1057945" y="121519"/>
                  </a:lnTo>
                  <a:lnTo>
                    <a:pt x="1101574" y="105280"/>
                  </a:lnTo>
                  <a:lnTo>
                    <a:pt x="1145782" y="90133"/>
                  </a:lnTo>
                  <a:lnTo>
                    <a:pt x="1190550" y="76095"/>
                  </a:lnTo>
                  <a:lnTo>
                    <a:pt x="1235859" y="63185"/>
                  </a:lnTo>
                  <a:lnTo>
                    <a:pt x="1281690" y="51420"/>
                  </a:lnTo>
                  <a:lnTo>
                    <a:pt x="1328023" y="40818"/>
                  </a:lnTo>
                  <a:lnTo>
                    <a:pt x="1374840" y="31396"/>
                  </a:lnTo>
                  <a:lnTo>
                    <a:pt x="1422122" y="23173"/>
                  </a:lnTo>
                  <a:lnTo>
                    <a:pt x="1469849" y="16166"/>
                  </a:lnTo>
                  <a:lnTo>
                    <a:pt x="1518002" y="10394"/>
                  </a:lnTo>
                  <a:lnTo>
                    <a:pt x="1566563" y="5873"/>
                  </a:lnTo>
                  <a:lnTo>
                    <a:pt x="1615512" y="2622"/>
                  </a:lnTo>
                  <a:lnTo>
                    <a:pt x="1664831" y="658"/>
                  </a:lnTo>
                  <a:lnTo>
                    <a:pt x="1714500" y="0"/>
                  </a:lnTo>
                  <a:lnTo>
                    <a:pt x="1764168" y="658"/>
                  </a:lnTo>
                  <a:lnTo>
                    <a:pt x="1813487" y="2622"/>
                  </a:lnTo>
                  <a:lnTo>
                    <a:pt x="1862436" y="5873"/>
                  </a:lnTo>
                  <a:lnTo>
                    <a:pt x="1910997" y="10394"/>
                  </a:lnTo>
                  <a:lnTo>
                    <a:pt x="1959150" y="16166"/>
                  </a:lnTo>
                  <a:lnTo>
                    <a:pt x="2006877" y="23173"/>
                  </a:lnTo>
                  <a:lnTo>
                    <a:pt x="2054159" y="31396"/>
                  </a:lnTo>
                  <a:lnTo>
                    <a:pt x="2100976" y="40818"/>
                  </a:lnTo>
                  <a:lnTo>
                    <a:pt x="2147309" y="51420"/>
                  </a:lnTo>
                  <a:lnTo>
                    <a:pt x="2193140" y="63185"/>
                  </a:lnTo>
                  <a:lnTo>
                    <a:pt x="2238449" y="76095"/>
                  </a:lnTo>
                  <a:lnTo>
                    <a:pt x="2283217" y="90133"/>
                  </a:lnTo>
                  <a:lnTo>
                    <a:pt x="2327425" y="105280"/>
                  </a:lnTo>
                  <a:lnTo>
                    <a:pt x="2371054" y="121519"/>
                  </a:lnTo>
                  <a:lnTo>
                    <a:pt x="2414085" y="138832"/>
                  </a:lnTo>
                  <a:lnTo>
                    <a:pt x="2456499" y="157201"/>
                  </a:lnTo>
                  <a:lnTo>
                    <a:pt x="2498278" y="176609"/>
                  </a:lnTo>
                  <a:lnTo>
                    <a:pt x="2539401" y="197037"/>
                  </a:lnTo>
                  <a:lnTo>
                    <a:pt x="2579849" y="218468"/>
                  </a:lnTo>
                  <a:lnTo>
                    <a:pt x="2619605" y="240884"/>
                  </a:lnTo>
                  <a:lnTo>
                    <a:pt x="2658648" y="264267"/>
                  </a:lnTo>
                  <a:lnTo>
                    <a:pt x="2696960" y="288600"/>
                  </a:lnTo>
                  <a:lnTo>
                    <a:pt x="2734521" y="313864"/>
                  </a:lnTo>
                  <a:lnTo>
                    <a:pt x="2771313" y="340042"/>
                  </a:lnTo>
                  <a:lnTo>
                    <a:pt x="2807316" y="367117"/>
                  </a:lnTo>
                  <a:lnTo>
                    <a:pt x="2842511" y="395069"/>
                  </a:lnTo>
                  <a:lnTo>
                    <a:pt x="2876880" y="423883"/>
                  </a:lnTo>
                  <a:lnTo>
                    <a:pt x="2910403" y="453539"/>
                  </a:lnTo>
                  <a:lnTo>
                    <a:pt x="2943061" y="484020"/>
                  </a:lnTo>
                  <a:lnTo>
                    <a:pt x="2974836" y="515308"/>
                  </a:lnTo>
                  <a:lnTo>
                    <a:pt x="3005707" y="547385"/>
                  </a:lnTo>
                  <a:lnTo>
                    <a:pt x="3035657" y="580234"/>
                  </a:lnTo>
                  <a:lnTo>
                    <a:pt x="3064665" y="613837"/>
                  </a:lnTo>
                  <a:lnTo>
                    <a:pt x="3092713" y="648176"/>
                  </a:lnTo>
                  <a:lnTo>
                    <a:pt x="3119783" y="683233"/>
                  </a:lnTo>
                  <a:lnTo>
                    <a:pt x="3145853" y="718991"/>
                  </a:lnTo>
                  <a:lnTo>
                    <a:pt x="3170907" y="755431"/>
                  </a:lnTo>
                  <a:lnTo>
                    <a:pt x="3194924" y="792536"/>
                  </a:lnTo>
                  <a:lnTo>
                    <a:pt x="3217886" y="830288"/>
                  </a:lnTo>
                  <a:lnTo>
                    <a:pt x="3239774" y="868670"/>
                  </a:lnTo>
                  <a:lnTo>
                    <a:pt x="3260568" y="907662"/>
                  </a:lnTo>
                  <a:lnTo>
                    <a:pt x="3280249" y="947249"/>
                  </a:lnTo>
                  <a:lnTo>
                    <a:pt x="3298799" y="987412"/>
                  </a:lnTo>
                  <a:lnTo>
                    <a:pt x="3316198" y="1028132"/>
                  </a:lnTo>
                  <a:lnTo>
                    <a:pt x="3332427" y="1069394"/>
                  </a:lnTo>
                  <a:lnTo>
                    <a:pt x="3347467" y="1111177"/>
                  </a:lnTo>
                  <a:lnTo>
                    <a:pt x="3361300" y="1153466"/>
                  </a:lnTo>
                  <a:lnTo>
                    <a:pt x="3373906" y="1196241"/>
                  </a:lnTo>
                  <a:lnTo>
                    <a:pt x="3385265" y="1239486"/>
                  </a:lnTo>
                  <a:lnTo>
                    <a:pt x="3395360" y="1283182"/>
                  </a:lnTo>
                  <a:lnTo>
                    <a:pt x="3404170" y="1327311"/>
                  </a:lnTo>
                  <a:lnTo>
                    <a:pt x="3411678" y="1371857"/>
                  </a:lnTo>
                  <a:lnTo>
                    <a:pt x="3417863" y="1416800"/>
                  </a:lnTo>
                  <a:lnTo>
                    <a:pt x="3422706" y="1462124"/>
                  </a:lnTo>
                  <a:lnTo>
                    <a:pt x="3426190" y="1507811"/>
                  </a:lnTo>
                  <a:lnTo>
                    <a:pt x="3428294" y="1553842"/>
                  </a:lnTo>
                  <a:lnTo>
                    <a:pt x="3429000" y="1600200"/>
                  </a:lnTo>
                  <a:lnTo>
                    <a:pt x="3428294" y="1646557"/>
                  </a:lnTo>
                  <a:lnTo>
                    <a:pt x="3426190" y="1692588"/>
                  </a:lnTo>
                  <a:lnTo>
                    <a:pt x="3422706" y="1738275"/>
                  </a:lnTo>
                  <a:lnTo>
                    <a:pt x="3417863" y="1783599"/>
                  </a:lnTo>
                  <a:lnTo>
                    <a:pt x="3411678" y="1828542"/>
                  </a:lnTo>
                  <a:lnTo>
                    <a:pt x="3404170" y="1873088"/>
                  </a:lnTo>
                  <a:lnTo>
                    <a:pt x="3395360" y="1917217"/>
                  </a:lnTo>
                  <a:lnTo>
                    <a:pt x="3385265" y="1960913"/>
                  </a:lnTo>
                  <a:lnTo>
                    <a:pt x="3373906" y="2004158"/>
                  </a:lnTo>
                  <a:lnTo>
                    <a:pt x="3361300" y="2046933"/>
                  </a:lnTo>
                  <a:lnTo>
                    <a:pt x="3347467" y="2089222"/>
                  </a:lnTo>
                  <a:lnTo>
                    <a:pt x="3332427" y="2131005"/>
                  </a:lnTo>
                  <a:lnTo>
                    <a:pt x="3316198" y="2172267"/>
                  </a:lnTo>
                  <a:lnTo>
                    <a:pt x="3298799" y="2212987"/>
                  </a:lnTo>
                  <a:lnTo>
                    <a:pt x="3280249" y="2253150"/>
                  </a:lnTo>
                  <a:lnTo>
                    <a:pt x="3260568" y="2292737"/>
                  </a:lnTo>
                  <a:lnTo>
                    <a:pt x="3239774" y="2331729"/>
                  </a:lnTo>
                  <a:lnTo>
                    <a:pt x="3217886" y="2370111"/>
                  </a:lnTo>
                  <a:lnTo>
                    <a:pt x="3194924" y="2407863"/>
                  </a:lnTo>
                  <a:lnTo>
                    <a:pt x="3170907" y="2444968"/>
                  </a:lnTo>
                  <a:lnTo>
                    <a:pt x="3145853" y="2481408"/>
                  </a:lnTo>
                  <a:lnTo>
                    <a:pt x="3119783" y="2517166"/>
                  </a:lnTo>
                  <a:lnTo>
                    <a:pt x="3092713" y="2552223"/>
                  </a:lnTo>
                  <a:lnTo>
                    <a:pt x="3064665" y="2586562"/>
                  </a:lnTo>
                  <a:lnTo>
                    <a:pt x="3035657" y="2620165"/>
                  </a:lnTo>
                  <a:lnTo>
                    <a:pt x="3005707" y="2653014"/>
                  </a:lnTo>
                  <a:lnTo>
                    <a:pt x="2974836" y="2685091"/>
                  </a:lnTo>
                  <a:lnTo>
                    <a:pt x="2943061" y="2716379"/>
                  </a:lnTo>
                  <a:lnTo>
                    <a:pt x="2910403" y="2746860"/>
                  </a:lnTo>
                  <a:lnTo>
                    <a:pt x="2876880" y="2776516"/>
                  </a:lnTo>
                  <a:lnTo>
                    <a:pt x="2842511" y="2805330"/>
                  </a:lnTo>
                  <a:lnTo>
                    <a:pt x="2807316" y="2833282"/>
                  </a:lnTo>
                  <a:lnTo>
                    <a:pt x="2771313" y="2860357"/>
                  </a:lnTo>
                  <a:lnTo>
                    <a:pt x="2734521" y="2886535"/>
                  </a:lnTo>
                  <a:lnTo>
                    <a:pt x="2696960" y="2911799"/>
                  </a:lnTo>
                  <a:lnTo>
                    <a:pt x="2658648" y="2936132"/>
                  </a:lnTo>
                  <a:lnTo>
                    <a:pt x="2619605" y="2959515"/>
                  </a:lnTo>
                  <a:lnTo>
                    <a:pt x="2579849" y="2981931"/>
                  </a:lnTo>
                  <a:lnTo>
                    <a:pt x="2539401" y="3003362"/>
                  </a:lnTo>
                  <a:lnTo>
                    <a:pt x="2498278" y="3023790"/>
                  </a:lnTo>
                  <a:lnTo>
                    <a:pt x="2456499" y="3043198"/>
                  </a:lnTo>
                  <a:lnTo>
                    <a:pt x="2414085" y="3061567"/>
                  </a:lnTo>
                  <a:lnTo>
                    <a:pt x="2371054" y="3078880"/>
                  </a:lnTo>
                  <a:lnTo>
                    <a:pt x="2327425" y="3095119"/>
                  </a:lnTo>
                  <a:lnTo>
                    <a:pt x="2283217" y="3110266"/>
                  </a:lnTo>
                  <a:lnTo>
                    <a:pt x="2238449" y="3124304"/>
                  </a:lnTo>
                  <a:lnTo>
                    <a:pt x="2193140" y="3137214"/>
                  </a:lnTo>
                  <a:lnTo>
                    <a:pt x="2147309" y="3148979"/>
                  </a:lnTo>
                  <a:lnTo>
                    <a:pt x="2100976" y="3159581"/>
                  </a:lnTo>
                  <a:lnTo>
                    <a:pt x="2054159" y="3169003"/>
                  </a:lnTo>
                  <a:lnTo>
                    <a:pt x="2006877" y="3177226"/>
                  </a:lnTo>
                  <a:lnTo>
                    <a:pt x="1959150" y="3184233"/>
                  </a:lnTo>
                  <a:lnTo>
                    <a:pt x="1910997" y="3190005"/>
                  </a:lnTo>
                  <a:lnTo>
                    <a:pt x="1862436" y="3194526"/>
                  </a:lnTo>
                  <a:lnTo>
                    <a:pt x="1813487" y="3197777"/>
                  </a:lnTo>
                  <a:lnTo>
                    <a:pt x="1764168" y="3199741"/>
                  </a:lnTo>
                  <a:lnTo>
                    <a:pt x="1714500" y="3200400"/>
                  </a:lnTo>
                  <a:lnTo>
                    <a:pt x="1664831" y="3199741"/>
                  </a:lnTo>
                  <a:lnTo>
                    <a:pt x="1615512" y="3197777"/>
                  </a:lnTo>
                  <a:lnTo>
                    <a:pt x="1566563" y="3194526"/>
                  </a:lnTo>
                  <a:lnTo>
                    <a:pt x="1518002" y="3190005"/>
                  </a:lnTo>
                  <a:lnTo>
                    <a:pt x="1469849" y="3184233"/>
                  </a:lnTo>
                  <a:lnTo>
                    <a:pt x="1422122" y="3177226"/>
                  </a:lnTo>
                  <a:lnTo>
                    <a:pt x="1374840" y="3169003"/>
                  </a:lnTo>
                  <a:lnTo>
                    <a:pt x="1328023" y="3159581"/>
                  </a:lnTo>
                  <a:lnTo>
                    <a:pt x="1281690" y="3148979"/>
                  </a:lnTo>
                  <a:lnTo>
                    <a:pt x="1235859" y="3137214"/>
                  </a:lnTo>
                  <a:lnTo>
                    <a:pt x="1190550" y="3124304"/>
                  </a:lnTo>
                  <a:lnTo>
                    <a:pt x="1145782" y="3110266"/>
                  </a:lnTo>
                  <a:lnTo>
                    <a:pt x="1101574" y="3095119"/>
                  </a:lnTo>
                  <a:lnTo>
                    <a:pt x="1057945" y="3078880"/>
                  </a:lnTo>
                  <a:lnTo>
                    <a:pt x="1014914" y="3061567"/>
                  </a:lnTo>
                  <a:lnTo>
                    <a:pt x="972500" y="3043198"/>
                  </a:lnTo>
                  <a:lnTo>
                    <a:pt x="930721" y="3023790"/>
                  </a:lnTo>
                  <a:lnTo>
                    <a:pt x="889598" y="3003362"/>
                  </a:lnTo>
                  <a:lnTo>
                    <a:pt x="849150" y="2981931"/>
                  </a:lnTo>
                  <a:lnTo>
                    <a:pt x="809394" y="2959515"/>
                  </a:lnTo>
                  <a:lnTo>
                    <a:pt x="770351" y="2936132"/>
                  </a:lnTo>
                  <a:lnTo>
                    <a:pt x="732039" y="2911799"/>
                  </a:lnTo>
                  <a:lnTo>
                    <a:pt x="694478" y="2886535"/>
                  </a:lnTo>
                  <a:lnTo>
                    <a:pt x="657686" y="2860357"/>
                  </a:lnTo>
                  <a:lnTo>
                    <a:pt x="621683" y="2833282"/>
                  </a:lnTo>
                  <a:lnTo>
                    <a:pt x="586488" y="2805330"/>
                  </a:lnTo>
                  <a:lnTo>
                    <a:pt x="552119" y="2776516"/>
                  </a:lnTo>
                  <a:lnTo>
                    <a:pt x="518596" y="2746860"/>
                  </a:lnTo>
                  <a:lnTo>
                    <a:pt x="485938" y="2716379"/>
                  </a:lnTo>
                  <a:lnTo>
                    <a:pt x="454163" y="2685091"/>
                  </a:lnTo>
                  <a:lnTo>
                    <a:pt x="423292" y="2653014"/>
                  </a:lnTo>
                  <a:lnTo>
                    <a:pt x="393342" y="2620165"/>
                  </a:lnTo>
                  <a:lnTo>
                    <a:pt x="364334" y="2586562"/>
                  </a:lnTo>
                  <a:lnTo>
                    <a:pt x="336286" y="2552223"/>
                  </a:lnTo>
                  <a:lnTo>
                    <a:pt x="309216" y="2517166"/>
                  </a:lnTo>
                  <a:lnTo>
                    <a:pt x="283146" y="2481408"/>
                  </a:lnTo>
                  <a:lnTo>
                    <a:pt x="258092" y="2444968"/>
                  </a:lnTo>
                  <a:lnTo>
                    <a:pt x="234075" y="2407863"/>
                  </a:lnTo>
                  <a:lnTo>
                    <a:pt x="211113" y="2370111"/>
                  </a:lnTo>
                  <a:lnTo>
                    <a:pt x="189225" y="2331729"/>
                  </a:lnTo>
                  <a:lnTo>
                    <a:pt x="168431" y="2292737"/>
                  </a:lnTo>
                  <a:lnTo>
                    <a:pt x="148750" y="2253150"/>
                  </a:lnTo>
                  <a:lnTo>
                    <a:pt x="130200" y="2212987"/>
                  </a:lnTo>
                  <a:lnTo>
                    <a:pt x="112801" y="2172267"/>
                  </a:lnTo>
                  <a:lnTo>
                    <a:pt x="96572" y="2131005"/>
                  </a:lnTo>
                  <a:lnTo>
                    <a:pt x="81532" y="2089222"/>
                  </a:lnTo>
                  <a:lnTo>
                    <a:pt x="67699" y="2046933"/>
                  </a:lnTo>
                  <a:lnTo>
                    <a:pt x="55093" y="2004158"/>
                  </a:lnTo>
                  <a:lnTo>
                    <a:pt x="43734" y="1960913"/>
                  </a:lnTo>
                  <a:lnTo>
                    <a:pt x="33639" y="1917217"/>
                  </a:lnTo>
                  <a:lnTo>
                    <a:pt x="24829" y="1873088"/>
                  </a:lnTo>
                  <a:lnTo>
                    <a:pt x="17321" y="1828542"/>
                  </a:lnTo>
                  <a:lnTo>
                    <a:pt x="11136" y="1783599"/>
                  </a:lnTo>
                  <a:lnTo>
                    <a:pt x="6293" y="1738275"/>
                  </a:lnTo>
                  <a:lnTo>
                    <a:pt x="2809" y="1692588"/>
                  </a:lnTo>
                  <a:lnTo>
                    <a:pt x="705" y="1646557"/>
                  </a:lnTo>
                  <a:lnTo>
                    <a:pt x="0" y="160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28691" y="4412360"/>
            <a:ext cx="34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2175" y="4451984"/>
            <a:ext cx="694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Study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4575" y="3156330"/>
            <a:ext cx="39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Act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43200" y="2362200"/>
            <a:ext cx="3429000" cy="3200400"/>
            <a:chOff x="2743200" y="2362200"/>
            <a:chExt cx="3429000" cy="3200400"/>
          </a:xfrm>
        </p:grpSpPr>
        <p:sp>
          <p:nvSpPr>
            <p:cNvPr id="18" name="object 18"/>
            <p:cNvSpPr/>
            <p:nvPr/>
          </p:nvSpPr>
          <p:spPr>
            <a:xfrm>
              <a:off x="4419600" y="2362200"/>
              <a:ext cx="0" cy="3200400"/>
            </a:xfrm>
            <a:custGeom>
              <a:avLst/>
              <a:gdLst/>
              <a:ahLst/>
              <a:cxnLst/>
              <a:rect l="l" t="t" r="r" b="b"/>
              <a:pathLst>
                <a:path h="3200400">
                  <a:moveTo>
                    <a:pt x="0" y="0"/>
                  </a:moveTo>
                  <a:lnTo>
                    <a:pt x="0" y="3200400"/>
                  </a:lnTo>
                </a:path>
              </a:pathLst>
            </a:custGeom>
            <a:ln w="12700">
              <a:solidFill>
                <a:srgbClr val="00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43200" y="3886200"/>
              <a:ext cx="3429000" cy="0"/>
            </a:xfrm>
            <a:custGeom>
              <a:avLst/>
              <a:gdLst/>
              <a:ahLst/>
              <a:cxnLst/>
              <a:rect l="l" t="t" r="r" b="b"/>
              <a:pathLst>
                <a:path w="3429000">
                  <a:moveTo>
                    <a:pt x="0" y="0"/>
                  </a:moveTo>
                  <a:lnTo>
                    <a:pt x="3429000" y="0"/>
                  </a:lnTo>
                </a:path>
              </a:pathLst>
            </a:custGeom>
            <a:ln w="127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24400" y="3124200"/>
            <a:ext cx="711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+mj-lt"/>
                <a:cs typeface="Verdana"/>
              </a:rPr>
              <a:t>Plan</a:t>
            </a:r>
            <a:endParaRPr sz="1800">
              <a:latin typeface="+mj-lt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9199" y="147827"/>
              <a:ext cx="7014972" cy="7513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9199" y="696468"/>
              <a:ext cx="1699260" cy="7513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83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 Solving: A</a:t>
            </a:r>
            <a:r>
              <a:rPr spc="-525" dirty="0"/>
              <a:t> </a:t>
            </a:r>
            <a:r>
              <a:rPr dirty="0"/>
              <a:t>Continuous  </a:t>
            </a:r>
            <a:r>
              <a:rPr spc="-15" dirty="0"/>
              <a:t>Effort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5940" y="1853158"/>
            <a:ext cx="7061834" cy="37433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390"/>
              </a:spcBef>
              <a:buClr>
                <a:srgbClr val="3891A7"/>
              </a:buClr>
              <a:buSzPct val="78846"/>
              <a:buAutoNum type="arabicPeriod"/>
              <a:tabLst>
                <a:tab pos="622300" algn="l"/>
                <a:tab pos="622935" algn="l"/>
              </a:tabLst>
            </a:pPr>
            <a:r>
              <a:rPr sz="2600" dirty="0">
                <a:latin typeface="Arial"/>
                <a:cs typeface="Arial"/>
              </a:rPr>
              <a:t>Identify problems as an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opportunity</a:t>
            </a:r>
            <a:endParaRPr sz="26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SzPct val="78846"/>
              <a:buAutoNum type="arabicPeriod"/>
              <a:tabLst>
                <a:tab pos="622300" algn="l"/>
                <a:tab pos="622935" algn="l"/>
              </a:tabLst>
            </a:pPr>
            <a:r>
              <a:rPr sz="2600" dirty="0">
                <a:latin typeface="Arial"/>
                <a:cs typeface="Arial"/>
              </a:rPr>
              <a:t>Analyze the problem: to find root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causes</a:t>
            </a:r>
            <a:endParaRPr sz="26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SzPct val="78846"/>
              <a:buAutoNum type="arabicPeriod"/>
              <a:tabLst>
                <a:tab pos="622300" algn="l"/>
                <a:tab pos="622935" algn="l"/>
              </a:tabLst>
            </a:pPr>
            <a:r>
              <a:rPr sz="2600" dirty="0">
                <a:latin typeface="Arial"/>
                <a:cs typeface="Arial"/>
              </a:rPr>
              <a:t>Develop optimal and cost </a:t>
            </a:r>
            <a:r>
              <a:rPr sz="2600" spc="-5" dirty="0">
                <a:latin typeface="Arial"/>
                <a:cs typeface="Arial"/>
              </a:rPr>
              <a:t>effective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solutions</a:t>
            </a:r>
            <a:endParaRPr sz="26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285"/>
              </a:spcBef>
              <a:buClr>
                <a:srgbClr val="3891A7"/>
              </a:buClr>
              <a:buSzPct val="78846"/>
              <a:buAutoNum type="arabicPeriod"/>
              <a:tabLst>
                <a:tab pos="622300" algn="l"/>
                <a:tab pos="622935" algn="l"/>
              </a:tabLst>
            </a:pPr>
            <a:r>
              <a:rPr sz="2600" dirty="0">
                <a:latin typeface="Arial"/>
                <a:cs typeface="Arial"/>
              </a:rPr>
              <a:t>Implement changes: system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wide</a:t>
            </a:r>
            <a:endParaRPr sz="2600">
              <a:latin typeface="Arial"/>
              <a:cs typeface="Arial"/>
            </a:endParaRPr>
          </a:p>
          <a:p>
            <a:pPr marL="622300" marR="714375" indent="-610235">
              <a:lnSpc>
                <a:spcPts val="2810"/>
              </a:lnSpc>
              <a:spcBef>
                <a:spcPts val="645"/>
              </a:spcBef>
              <a:buClr>
                <a:srgbClr val="3891A7"/>
              </a:buClr>
              <a:buSzPct val="78846"/>
              <a:buAutoNum type="arabicPeriod"/>
              <a:tabLst>
                <a:tab pos="622300" algn="l"/>
                <a:tab pos="622935" algn="l"/>
              </a:tabLst>
            </a:pPr>
            <a:r>
              <a:rPr sz="2600" dirty="0">
                <a:latin typeface="Arial"/>
                <a:cs typeface="Arial"/>
              </a:rPr>
              <a:t>Study the results: worked or not?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Need  adjustment?</a:t>
            </a:r>
            <a:endParaRPr sz="2600">
              <a:latin typeface="Arial"/>
              <a:cs typeface="Arial"/>
            </a:endParaRPr>
          </a:p>
          <a:p>
            <a:pPr marL="622300" marR="276225" indent="-610235">
              <a:lnSpc>
                <a:spcPts val="2810"/>
              </a:lnSpc>
              <a:spcBef>
                <a:spcPts val="595"/>
              </a:spcBef>
              <a:buClr>
                <a:srgbClr val="3891A7"/>
              </a:buClr>
              <a:buSzPct val="78846"/>
              <a:buAutoNum type="arabicPeriod"/>
              <a:tabLst>
                <a:tab pos="622300" algn="l"/>
                <a:tab pos="622935" algn="l"/>
              </a:tabLst>
            </a:pPr>
            <a:r>
              <a:rPr sz="2600" dirty="0">
                <a:latin typeface="Arial"/>
                <a:cs typeface="Arial"/>
              </a:rPr>
              <a:t>Standardize solution: Keep problems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  reoccurring.</a:t>
            </a:r>
            <a:endParaRPr sz="26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280"/>
              </a:spcBef>
              <a:buClr>
                <a:srgbClr val="3891A7"/>
              </a:buClr>
              <a:buSzPct val="79166"/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Plan </a:t>
            </a:r>
            <a:r>
              <a:rPr sz="2400" dirty="0">
                <a:latin typeface="Arial"/>
                <a:cs typeface="Arial"/>
              </a:rPr>
              <a:t>for 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future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455117"/>
            <a:ext cx="7183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775F54"/>
                </a:solidFill>
              </a:rPr>
              <a:t>Continuous </a:t>
            </a:r>
            <a:r>
              <a:rPr sz="3200" dirty="0">
                <a:solidFill>
                  <a:srgbClr val="775F54"/>
                </a:solidFill>
              </a:rPr>
              <a:t>Process Improvement</a:t>
            </a:r>
            <a:r>
              <a:rPr sz="3200" spc="-80" dirty="0">
                <a:solidFill>
                  <a:srgbClr val="775F54"/>
                </a:solidFill>
              </a:rPr>
              <a:t> </a:t>
            </a:r>
            <a:r>
              <a:rPr sz="3200" dirty="0">
                <a:solidFill>
                  <a:srgbClr val="775F54"/>
                </a:solidFill>
              </a:rPr>
              <a:t>cycle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3117850" y="2813050"/>
            <a:ext cx="2679700" cy="2298700"/>
            <a:chOff x="3117850" y="2813050"/>
            <a:chExt cx="2679700" cy="2298700"/>
          </a:xfrm>
        </p:grpSpPr>
        <p:sp>
          <p:nvSpPr>
            <p:cNvPr id="6" name="object 6"/>
            <p:cNvSpPr/>
            <p:nvPr/>
          </p:nvSpPr>
          <p:spPr>
            <a:xfrm>
              <a:off x="3124200" y="2819400"/>
              <a:ext cx="2667000" cy="2286000"/>
            </a:xfrm>
            <a:custGeom>
              <a:avLst/>
              <a:gdLst/>
              <a:ahLst/>
              <a:cxnLst/>
              <a:rect l="l" t="t" r="r" b="b"/>
              <a:pathLst>
                <a:path w="2667000" h="2286000">
                  <a:moveTo>
                    <a:pt x="0" y="1143000"/>
                  </a:moveTo>
                  <a:lnTo>
                    <a:pt x="1009" y="1098114"/>
                  </a:lnTo>
                  <a:lnTo>
                    <a:pt x="4011" y="1053668"/>
                  </a:lnTo>
                  <a:lnTo>
                    <a:pt x="8971" y="1009691"/>
                  </a:lnTo>
                  <a:lnTo>
                    <a:pt x="15850" y="966217"/>
                  </a:lnTo>
                  <a:lnTo>
                    <a:pt x="24611" y="923277"/>
                  </a:lnTo>
                  <a:lnTo>
                    <a:pt x="35218" y="880903"/>
                  </a:lnTo>
                  <a:lnTo>
                    <a:pt x="47633" y="839126"/>
                  </a:lnTo>
                  <a:lnTo>
                    <a:pt x="61820" y="797978"/>
                  </a:lnTo>
                  <a:lnTo>
                    <a:pt x="77741" y="757491"/>
                  </a:lnTo>
                  <a:lnTo>
                    <a:pt x="95359" y="717696"/>
                  </a:lnTo>
                  <a:lnTo>
                    <a:pt x="114637" y="678626"/>
                  </a:lnTo>
                  <a:lnTo>
                    <a:pt x="135538" y="640313"/>
                  </a:lnTo>
                  <a:lnTo>
                    <a:pt x="158025" y="602787"/>
                  </a:lnTo>
                  <a:lnTo>
                    <a:pt x="182061" y="566081"/>
                  </a:lnTo>
                  <a:lnTo>
                    <a:pt x="207609" y="530226"/>
                  </a:lnTo>
                  <a:lnTo>
                    <a:pt x="234632" y="495255"/>
                  </a:lnTo>
                  <a:lnTo>
                    <a:pt x="263093" y="461198"/>
                  </a:lnTo>
                  <a:lnTo>
                    <a:pt x="292954" y="428088"/>
                  </a:lnTo>
                  <a:lnTo>
                    <a:pt x="324179" y="395956"/>
                  </a:lnTo>
                  <a:lnTo>
                    <a:pt x="356731" y="364835"/>
                  </a:lnTo>
                  <a:lnTo>
                    <a:pt x="390572" y="334756"/>
                  </a:lnTo>
                  <a:lnTo>
                    <a:pt x="425666" y="305750"/>
                  </a:lnTo>
                  <a:lnTo>
                    <a:pt x="461975" y="277849"/>
                  </a:lnTo>
                  <a:lnTo>
                    <a:pt x="499463" y="251086"/>
                  </a:lnTo>
                  <a:lnTo>
                    <a:pt x="538092" y="225492"/>
                  </a:lnTo>
                  <a:lnTo>
                    <a:pt x="577825" y="201098"/>
                  </a:lnTo>
                  <a:lnTo>
                    <a:pt x="618625" y="177937"/>
                  </a:lnTo>
                  <a:lnTo>
                    <a:pt x="660456" y="156040"/>
                  </a:lnTo>
                  <a:lnTo>
                    <a:pt x="703280" y="135439"/>
                  </a:lnTo>
                  <a:lnTo>
                    <a:pt x="747059" y="116166"/>
                  </a:lnTo>
                  <a:lnTo>
                    <a:pt x="791758" y="98252"/>
                  </a:lnTo>
                  <a:lnTo>
                    <a:pt x="837339" y="81729"/>
                  </a:lnTo>
                  <a:lnTo>
                    <a:pt x="883764" y="66629"/>
                  </a:lnTo>
                  <a:lnTo>
                    <a:pt x="930998" y="52984"/>
                  </a:lnTo>
                  <a:lnTo>
                    <a:pt x="979002" y="40825"/>
                  </a:lnTo>
                  <a:lnTo>
                    <a:pt x="1027740" y="30184"/>
                  </a:lnTo>
                  <a:lnTo>
                    <a:pt x="1077174" y="21093"/>
                  </a:lnTo>
                  <a:lnTo>
                    <a:pt x="1127268" y="13584"/>
                  </a:lnTo>
                  <a:lnTo>
                    <a:pt x="1177985" y="7689"/>
                  </a:lnTo>
                  <a:lnTo>
                    <a:pt x="1229287" y="3438"/>
                  </a:lnTo>
                  <a:lnTo>
                    <a:pt x="1281138" y="864"/>
                  </a:lnTo>
                  <a:lnTo>
                    <a:pt x="1333500" y="0"/>
                  </a:lnTo>
                  <a:lnTo>
                    <a:pt x="1385861" y="864"/>
                  </a:lnTo>
                  <a:lnTo>
                    <a:pt x="1437712" y="3438"/>
                  </a:lnTo>
                  <a:lnTo>
                    <a:pt x="1489014" y="7689"/>
                  </a:lnTo>
                  <a:lnTo>
                    <a:pt x="1539731" y="13584"/>
                  </a:lnTo>
                  <a:lnTo>
                    <a:pt x="1589825" y="21093"/>
                  </a:lnTo>
                  <a:lnTo>
                    <a:pt x="1639259" y="30184"/>
                  </a:lnTo>
                  <a:lnTo>
                    <a:pt x="1687997" y="40825"/>
                  </a:lnTo>
                  <a:lnTo>
                    <a:pt x="1736001" y="52984"/>
                  </a:lnTo>
                  <a:lnTo>
                    <a:pt x="1783235" y="66629"/>
                  </a:lnTo>
                  <a:lnTo>
                    <a:pt x="1829660" y="81729"/>
                  </a:lnTo>
                  <a:lnTo>
                    <a:pt x="1875241" y="98252"/>
                  </a:lnTo>
                  <a:lnTo>
                    <a:pt x="1919940" y="116166"/>
                  </a:lnTo>
                  <a:lnTo>
                    <a:pt x="1963719" y="135439"/>
                  </a:lnTo>
                  <a:lnTo>
                    <a:pt x="2006543" y="156040"/>
                  </a:lnTo>
                  <a:lnTo>
                    <a:pt x="2048374" y="177937"/>
                  </a:lnTo>
                  <a:lnTo>
                    <a:pt x="2089174" y="201098"/>
                  </a:lnTo>
                  <a:lnTo>
                    <a:pt x="2128907" y="225492"/>
                  </a:lnTo>
                  <a:lnTo>
                    <a:pt x="2167536" y="251086"/>
                  </a:lnTo>
                  <a:lnTo>
                    <a:pt x="2205024" y="277849"/>
                  </a:lnTo>
                  <a:lnTo>
                    <a:pt x="2241333" y="305750"/>
                  </a:lnTo>
                  <a:lnTo>
                    <a:pt x="2276427" y="334756"/>
                  </a:lnTo>
                  <a:lnTo>
                    <a:pt x="2310268" y="364835"/>
                  </a:lnTo>
                  <a:lnTo>
                    <a:pt x="2342820" y="395956"/>
                  </a:lnTo>
                  <a:lnTo>
                    <a:pt x="2374045" y="428088"/>
                  </a:lnTo>
                  <a:lnTo>
                    <a:pt x="2403906" y="461198"/>
                  </a:lnTo>
                  <a:lnTo>
                    <a:pt x="2432367" y="495255"/>
                  </a:lnTo>
                  <a:lnTo>
                    <a:pt x="2459390" y="530226"/>
                  </a:lnTo>
                  <a:lnTo>
                    <a:pt x="2484938" y="566081"/>
                  </a:lnTo>
                  <a:lnTo>
                    <a:pt x="2508974" y="602787"/>
                  </a:lnTo>
                  <a:lnTo>
                    <a:pt x="2531461" y="640313"/>
                  </a:lnTo>
                  <a:lnTo>
                    <a:pt x="2552362" y="678626"/>
                  </a:lnTo>
                  <a:lnTo>
                    <a:pt x="2571640" y="717696"/>
                  </a:lnTo>
                  <a:lnTo>
                    <a:pt x="2589258" y="757491"/>
                  </a:lnTo>
                  <a:lnTo>
                    <a:pt x="2605179" y="797978"/>
                  </a:lnTo>
                  <a:lnTo>
                    <a:pt x="2619366" y="839126"/>
                  </a:lnTo>
                  <a:lnTo>
                    <a:pt x="2631781" y="880903"/>
                  </a:lnTo>
                  <a:lnTo>
                    <a:pt x="2642388" y="923277"/>
                  </a:lnTo>
                  <a:lnTo>
                    <a:pt x="2651149" y="966217"/>
                  </a:lnTo>
                  <a:lnTo>
                    <a:pt x="2658028" y="1009691"/>
                  </a:lnTo>
                  <a:lnTo>
                    <a:pt x="2662988" y="1053668"/>
                  </a:lnTo>
                  <a:lnTo>
                    <a:pt x="2665990" y="1098114"/>
                  </a:lnTo>
                  <a:lnTo>
                    <a:pt x="2667000" y="1143000"/>
                  </a:lnTo>
                  <a:lnTo>
                    <a:pt x="2665990" y="1187885"/>
                  </a:lnTo>
                  <a:lnTo>
                    <a:pt x="2662988" y="1232331"/>
                  </a:lnTo>
                  <a:lnTo>
                    <a:pt x="2658028" y="1276308"/>
                  </a:lnTo>
                  <a:lnTo>
                    <a:pt x="2651149" y="1319782"/>
                  </a:lnTo>
                  <a:lnTo>
                    <a:pt x="2642388" y="1362722"/>
                  </a:lnTo>
                  <a:lnTo>
                    <a:pt x="2631781" y="1405096"/>
                  </a:lnTo>
                  <a:lnTo>
                    <a:pt x="2619366" y="1446873"/>
                  </a:lnTo>
                  <a:lnTo>
                    <a:pt x="2605179" y="1488021"/>
                  </a:lnTo>
                  <a:lnTo>
                    <a:pt x="2589258" y="1528508"/>
                  </a:lnTo>
                  <a:lnTo>
                    <a:pt x="2571640" y="1568303"/>
                  </a:lnTo>
                  <a:lnTo>
                    <a:pt x="2552362" y="1607373"/>
                  </a:lnTo>
                  <a:lnTo>
                    <a:pt x="2531461" y="1645686"/>
                  </a:lnTo>
                  <a:lnTo>
                    <a:pt x="2508974" y="1683212"/>
                  </a:lnTo>
                  <a:lnTo>
                    <a:pt x="2484938" y="1719918"/>
                  </a:lnTo>
                  <a:lnTo>
                    <a:pt x="2459390" y="1755773"/>
                  </a:lnTo>
                  <a:lnTo>
                    <a:pt x="2432367" y="1790744"/>
                  </a:lnTo>
                  <a:lnTo>
                    <a:pt x="2403906" y="1824801"/>
                  </a:lnTo>
                  <a:lnTo>
                    <a:pt x="2374045" y="1857911"/>
                  </a:lnTo>
                  <a:lnTo>
                    <a:pt x="2342820" y="1890043"/>
                  </a:lnTo>
                  <a:lnTo>
                    <a:pt x="2310268" y="1921164"/>
                  </a:lnTo>
                  <a:lnTo>
                    <a:pt x="2276427" y="1951243"/>
                  </a:lnTo>
                  <a:lnTo>
                    <a:pt x="2241333" y="1980249"/>
                  </a:lnTo>
                  <a:lnTo>
                    <a:pt x="2205024" y="2008150"/>
                  </a:lnTo>
                  <a:lnTo>
                    <a:pt x="2167536" y="2034913"/>
                  </a:lnTo>
                  <a:lnTo>
                    <a:pt x="2128907" y="2060507"/>
                  </a:lnTo>
                  <a:lnTo>
                    <a:pt x="2089174" y="2084901"/>
                  </a:lnTo>
                  <a:lnTo>
                    <a:pt x="2048374" y="2108062"/>
                  </a:lnTo>
                  <a:lnTo>
                    <a:pt x="2006543" y="2129959"/>
                  </a:lnTo>
                  <a:lnTo>
                    <a:pt x="1963719" y="2150560"/>
                  </a:lnTo>
                  <a:lnTo>
                    <a:pt x="1919940" y="2169833"/>
                  </a:lnTo>
                  <a:lnTo>
                    <a:pt x="1875241" y="2187747"/>
                  </a:lnTo>
                  <a:lnTo>
                    <a:pt x="1829660" y="2204270"/>
                  </a:lnTo>
                  <a:lnTo>
                    <a:pt x="1783235" y="2219370"/>
                  </a:lnTo>
                  <a:lnTo>
                    <a:pt x="1736001" y="2233015"/>
                  </a:lnTo>
                  <a:lnTo>
                    <a:pt x="1687997" y="2245174"/>
                  </a:lnTo>
                  <a:lnTo>
                    <a:pt x="1639259" y="2255815"/>
                  </a:lnTo>
                  <a:lnTo>
                    <a:pt x="1589825" y="2264906"/>
                  </a:lnTo>
                  <a:lnTo>
                    <a:pt x="1539731" y="2272415"/>
                  </a:lnTo>
                  <a:lnTo>
                    <a:pt x="1489014" y="2278310"/>
                  </a:lnTo>
                  <a:lnTo>
                    <a:pt x="1437712" y="2282561"/>
                  </a:lnTo>
                  <a:lnTo>
                    <a:pt x="1385861" y="2285135"/>
                  </a:lnTo>
                  <a:lnTo>
                    <a:pt x="1333500" y="2286000"/>
                  </a:lnTo>
                  <a:lnTo>
                    <a:pt x="1281138" y="2285135"/>
                  </a:lnTo>
                  <a:lnTo>
                    <a:pt x="1229287" y="2282561"/>
                  </a:lnTo>
                  <a:lnTo>
                    <a:pt x="1177985" y="2278310"/>
                  </a:lnTo>
                  <a:lnTo>
                    <a:pt x="1127268" y="2272415"/>
                  </a:lnTo>
                  <a:lnTo>
                    <a:pt x="1077174" y="2264906"/>
                  </a:lnTo>
                  <a:lnTo>
                    <a:pt x="1027740" y="2255815"/>
                  </a:lnTo>
                  <a:lnTo>
                    <a:pt x="979002" y="2245174"/>
                  </a:lnTo>
                  <a:lnTo>
                    <a:pt x="930998" y="2233015"/>
                  </a:lnTo>
                  <a:lnTo>
                    <a:pt x="883764" y="2219370"/>
                  </a:lnTo>
                  <a:lnTo>
                    <a:pt x="837339" y="2204270"/>
                  </a:lnTo>
                  <a:lnTo>
                    <a:pt x="791758" y="2187747"/>
                  </a:lnTo>
                  <a:lnTo>
                    <a:pt x="747059" y="2169833"/>
                  </a:lnTo>
                  <a:lnTo>
                    <a:pt x="703280" y="2150560"/>
                  </a:lnTo>
                  <a:lnTo>
                    <a:pt x="660456" y="2129959"/>
                  </a:lnTo>
                  <a:lnTo>
                    <a:pt x="618625" y="2108062"/>
                  </a:lnTo>
                  <a:lnTo>
                    <a:pt x="577825" y="2084901"/>
                  </a:lnTo>
                  <a:lnTo>
                    <a:pt x="538092" y="2060507"/>
                  </a:lnTo>
                  <a:lnTo>
                    <a:pt x="499463" y="2034913"/>
                  </a:lnTo>
                  <a:lnTo>
                    <a:pt x="461975" y="2008150"/>
                  </a:lnTo>
                  <a:lnTo>
                    <a:pt x="425666" y="1980249"/>
                  </a:lnTo>
                  <a:lnTo>
                    <a:pt x="390572" y="1951243"/>
                  </a:lnTo>
                  <a:lnTo>
                    <a:pt x="356731" y="1921164"/>
                  </a:lnTo>
                  <a:lnTo>
                    <a:pt x="324179" y="1890043"/>
                  </a:lnTo>
                  <a:lnTo>
                    <a:pt x="292954" y="1857911"/>
                  </a:lnTo>
                  <a:lnTo>
                    <a:pt x="263093" y="1824801"/>
                  </a:lnTo>
                  <a:lnTo>
                    <a:pt x="234632" y="1790744"/>
                  </a:lnTo>
                  <a:lnTo>
                    <a:pt x="207609" y="1755773"/>
                  </a:lnTo>
                  <a:lnTo>
                    <a:pt x="182061" y="1719918"/>
                  </a:lnTo>
                  <a:lnTo>
                    <a:pt x="158025" y="1683212"/>
                  </a:lnTo>
                  <a:lnTo>
                    <a:pt x="135538" y="1645686"/>
                  </a:lnTo>
                  <a:lnTo>
                    <a:pt x="114637" y="1607373"/>
                  </a:lnTo>
                  <a:lnTo>
                    <a:pt x="95359" y="1568303"/>
                  </a:lnTo>
                  <a:lnTo>
                    <a:pt x="77741" y="1528508"/>
                  </a:lnTo>
                  <a:lnTo>
                    <a:pt x="61820" y="1488021"/>
                  </a:lnTo>
                  <a:lnTo>
                    <a:pt x="47633" y="1446873"/>
                  </a:lnTo>
                  <a:lnTo>
                    <a:pt x="35218" y="1405096"/>
                  </a:lnTo>
                  <a:lnTo>
                    <a:pt x="24611" y="1362722"/>
                  </a:lnTo>
                  <a:lnTo>
                    <a:pt x="15850" y="1319782"/>
                  </a:lnTo>
                  <a:lnTo>
                    <a:pt x="8971" y="1276308"/>
                  </a:lnTo>
                  <a:lnTo>
                    <a:pt x="4011" y="1232331"/>
                  </a:lnTo>
                  <a:lnTo>
                    <a:pt x="1009" y="1187885"/>
                  </a:lnTo>
                  <a:lnTo>
                    <a:pt x="0" y="1143000"/>
                  </a:lnTo>
                  <a:close/>
                </a:path>
              </a:pathLst>
            </a:custGeom>
            <a:ln w="1270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4200" y="2819400"/>
              <a:ext cx="2667000" cy="2286000"/>
            </a:xfrm>
            <a:custGeom>
              <a:avLst/>
              <a:gdLst/>
              <a:ahLst/>
              <a:cxnLst/>
              <a:rect l="l" t="t" r="r" b="b"/>
              <a:pathLst>
                <a:path w="2667000" h="2286000">
                  <a:moveTo>
                    <a:pt x="1295400" y="0"/>
                  </a:moveTo>
                  <a:lnTo>
                    <a:pt x="1295400" y="2286000"/>
                  </a:lnTo>
                </a:path>
                <a:path w="2667000" h="2286000">
                  <a:moveTo>
                    <a:pt x="0" y="1143000"/>
                  </a:moveTo>
                  <a:lnTo>
                    <a:pt x="2667000" y="11430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25294" y="1936052"/>
            <a:ext cx="31965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Phase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Identify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Opportunity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5928" y="2827973"/>
            <a:ext cx="205549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Arial"/>
                <a:cs typeface="Arial"/>
              </a:rPr>
              <a:t>Analyze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80050" y="4718050"/>
            <a:ext cx="3670300" cy="774700"/>
            <a:chOff x="5480050" y="4718050"/>
            <a:chExt cx="3670300" cy="774700"/>
          </a:xfrm>
        </p:grpSpPr>
        <p:sp>
          <p:nvSpPr>
            <p:cNvPr id="11" name="object 11"/>
            <p:cNvSpPr/>
            <p:nvPr/>
          </p:nvSpPr>
          <p:spPr>
            <a:xfrm>
              <a:off x="5486400" y="4724400"/>
              <a:ext cx="3657600" cy="762000"/>
            </a:xfrm>
            <a:custGeom>
              <a:avLst/>
              <a:gdLst/>
              <a:ahLst/>
              <a:cxnLst/>
              <a:rect l="l" t="t" r="r" b="b"/>
              <a:pathLst>
                <a:path w="3657600" h="762000">
                  <a:moveTo>
                    <a:pt x="3657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657600" y="762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6400" y="4724400"/>
              <a:ext cx="3657600" cy="762000"/>
            </a:xfrm>
            <a:custGeom>
              <a:avLst/>
              <a:gdLst/>
              <a:ahLst/>
              <a:cxnLst/>
              <a:rect l="l" t="t" r="r" b="b"/>
              <a:pathLst>
                <a:path w="3657600" h="762000">
                  <a:moveTo>
                    <a:pt x="0" y="762000"/>
                  </a:moveTo>
                  <a:lnTo>
                    <a:pt x="3657600" y="762000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78728" y="4847527"/>
            <a:ext cx="313372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Develop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optimal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solution(s)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7800" y="6019800"/>
            <a:ext cx="2971800" cy="838200"/>
          </a:xfrm>
          <a:custGeom>
            <a:avLst/>
            <a:gdLst/>
            <a:ahLst/>
            <a:cxnLst/>
            <a:rect l="l" t="t" r="r" b="b"/>
            <a:pathLst>
              <a:path w="2971800" h="838200">
                <a:moveTo>
                  <a:pt x="0" y="838200"/>
                </a:moveTo>
                <a:lnTo>
                  <a:pt x="2971800" y="838200"/>
                </a:lnTo>
                <a:lnTo>
                  <a:pt x="2971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0128" y="6318517"/>
            <a:ext cx="24612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Phase 4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Implementation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05000" y="6096000"/>
            <a:ext cx="2743200" cy="762000"/>
          </a:xfrm>
          <a:custGeom>
            <a:avLst/>
            <a:gdLst/>
            <a:ahLst/>
            <a:cxnLst/>
            <a:rect l="l" t="t" r="r" b="b"/>
            <a:pathLst>
              <a:path w="2743200" h="762000">
                <a:moveTo>
                  <a:pt x="0" y="762000"/>
                </a:moveTo>
                <a:lnTo>
                  <a:pt x="2743200" y="762000"/>
                </a:lnTo>
                <a:lnTo>
                  <a:pt x="2743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96694" y="6356617"/>
            <a:ext cx="248729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Phae 5 </a:t>
            </a:r>
            <a:r>
              <a:rPr sz="1800" dirty="0">
                <a:latin typeface="Arial"/>
                <a:cs typeface="Arial"/>
              </a:rPr>
              <a:t>Study 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48200" y="1975357"/>
            <a:ext cx="3086100" cy="4540250"/>
          </a:xfrm>
          <a:custGeom>
            <a:avLst/>
            <a:gdLst/>
            <a:ahLst/>
            <a:cxnLst/>
            <a:rect l="l" t="t" r="r" b="b"/>
            <a:pathLst>
              <a:path w="3086100" h="4540250">
                <a:moveTo>
                  <a:pt x="609600" y="4495292"/>
                </a:moveTo>
                <a:lnTo>
                  <a:pt x="76200" y="4495292"/>
                </a:lnTo>
                <a:lnTo>
                  <a:pt x="76200" y="4463542"/>
                </a:lnTo>
                <a:lnTo>
                  <a:pt x="0" y="4501642"/>
                </a:lnTo>
                <a:lnTo>
                  <a:pt x="76200" y="4539742"/>
                </a:lnTo>
                <a:lnTo>
                  <a:pt x="76200" y="4507992"/>
                </a:lnTo>
                <a:lnTo>
                  <a:pt x="609600" y="4507992"/>
                </a:lnTo>
                <a:lnTo>
                  <a:pt x="609600" y="4495292"/>
                </a:lnTo>
                <a:close/>
              </a:path>
              <a:path w="3086100" h="4540250">
                <a:moveTo>
                  <a:pt x="2819400" y="691642"/>
                </a:moveTo>
                <a:lnTo>
                  <a:pt x="2803499" y="673481"/>
                </a:lnTo>
                <a:lnTo>
                  <a:pt x="2763266" y="627507"/>
                </a:lnTo>
                <a:lnTo>
                  <a:pt x="2751251" y="656869"/>
                </a:lnTo>
                <a:lnTo>
                  <a:pt x="1145413" y="0"/>
                </a:lnTo>
                <a:lnTo>
                  <a:pt x="1140587" y="11684"/>
                </a:lnTo>
                <a:lnTo>
                  <a:pt x="2746425" y="668680"/>
                </a:lnTo>
                <a:lnTo>
                  <a:pt x="2734437" y="697992"/>
                </a:lnTo>
                <a:lnTo>
                  <a:pt x="2819400" y="691642"/>
                </a:lnTo>
                <a:close/>
              </a:path>
              <a:path w="3086100" h="4540250">
                <a:moveTo>
                  <a:pt x="2974467" y="3592957"/>
                </a:moveTo>
                <a:lnTo>
                  <a:pt x="2969133" y="3581527"/>
                </a:lnTo>
                <a:lnTo>
                  <a:pt x="2047697" y="4006761"/>
                </a:lnTo>
                <a:lnTo>
                  <a:pt x="2034413" y="3977919"/>
                </a:lnTo>
                <a:lnTo>
                  <a:pt x="1981200" y="4044442"/>
                </a:lnTo>
                <a:lnTo>
                  <a:pt x="2066290" y="4047096"/>
                </a:lnTo>
                <a:lnTo>
                  <a:pt x="2055456" y="4023601"/>
                </a:lnTo>
                <a:lnTo>
                  <a:pt x="2053018" y="4018305"/>
                </a:lnTo>
                <a:lnTo>
                  <a:pt x="2974467" y="3592957"/>
                </a:lnTo>
                <a:close/>
              </a:path>
              <a:path w="3086100" h="4540250">
                <a:moveTo>
                  <a:pt x="3086100" y="2672842"/>
                </a:moveTo>
                <a:lnTo>
                  <a:pt x="3054350" y="2672842"/>
                </a:lnTo>
                <a:lnTo>
                  <a:pt x="3054350" y="1529842"/>
                </a:lnTo>
                <a:lnTo>
                  <a:pt x="3041650" y="1529842"/>
                </a:lnTo>
                <a:lnTo>
                  <a:pt x="3041650" y="2672842"/>
                </a:lnTo>
                <a:lnTo>
                  <a:pt x="3009900" y="2672842"/>
                </a:lnTo>
                <a:lnTo>
                  <a:pt x="3048000" y="2749042"/>
                </a:lnTo>
                <a:lnTo>
                  <a:pt x="3079750" y="2685542"/>
                </a:lnTo>
                <a:lnTo>
                  <a:pt x="3086100" y="2672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439" y="2827973"/>
            <a:ext cx="181419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Plan </a:t>
            </a:r>
            <a:r>
              <a:rPr sz="1800" dirty="0">
                <a:latin typeface="Arial"/>
                <a:cs typeface="Arial"/>
              </a:rPr>
              <a:t>for 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439" y="4504627"/>
            <a:ext cx="244919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Standardise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81100" y="1676400"/>
            <a:ext cx="6140450" cy="4727575"/>
            <a:chOff x="1181100" y="1676400"/>
            <a:chExt cx="6140450" cy="4727575"/>
          </a:xfrm>
        </p:grpSpPr>
        <p:sp>
          <p:nvSpPr>
            <p:cNvPr id="22" name="object 22"/>
            <p:cNvSpPr/>
            <p:nvPr/>
          </p:nvSpPr>
          <p:spPr>
            <a:xfrm>
              <a:off x="1219200" y="5181600"/>
              <a:ext cx="691515" cy="1222375"/>
            </a:xfrm>
            <a:custGeom>
              <a:avLst/>
              <a:gdLst/>
              <a:ahLst/>
              <a:cxnLst/>
              <a:rect l="l" t="t" r="r" b="b"/>
              <a:pathLst>
                <a:path w="691514" h="1222375">
                  <a:moveTo>
                    <a:pt x="42917" y="63311"/>
                  </a:moveTo>
                  <a:lnTo>
                    <a:pt x="31841" y="69534"/>
                  </a:lnTo>
                  <a:lnTo>
                    <a:pt x="680212" y="1222311"/>
                  </a:lnTo>
                  <a:lnTo>
                    <a:pt x="691388" y="1216088"/>
                  </a:lnTo>
                  <a:lnTo>
                    <a:pt x="42917" y="63311"/>
                  </a:lnTo>
                  <a:close/>
                </a:path>
                <a:path w="691514" h="1222375">
                  <a:moveTo>
                    <a:pt x="0" y="0"/>
                  </a:moveTo>
                  <a:lnTo>
                    <a:pt x="4152" y="85090"/>
                  </a:lnTo>
                  <a:lnTo>
                    <a:pt x="31841" y="69534"/>
                  </a:lnTo>
                  <a:lnTo>
                    <a:pt x="25590" y="58419"/>
                  </a:lnTo>
                  <a:lnTo>
                    <a:pt x="36664" y="52196"/>
                  </a:lnTo>
                  <a:lnTo>
                    <a:pt x="62700" y="52196"/>
                  </a:lnTo>
                  <a:lnTo>
                    <a:pt x="70612" y="47751"/>
                  </a:lnTo>
                  <a:lnTo>
                    <a:pt x="0" y="0"/>
                  </a:lnTo>
                  <a:close/>
                </a:path>
                <a:path w="691514" h="1222375">
                  <a:moveTo>
                    <a:pt x="36664" y="52196"/>
                  </a:moveTo>
                  <a:lnTo>
                    <a:pt x="25590" y="58419"/>
                  </a:lnTo>
                  <a:lnTo>
                    <a:pt x="31841" y="69534"/>
                  </a:lnTo>
                  <a:lnTo>
                    <a:pt x="42917" y="63311"/>
                  </a:lnTo>
                  <a:lnTo>
                    <a:pt x="36664" y="52196"/>
                  </a:lnTo>
                  <a:close/>
                </a:path>
                <a:path w="691514" h="1222375">
                  <a:moveTo>
                    <a:pt x="62700" y="52196"/>
                  </a:moveTo>
                  <a:lnTo>
                    <a:pt x="36664" y="52196"/>
                  </a:lnTo>
                  <a:lnTo>
                    <a:pt x="42917" y="63311"/>
                  </a:lnTo>
                  <a:lnTo>
                    <a:pt x="62700" y="52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3000" y="5029200"/>
              <a:ext cx="691515" cy="1070610"/>
            </a:xfrm>
            <a:custGeom>
              <a:avLst/>
              <a:gdLst/>
              <a:ahLst/>
              <a:cxnLst/>
              <a:rect l="l" t="t" r="r" b="b"/>
              <a:pathLst>
                <a:path w="691514" h="1070610">
                  <a:moveTo>
                    <a:pt x="46470" y="60686"/>
                  </a:moveTo>
                  <a:lnTo>
                    <a:pt x="35806" y="67550"/>
                  </a:lnTo>
                  <a:lnTo>
                    <a:pt x="680465" y="1070229"/>
                  </a:lnTo>
                  <a:lnTo>
                    <a:pt x="691134" y="1063358"/>
                  </a:lnTo>
                  <a:lnTo>
                    <a:pt x="46470" y="60686"/>
                  </a:lnTo>
                  <a:close/>
                </a:path>
                <a:path w="691514" h="1070610">
                  <a:moveTo>
                    <a:pt x="0" y="0"/>
                  </a:moveTo>
                  <a:lnTo>
                    <a:pt x="9144" y="84708"/>
                  </a:lnTo>
                  <a:lnTo>
                    <a:pt x="35806" y="67550"/>
                  </a:lnTo>
                  <a:lnTo>
                    <a:pt x="28955" y="56895"/>
                  </a:lnTo>
                  <a:lnTo>
                    <a:pt x="39624" y="50037"/>
                  </a:lnTo>
                  <a:lnTo>
                    <a:pt x="63017" y="50037"/>
                  </a:lnTo>
                  <a:lnTo>
                    <a:pt x="73278" y="43433"/>
                  </a:lnTo>
                  <a:lnTo>
                    <a:pt x="0" y="0"/>
                  </a:lnTo>
                  <a:close/>
                </a:path>
                <a:path w="691514" h="1070610">
                  <a:moveTo>
                    <a:pt x="39624" y="50037"/>
                  </a:moveTo>
                  <a:lnTo>
                    <a:pt x="28955" y="56895"/>
                  </a:lnTo>
                  <a:lnTo>
                    <a:pt x="35806" y="67550"/>
                  </a:lnTo>
                  <a:lnTo>
                    <a:pt x="46470" y="60686"/>
                  </a:lnTo>
                  <a:lnTo>
                    <a:pt x="39624" y="50037"/>
                  </a:lnTo>
                  <a:close/>
                </a:path>
                <a:path w="691514" h="1070610">
                  <a:moveTo>
                    <a:pt x="63017" y="50037"/>
                  </a:moveTo>
                  <a:lnTo>
                    <a:pt x="39624" y="50037"/>
                  </a:lnTo>
                  <a:lnTo>
                    <a:pt x="46470" y="60686"/>
                  </a:lnTo>
                  <a:lnTo>
                    <a:pt x="63017" y="50037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91100" y="2438399"/>
              <a:ext cx="952500" cy="647700"/>
            </a:xfrm>
            <a:custGeom>
              <a:avLst/>
              <a:gdLst/>
              <a:ahLst/>
              <a:cxnLst/>
              <a:rect l="l" t="t" r="r" b="b"/>
              <a:pathLst>
                <a:path w="952500" h="647700">
                  <a:moveTo>
                    <a:pt x="76200" y="457200"/>
                  </a:moveTo>
                  <a:lnTo>
                    <a:pt x="44450" y="4572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457200"/>
                  </a:lnTo>
                  <a:lnTo>
                    <a:pt x="0" y="457200"/>
                  </a:lnTo>
                  <a:lnTo>
                    <a:pt x="38100" y="533400"/>
                  </a:lnTo>
                  <a:lnTo>
                    <a:pt x="69850" y="469900"/>
                  </a:lnTo>
                  <a:lnTo>
                    <a:pt x="76200" y="457200"/>
                  </a:lnTo>
                  <a:close/>
                </a:path>
                <a:path w="952500" h="647700">
                  <a:moveTo>
                    <a:pt x="952500" y="603250"/>
                  </a:moveTo>
                  <a:lnTo>
                    <a:pt x="266700" y="603250"/>
                  </a:lnTo>
                  <a:lnTo>
                    <a:pt x="266700" y="571500"/>
                  </a:lnTo>
                  <a:lnTo>
                    <a:pt x="190500" y="609600"/>
                  </a:lnTo>
                  <a:lnTo>
                    <a:pt x="266700" y="647700"/>
                  </a:lnTo>
                  <a:lnTo>
                    <a:pt x="266700" y="615950"/>
                  </a:lnTo>
                  <a:lnTo>
                    <a:pt x="952500" y="615950"/>
                  </a:lnTo>
                  <a:lnTo>
                    <a:pt x="952500" y="6032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5000" y="3657600"/>
              <a:ext cx="1600200" cy="1066800"/>
            </a:xfrm>
            <a:custGeom>
              <a:avLst/>
              <a:gdLst/>
              <a:ahLst/>
              <a:cxnLst/>
              <a:rect l="l" t="t" r="r" b="b"/>
              <a:pathLst>
                <a:path w="1600200" h="1066800">
                  <a:moveTo>
                    <a:pt x="1600200" y="1066800"/>
                  </a:moveTo>
                  <a:lnTo>
                    <a:pt x="1582003" y="1016595"/>
                  </a:lnTo>
                  <a:lnTo>
                    <a:pt x="1563731" y="966497"/>
                  </a:lnTo>
                  <a:lnTo>
                    <a:pt x="1545309" y="916614"/>
                  </a:lnTo>
                  <a:lnTo>
                    <a:pt x="1526662" y="867054"/>
                  </a:lnTo>
                  <a:lnTo>
                    <a:pt x="1507714" y="817922"/>
                  </a:lnTo>
                  <a:lnTo>
                    <a:pt x="1488390" y="769328"/>
                  </a:lnTo>
                  <a:lnTo>
                    <a:pt x="1468615" y="721377"/>
                  </a:lnTo>
                  <a:lnTo>
                    <a:pt x="1448315" y="674178"/>
                  </a:lnTo>
                  <a:lnTo>
                    <a:pt x="1427413" y="627837"/>
                  </a:lnTo>
                  <a:lnTo>
                    <a:pt x="1405835" y="582463"/>
                  </a:lnTo>
                  <a:lnTo>
                    <a:pt x="1383506" y="538162"/>
                  </a:lnTo>
                  <a:lnTo>
                    <a:pt x="1360350" y="495042"/>
                  </a:lnTo>
                  <a:lnTo>
                    <a:pt x="1336292" y="453210"/>
                  </a:lnTo>
                  <a:lnTo>
                    <a:pt x="1311258" y="412773"/>
                  </a:lnTo>
                  <a:lnTo>
                    <a:pt x="1285171" y="373840"/>
                  </a:lnTo>
                  <a:lnTo>
                    <a:pt x="1257958" y="336516"/>
                  </a:lnTo>
                  <a:lnTo>
                    <a:pt x="1229542" y="300910"/>
                  </a:lnTo>
                  <a:lnTo>
                    <a:pt x="1199849" y="267129"/>
                  </a:lnTo>
                  <a:lnTo>
                    <a:pt x="1168803" y="235280"/>
                  </a:lnTo>
                  <a:lnTo>
                    <a:pt x="1136330" y="205470"/>
                  </a:lnTo>
                  <a:lnTo>
                    <a:pt x="1102354" y="177808"/>
                  </a:lnTo>
                  <a:lnTo>
                    <a:pt x="1066800" y="152400"/>
                  </a:lnTo>
                  <a:lnTo>
                    <a:pt x="1028227" y="129467"/>
                  </a:lnTo>
                  <a:lnTo>
                    <a:pt x="985561" y="109061"/>
                  </a:lnTo>
                  <a:lnTo>
                    <a:pt x="939275" y="91031"/>
                  </a:lnTo>
                  <a:lnTo>
                    <a:pt x="889839" y="75226"/>
                  </a:lnTo>
                  <a:lnTo>
                    <a:pt x="837727" y="61497"/>
                  </a:lnTo>
                  <a:lnTo>
                    <a:pt x="783411" y="49693"/>
                  </a:lnTo>
                  <a:lnTo>
                    <a:pt x="727363" y="39663"/>
                  </a:lnTo>
                  <a:lnTo>
                    <a:pt x="670056" y="31258"/>
                  </a:lnTo>
                  <a:lnTo>
                    <a:pt x="611961" y="24327"/>
                  </a:lnTo>
                  <a:lnTo>
                    <a:pt x="553552" y="18720"/>
                  </a:lnTo>
                  <a:lnTo>
                    <a:pt x="495299" y="14287"/>
                  </a:lnTo>
                  <a:lnTo>
                    <a:pt x="437677" y="10877"/>
                  </a:lnTo>
                  <a:lnTo>
                    <a:pt x="381157" y="8340"/>
                  </a:lnTo>
                  <a:lnTo>
                    <a:pt x="326211" y="6526"/>
                  </a:lnTo>
                  <a:lnTo>
                    <a:pt x="273312" y="5284"/>
                  </a:lnTo>
                  <a:lnTo>
                    <a:pt x="222932" y="4465"/>
                  </a:lnTo>
                  <a:lnTo>
                    <a:pt x="175543" y="3918"/>
                  </a:lnTo>
                  <a:lnTo>
                    <a:pt x="131618" y="3492"/>
                  </a:lnTo>
                  <a:lnTo>
                    <a:pt x="91628" y="3037"/>
                  </a:lnTo>
                  <a:lnTo>
                    <a:pt x="56047" y="2404"/>
                  </a:lnTo>
                  <a:lnTo>
                    <a:pt x="25347" y="144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38800" y="3619500"/>
              <a:ext cx="381000" cy="76200"/>
            </a:xfrm>
            <a:custGeom>
              <a:avLst/>
              <a:gdLst/>
              <a:ahLst/>
              <a:cxnLst/>
              <a:rect l="l" t="t" r="r" b="b"/>
              <a:pathLst>
                <a:path w="3810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38100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381000" h="76200">
                  <a:moveTo>
                    <a:pt x="38100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95600" y="2508018"/>
              <a:ext cx="1905000" cy="540385"/>
            </a:xfrm>
            <a:custGeom>
              <a:avLst/>
              <a:gdLst/>
              <a:ahLst/>
              <a:cxnLst/>
              <a:rect l="l" t="t" r="r" b="b"/>
              <a:pathLst>
                <a:path w="1905000" h="540385">
                  <a:moveTo>
                    <a:pt x="0" y="539981"/>
                  </a:moveTo>
                  <a:lnTo>
                    <a:pt x="30556" y="507615"/>
                  </a:lnTo>
                  <a:lnTo>
                    <a:pt x="61569" y="475363"/>
                  </a:lnTo>
                  <a:lnTo>
                    <a:pt x="93497" y="443340"/>
                  </a:lnTo>
                  <a:lnTo>
                    <a:pt x="126796" y="411660"/>
                  </a:lnTo>
                  <a:lnTo>
                    <a:pt x="161925" y="380437"/>
                  </a:lnTo>
                  <a:lnTo>
                    <a:pt x="199339" y="349786"/>
                  </a:lnTo>
                  <a:lnTo>
                    <a:pt x="239496" y="319820"/>
                  </a:lnTo>
                  <a:lnTo>
                    <a:pt x="282854" y="290655"/>
                  </a:lnTo>
                  <a:lnTo>
                    <a:pt x="329869" y="262403"/>
                  </a:lnTo>
                  <a:lnTo>
                    <a:pt x="381000" y="235181"/>
                  </a:lnTo>
                  <a:lnTo>
                    <a:pt x="420599" y="215784"/>
                  </a:lnTo>
                  <a:lnTo>
                    <a:pt x="462976" y="195859"/>
                  </a:lnTo>
                  <a:lnTo>
                    <a:pt x="507796" y="175657"/>
                  </a:lnTo>
                  <a:lnTo>
                    <a:pt x="554727" y="155426"/>
                  </a:lnTo>
                  <a:lnTo>
                    <a:pt x="603435" y="135418"/>
                  </a:lnTo>
                  <a:lnTo>
                    <a:pt x="653587" y="115882"/>
                  </a:lnTo>
                  <a:lnTo>
                    <a:pt x="704850" y="97068"/>
                  </a:lnTo>
                  <a:lnTo>
                    <a:pt x="756890" y="79226"/>
                  </a:lnTo>
                  <a:lnTo>
                    <a:pt x="809375" y="62606"/>
                  </a:lnTo>
                  <a:lnTo>
                    <a:pt x="861970" y="47458"/>
                  </a:lnTo>
                  <a:lnTo>
                    <a:pt x="914344" y="34031"/>
                  </a:lnTo>
                  <a:lnTo>
                    <a:pt x="966162" y="22576"/>
                  </a:lnTo>
                  <a:lnTo>
                    <a:pt x="1017092" y="13343"/>
                  </a:lnTo>
                  <a:lnTo>
                    <a:pt x="1066800" y="6581"/>
                  </a:lnTo>
                  <a:lnTo>
                    <a:pt x="1117049" y="2277"/>
                  </a:lnTo>
                  <a:lnTo>
                    <a:pt x="1169436" y="138"/>
                  </a:lnTo>
                  <a:lnTo>
                    <a:pt x="1223379" y="0"/>
                  </a:lnTo>
                  <a:lnTo>
                    <a:pt x="1278293" y="1693"/>
                  </a:lnTo>
                  <a:lnTo>
                    <a:pt x="1333597" y="5054"/>
                  </a:lnTo>
                  <a:lnTo>
                    <a:pt x="1388706" y="9913"/>
                  </a:lnTo>
                  <a:lnTo>
                    <a:pt x="1443037" y="16106"/>
                  </a:lnTo>
                  <a:lnTo>
                    <a:pt x="1496008" y="23465"/>
                  </a:lnTo>
                  <a:lnTo>
                    <a:pt x="1547034" y="31824"/>
                  </a:lnTo>
                  <a:lnTo>
                    <a:pt x="1595534" y="41015"/>
                  </a:lnTo>
                  <a:lnTo>
                    <a:pt x="1640924" y="50874"/>
                  </a:lnTo>
                  <a:lnTo>
                    <a:pt x="1682620" y="61232"/>
                  </a:lnTo>
                  <a:lnTo>
                    <a:pt x="1720040" y="71923"/>
                  </a:lnTo>
                  <a:lnTo>
                    <a:pt x="1803696" y="109440"/>
                  </a:lnTo>
                  <a:lnTo>
                    <a:pt x="1839463" y="143652"/>
                  </a:lnTo>
                  <a:lnTo>
                    <a:pt x="1863234" y="182085"/>
                  </a:lnTo>
                  <a:lnTo>
                    <a:pt x="1878341" y="221407"/>
                  </a:lnTo>
                  <a:lnTo>
                    <a:pt x="1888116" y="258285"/>
                  </a:lnTo>
                  <a:lnTo>
                    <a:pt x="1895891" y="289387"/>
                  </a:lnTo>
                  <a:lnTo>
                    <a:pt x="1905000" y="31138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18684" y="2664205"/>
              <a:ext cx="81914" cy="1551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39447" y="4724400"/>
              <a:ext cx="389890" cy="1371600"/>
            </a:xfrm>
            <a:custGeom>
              <a:avLst/>
              <a:gdLst/>
              <a:ahLst/>
              <a:cxnLst/>
              <a:rect l="l" t="t" r="r" b="b"/>
              <a:pathLst>
                <a:path w="389889" h="1371600">
                  <a:moveTo>
                    <a:pt x="160953" y="1371600"/>
                  </a:moveTo>
                  <a:lnTo>
                    <a:pt x="140590" y="1322614"/>
                  </a:lnTo>
                  <a:lnTo>
                    <a:pt x="120520" y="1273628"/>
                  </a:lnTo>
                  <a:lnTo>
                    <a:pt x="101033" y="1224642"/>
                  </a:lnTo>
                  <a:lnTo>
                    <a:pt x="82420" y="1175657"/>
                  </a:lnTo>
                  <a:lnTo>
                    <a:pt x="64974" y="1126671"/>
                  </a:lnTo>
                  <a:lnTo>
                    <a:pt x="48985" y="1077685"/>
                  </a:lnTo>
                  <a:lnTo>
                    <a:pt x="34746" y="1028699"/>
                  </a:lnTo>
                  <a:lnTo>
                    <a:pt x="22548" y="979714"/>
                  </a:lnTo>
                  <a:lnTo>
                    <a:pt x="12683" y="930728"/>
                  </a:lnTo>
                  <a:lnTo>
                    <a:pt x="5442" y="881742"/>
                  </a:lnTo>
                  <a:lnTo>
                    <a:pt x="1117" y="832757"/>
                  </a:lnTo>
                  <a:lnTo>
                    <a:pt x="0" y="783771"/>
                  </a:lnTo>
                  <a:lnTo>
                    <a:pt x="2381" y="734785"/>
                  </a:lnTo>
                  <a:lnTo>
                    <a:pt x="8553" y="685800"/>
                  </a:lnTo>
                  <a:lnTo>
                    <a:pt x="17226" y="642937"/>
                  </a:lnTo>
                  <a:lnTo>
                    <a:pt x="28830" y="600075"/>
                  </a:lnTo>
                  <a:lnTo>
                    <a:pt x="43169" y="557212"/>
                  </a:lnTo>
                  <a:lnTo>
                    <a:pt x="60047" y="514350"/>
                  </a:lnTo>
                  <a:lnTo>
                    <a:pt x="79269" y="471487"/>
                  </a:lnTo>
                  <a:lnTo>
                    <a:pt x="100640" y="428625"/>
                  </a:lnTo>
                  <a:lnTo>
                    <a:pt x="123964" y="385762"/>
                  </a:lnTo>
                  <a:lnTo>
                    <a:pt x="149046" y="342900"/>
                  </a:lnTo>
                  <a:lnTo>
                    <a:pt x="175691" y="300037"/>
                  </a:lnTo>
                  <a:lnTo>
                    <a:pt x="203703" y="257175"/>
                  </a:lnTo>
                  <a:lnTo>
                    <a:pt x="232888" y="214312"/>
                  </a:lnTo>
                  <a:lnTo>
                    <a:pt x="263049" y="171450"/>
                  </a:lnTo>
                  <a:lnTo>
                    <a:pt x="293991" y="128587"/>
                  </a:lnTo>
                  <a:lnTo>
                    <a:pt x="325519" y="85725"/>
                  </a:lnTo>
                  <a:lnTo>
                    <a:pt x="357438" y="42862"/>
                  </a:lnTo>
                  <a:lnTo>
                    <a:pt x="389553" y="0"/>
                  </a:lnTo>
                </a:path>
              </a:pathLst>
            </a:custGeom>
            <a:ln w="127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47085" y="4724400"/>
              <a:ext cx="81914" cy="1551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62200" y="3744467"/>
              <a:ext cx="762000" cy="599440"/>
            </a:xfrm>
            <a:custGeom>
              <a:avLst/>
              <a:gdLst/>
              <a:ahLst/>
              <a:cxnLst/>
              <a:rect l="l" t="t" r="r" b="b"/>
              <a:pathLst>
                <a:path w="762000" h="599439">
                  <a:moveTo>
                    <a:pt x="0" y="598931"/>
                  </a:moveTo>
                  <a:lnTo>
                    <a:pt x="17366" y="547798"/>
                  </a:lnTo>
                  <a:lnTo>
                    <a:pt x="34934" y="497104"/>
                  </a:lnTo>
                  <a:lnTo>
                    <a:pt x="52911" y="447287"/>
                  </a:lnTo>
                  <a:lnTo>
                    <a:pt x="71508" y="398788"/>
                  </a:lnTo>
                  <a:lnTo>
                    <a:pt x="90932" y="352043"/>
                  </a:lnTo>
                  <a:lnTo>
                    <a:pt x="111392" y="307494"/>
                  </a:lnTo>
                  <a:lnTo>
                    <a:pt x="133097" y="265578"/>
                  </a:lnTo>
                  <a:lnTo>
                    <a:pt x="156256" y="226734"/>
                  </a:lnTo>
                  <a:lnTo>
                    <a:pt x="181078" y="191402"/>
                  </a:lnTo>
                  <a:lnTo>
                    <a:pt x="207772" y="160019"/>
                  </a:lnTo>
                  <a:lnTo>
                    <a:pt x="245411" y="126730"/>
                  </a:lnTo>
                  <a:lnTo>
                    <a:pt x="287909" y="99440"/>
                  </a:lnTo>
                  <a:lnTo>
                    <a:pt x="333644" y="77295"/>
                  </a:lnTo>
                  <a:lnTo>
                    <a:pt x="381000" y="59435"/>
                  </a:lnTo>
                  <a:lnTo>
                    <a:pt x="428355" y="45005"/>
                  </a:lnTo>
                  <a:lnTo>
                    <a:pt x="474090" y="33146"/>
                  </a:lnTo>
                  <a:lnTo>
                    <a:pt x="516588" y="23002"/>
                  </a:lnTo>
                  <a:lnTo>
                    <a:pt x="554227" y="13715"/>
                  </a:lnTo>
                  <a:lnTo>
                    <a:pt x="617517" y="1714"/>
                  </a:lnTo>
                  <a:lnTo>
                    <a:pt x="671068" y="0"/>
                  </a:lnTo>
                  <a:lnTo>
                    <a:pt x="718141" y="5143"/>
                  </a:lnTo>
                  <a:lnTo>
                    <a:pt x="762000" y="137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48000" y="36957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95600" y="3162300"/>
              <a:ext cx="609600" cy="76200"/>
            </a:xfrm>
            <a:custGeom>
              <a:avLst/>
              <a:gdLst/>
              <a:ahLst/>
              <a:cxnLst/>
              <a:rect l="l" t="t" r="r" b="b"/>
              <a:pathLst>
                <a:path w="609600" h="76200">
                  <a:moveTo>
                    <a:pt x="533400" y="0"/>
                  </a:moveTo>
                  <a:lnTo>
                    <a:pt x="533400" y="76200"/>
                  </a:lnTo>
                  <a:lnTo>
                    <a:pt x="596900" y="44450"/>
                  </a:lnTo>
                  <a:lnTo>
                    <a:pt x="546100" y="44450"/>
                  </a:lnTo>
                  <a:lnTo>
                    <a:pt x="546100" y="31750"/>
                  </a:lnTo>
                  <a:lnTo>
                    <a:pt x="596900" y="31750"/>
                  </a:lnTo>
                  <a:lnTo>
                    <a:pt x="533400" y="0"/>
                  </a:lnTo>
                  <a:close/>
                </a:path>
                <a:path w="609600" h="76200">
                  <a:moveTo>
                    <a:pt x="5334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</a:path>
                <a:path w="609600" h="76200">
                  <a:moveTo>
                    <a:pt x="596900" y="31750"/>
                  </a:moveTo>
                  <a:lnTo>
                    <a:pt x="546100" y="31750"/>
                  </a:lnTo>
                  <a:lnTo>
                    <a:pt x="546100" y="44450"/>
                  </a:lnTo>
                  <a:lnTo>
                    <a:pt x="596900" y="44450"/>
                  </a:lnTo>
                  <a:lnTo>
                    <a:pt x="609600" y="38100"/>
                  </a:lnTo>
                  <a:lnTo>
                    <a:pt x="596900" y="3175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5390" y="1981200"/>
              <a:ext cx="918210" cy="690880"/>
            </a:xfrm>
            <a:custGeom>
              <a:avLst/>
              <a:gdLst/>
              <a:ahLst/>
              <a:cxnLst/>
              <a:rect l="l" t="t" r="r" b="b"/>
              <a:pathLst>
                <a:path w="918210" h="690880">
                  <a:moveTo>
                    <a:pt x="853440" y="40639"/>
                  </a:moveTo>
                  <a:lnTo>
                    <a:pt x="0" y="680720"/>
                  </a:lnTo>
                  <a:lnTo>
                    <a:pt x="7619" y="690879"/>
                  </a:lnTo>
                  <a:lnTo>
                    <a:pt x="861060" y="50800"/>
                  </a:lnTo>
                  <a:lnTo>
                    <a:pt x="853440" y="40639"/>
                  </a:lnTo>
                  <a:close/>
                </a:path>
                <a:path w="918210" h="690880">
                  <a:moveTo>
                    <a:pt x="901699" y="33020"/>
                  </a:moveTo>
                  <a:lnTo>
                    <a:pt x="863599" y="33020"/>
                  </a:lnTo>
                  <a:lnTo>
                    <a:pt x="871220" y="43179"/>
                  </a:lnTo>
                  <a:lnTo>
                    <a:pt x="861060" y="50800"/>
                  </a:lnTo>
                  <a:lnTo>
                    <a:pt x="880110" y="76200"/>
                  </a:lnTo>
                  <a:lnTo>
                    <a:pt x="901699" y="33020"/>
                  </a:lnTo>
                  <a:close/>
                </a:path>
                <a:path w="918210" h="690880">
                  <a:moveTo>
                    <a:pt x="863599" y="33020"/>
                  </a:moveTo>
                  <a:lnTo>
                    <a:pt x="853440" y="40639"/>
                  </a:lnTo>
                  <a:lnTo>
                    <a:pt x="861060" y="50800"/>
                  </a:lnTo>
                  <a:lnTo>
                    <a:pt x="871220" y="43179"/>
                  </a:lnTo>
                  <a:lnTo>
                    <a:pt x="863599" y="33020"/>
                  </a:lnTo>
                  <a:close/>
                </a:path>
                <a:path w="918210" h="690880">
                  <a:moveTo>
                    <a:pt x="918210" y="0"/>
                  </a:moveTo>
                  <a:lnTo>
                    <a:pt x="834390" y="15239"/>
                  </a:lnTo>
                  <a:lnTo>
                    <a:pt x="853440" y="40639"/>
                  </a:lnTo>
                  <a:lnTo>
                    <a:pt x="863599" y="33020"/>
                  </a:lnTo>
                  <a:lnTo>
                    <a:pt x="901699" y="33020"/>
                  </a:lnTo>
                  <a:lnTo>
                    <a:pt x="918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33600" y="1676400"/>
              <a:ext cx="3657600" cy="762000"/>
            </a:xfrm>
            <a:custGeom>
              <a:avLst/>
              <a:gdLst/>
              <a:ahLst/>
              <a:cxnLst/>
              <a:rect l="l" t="t" r="r" b="b"/>
              <a:pathLst>
                <a:path w="3657600" h="762000">
                  <a:moveTo>
                    <a:pt x="3657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657600" y="762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81100" y="3505200"/>
              <a:ext cx="76200" cy="838200"/>
            </a:xfrm>
            <a:custGeom>
              <a:avLst/>
              <a:gdLst/>
              <a:ahLst/>
              <a:cxnLst/>
              <a:rect l="l" t="t" r="r" b="b"/>
              <a:pathLst>
                <a:path w="76200" h="83820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38200"/>
                  </a:lnTo>
                  <a:lnTo>
                    <a:pt x="44450" y="838200"/>
                  </a:lnTo>
                  <a:lnTo>
                    <a:pt x="44450" y="63500"/>
                  </a:lnTo>
                  <a:close/>
                </a:path>
                <a:path w="76200" h="83820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3820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721100" y="3340734"/>
            <a:ext cx="35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27575" y="3304159"/>
            <a:ext cx="481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1700" y="4331589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08375" y="4371213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Stu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33600" y="1676400"/>
            <a:ext cx="3657600" cy="762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Phase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Identify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Opportunity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43600" y="2667000"/>
            <a:ext cx="2895600" cy="838200"/>
          </a:xfrm>
          <a:custGeom>
            <a:avLst/>
            <a:gdLst/>
            <a:ahLst/>
            <a:cxnLst/>
            <a:rect l="l" t="t" r="r" b="b"/>
            <a:pathLst>
              <a:path w="2895600" h="838200">
                <a:moveTo>
                  <a:pt x="2895600" y="0"/>
                </a:moveTo>
                <a:lnTo>
                  <a:pt x="0" y="0"/>
                </a:lnTo>
                <a:lnTo>
                  <a:pt x="0" y="838200"/>
                </a:lnTo>
                <a:lnTo>
                  <a:pt x="2895600" y="838200"/>
                </a:lnTo>
                <a:lnTo>
                  <a:pt x="289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943600" y="2667000"/>
            <a:ext cx="2895600" cy="838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95"/>
              </a:spcBef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Arial"/>
                <a:cs typeface="Arial"/>
              </a:rPr>
              <a:t>Analyze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480050" y="4718050"/>
            <a:ext cx="3670300" cy="774700"/>
            <a:chOff x="5480050" y="4718050"/>
            <a:chExt cx="3670300" cy="774700"/>
          </a:xfrm>
        </p:grpSpPr>
        <p:sp>
          <p:nvSpPr>
            <p:cNvPr id="45" name="object 45"/>
            <p:cNvSpPr/>
            <p:nvPr/>
          </p:nvSpPr>
          <p:spPr>
            <a:xfrm>
              <a:off x="5486400" y="4724400"/>
              <a:ext cx="3657600" cy="762000"/>
            </a:xfrm>
            <a:custGeom>
              <a:avLst/>
              <a:gdLst/>
              <a:ahLst/>
              <a:cxnLst/>
              <a:rect l="l" t="t" r="r" b="b"/>
              <a:pathLst>
                <a:path w="3657600" h="762000">
                  <a:moveTo>
                    <a:pt x="3657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657600" y="762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86400" y="4724400"/>
              <a:ext cx="3657600" cy="762000"/>
            </a:xfrm>
            <a:custGeom>
              <a:avLst/>
              <a:gdLst/>
              <a:ahLst/>
              <a:cxnLst/>
              <a:rect l="l" t="t" r="r" b="b"/>
              <a:pathLst>
                <a:path w="3657600" h="762000">
                  <a:moveTo>
                    <a:pt x="0" y="762000"/>
                  </a:moveTo>
                  <a:lnTo>
                    <a:pt x="3657600" y="762000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566028" y="4675632"/>
            <a:ext cx="3159125" cy="8496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"/>
                <a:cs typeface="Arial"/>
              </a:rPr>
              <a:t>Develop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optimal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solution(s)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251450" y="6013450"/>
            <a:ext cx="2984500" cy="850900"/>
            <a:chOff x="5251450" y="6013450"/>
            <a:chExt cx="2984500" cy="850900"/>
          </a:xfrm>
        </p:grpSpPr>
        <p:sp>
          <p:nvSpPr>
            <p:cNvPr id="49" name="object 49"/>
            <p:cNvSpPr/>
            <p:nvPr/>
          </p:nvSpPr>
          <p:spPr>
            <a:xfrm>
              <a:off x="5257800" y="6019800"/>
              <a:ext cx="2971800" cy="838200"/>
            </a:xfrm>
            <a:custGeom>
              <a:avLst/>
              <a:gdLst/>
              <a:ahLst/>
              <a:cxnLst/>
              <a:rect l="l" t="t" r="r" b="b"/>
              <a:pathLst>
                <a:path w="2971800" h="838200">
                  <a:moveTo>
                    <a:pt x="29718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2971800" y="8382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7800" y="6019800"/>
              <a:ext cx="2971800" cy="838200"/>
            </a:xfrm>
            <a:custGeom>
              <a:avLst/>
              <a:gdLst/>
              <a:ahLst/>
              <a:cxnLst/>
              <a:rect l="l" t="t" r="r" b="b"/>
              <a:pathLst>
                <a:path w="2971800" h="838200">
                  <a:moveTo>
                    <a:pt x="0" y="838200"/>
                  </a:moveTo>
                  <a:lnTo>
                    <a:pt x="2971800" y="838200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37428" y="6284163"/>
            <a:ext cx="2486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Phase 4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Implementation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898650" y="6089650"/>
            <a:ext cx="2755900" cy="774700"/>
            <a:chOff x="1898650" y="6089650"/>
            <a:chExt cx="2755900" cy="774700"/>
          </a:xfrm>
        </p:grpSpPr>
        <p:sp>
          <p:nvSpPr>
            <p:cNvPr id="53" name="object 53"/>
            <p:cNvSpPr/>
            <p:nvPr/>
          </p:nvSpPr>
          <p:spPr>
            <a:xfrm>
              <a:off x="1905000" y="60960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27432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743200" y="7620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05000" y="60960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762000"/>
                  </a:moveTo>
                  <a:lnTo>
                    <a:pt x="2743200" y="76200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983994" y="6322263"/>
            <a:ext cx="2512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Phae 5 </a:t>
            </a:r>
            <a:r>
              <a:rPr sz="1800" dirty="0">
                <a:latin typeface="Arial"/>
                <a:cs typeface="Arial"/>
              </a:rPr>
              <a:t>Study 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0" y="2667000"/>
            <a:ext cx="2895600" cy="838200"/>
          </a:xfrm>
          <a:custGeom>
            <a:avLst/>
            <a:gdLst/>
            <a:ahLst/>
            <a:cxnLst/>
            <a:rect l="l" t="t" r="r" b="b"/>
            <a:pathLst>
              <a:path w="2895600" h="838200">
                <a:moveTo>
                  <a:pt x="2895600" y="0"/>
                </a:moveTo>
                <a:lnTo>
                  <a:pt x="0" y="0"/>
                </a:lnTo>
                <a:lnTo>
                  <a:pt x="0" y="838200"/>
                </a:lnTo>
                <a:lnTo>
                  <a:pt x="2895600" y="838200"/>
                </a:lnTo>
                <a:lnTo>
                  <a:pt x="289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0" y="2667000"/>
            <a:ext cx="2895600" cy="838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95"/>
              </a:spcBef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Plan </a:t>
            </a:r>
            <a:r>
              <a:rPr sz="1800" dirty="0">
                <a:latin typeface="Arial"/>
                <a:cs typeface="Arial"/>
              </a:rPr>
              <a:t>for 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0" y="4343400"/>
            <a:ext cx="2895600" cy="838200"/>
          </a:xfrm>
          <a:custGeom>
            <a:avLst/>
            <a:gdLst/>
            <a:ahLst/>
            <a:cxnLst/>
            <a:rect l="l" t="t" r="r" b="b"/>
            <a:pathLst>
              <a:path w="2895600" h="838200">
                <a:moveTo>
                  <a:pt x="2895600" y="0"/>
                </a:moveTo>
                <a:lnTo>
                  <a:pt x="0" y="0"/>
                </a:lnTo>
                <a:lnTo>
                  <a:pt x="0" y="838200"/>
                </a:lnTo>
                <a:lnTo>
                  <a:pt x="2895600" y="838200"/>
                </a:lnTo>
                <a:lnTo>
                  <a:pt x="289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0" y="4343400"/>
            <a:ext cx="2895600" cy="838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00"/>
              </a:spcBef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075"/>
              </a:spcBef>
            </a:pPr>
            <a:r>
              <a:rPr sz="1800" spc="-5" dirty="0">
                <a:latin typeface="Arial"/>
                <a:cs typeface="Arial"/>
              </a:rPr>
              <a:t>Standardise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219200" y="3651250"/>
            <a:ext cx="6102350" cy="2752725"/>
            <a:chOff x="1219200" y="3651250"/>
            <a:chExt cx="6102350" cy="2752725"/>
          </a:xfrm>
        </p:grpSpPr>
        <p:sp>
          <p:nvSpPr>
            <p:cNvPr id="61" name="object 61"/>
            <p:cNvSpPr/>
            <p:nvPr/>
          </p:nvSpPr>
          <p:spPr>
            <a:xfrm>
              <a:off x="1219200" y="5181600"/>
              <a:ext cx="691515" cy="1222375"/>
            </a:xfrm>
            <a:custGeom>
              <a:avLst/>
              <a:gdLst/>
              <a:ahLst/>
              <a:cxnLst/>
              <a:rect l="l" t="t" r="r" b="b"/>
              <a:pathLst>
                <a:path w="691514" h="1222375">
                  <a:moveTo>
                    <a:pt x="42917" y="63311"/>
                  </a:moveTo>
                  <a:lnTo>
                    <a:pt x="31841" y="69534"/>
                  </a:lnTo>
                  <a:lnTo>
                    <a:pt x="680212" y="1222311"/>
                  </a:lnTo>
                  <a:lnTo>
                    <a:pt x="691388" y="1216088"/>
                  </a:lnTo>
                  <a:lnTo>
                    <a:pt x="42917" y="63311"/>
                  </a:lnTo>
                  <a:close/>
                </a:path>
                <a:path w="691514" h="1222375">
                  <a:moveTo>
                    <a:pt x="0" y="0"/>
                  </a:moveTo>
                  <a:lnTo>
                    <a:pt x="4152" y="85090"/>
                  </a:lnTo>
                  <a:lnTo>
                    <a:pt x="31841" y="69534"/>
                  </a:lnTo>
                  <a:lnTo>
                    <a:pt x="25590" y="58419"/>
                  </a:lnTo>
                  <a:lnTo>
                    <a:pt x="36664" y="52196"/>
                  </a:lnTo>
                  <a:lnTo>
                    <a:pt x="62700" y="52196"/>
                  </a:lnTo>
                  <a:lnTo>
                    <a:pt x="70612" y="47751"/>
                  </a:lnTo>
                  <a:lnTo>
                    <a:pt x="0" y="0"/>
                  </a:lnTo>
                  <a:close/>
                </a:path>
                <a:path w="691514" h="1222375">
                  <a:moveTo>
                    <a:pt x="36664" y="52196"/>
                  </a:moveTo>
                  <a:lnTo>
                    <a:pt x="25590" y="58419"/>
                  </a:lnTo>
                  <a:lnTo>
                    <a:pt x="31841" y="69534"/>
                  </a:lnTo>
                  <a:lnTo>
                    <a:pt x="42917" y="63311"/>
                  </a:lnTo>
                  <a:lnTo>
                    <a:pt x="36664" y="52196"/>
                  </a:lnTo>
                  <a:close/>
                </a:path>
                <a:path w="691514" h="1222375">
                  <a:moveTo>
                    <a:pt x="62700" y="52196"/>
                  </a:moveTo>
                  <a:lnTo>
                    <a:pt x="36664" y="52196"/>
                  </a:lnTo>
                  <a:lnTo>
                    <a:pt x="42917" y="63311"/>
                  </a:lnTo>
                  <a:lnTo>
                    <a:pt x="62700" y="52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15000" y="3657600"/>
              <a:ext cx="1600200" cy="1066800"/>
            </a:xfrm>
            <a:custGeom>
              <a:avLst/>
              <a:gdLst/>
              <a:ahLst/>
              <a:cxnLst/>
              <a:rect l="l" t="t" r="r" b="b"/>
              <a:pathLst>
                <a:path w="1600200" h="1066800">
                  <a:moveTo>
                    <a:pt x="1600200" y="1066800"/>
                  </a:moveTo>
                  <a:lnTo>
                    <a:pt x="1582003" y="1016595"/>
                  </a:lnTo>
                  <a:lnTo>
                    <a:pt x="1563731" y="966497"/>
                  </a:lnTo>
                  <a:lnTo>
                    <a:pt x="1545309" y="916614"/>
                  </a:lnTo>
                  <a:lnTo>
                    <a:pt x="1526662" y="867054"/>
                  </a:lnTo>
                  <a:lnTo>
                    <a:pt x="1507714" y="817922"/>
                  </a:lnTo>
                  <a:lnTo>
                    <a:pt x="1488390" y="769328"/>
                  </a:lnTo>
                  <a:lnTo>
                    <a:pt x="1468615" y="721377"/>
                  </a:lnTo>
                  <a:lnTo>
                    <a:pt x="1448315" y="674178"/>
                  </a:lnTo>
                  <a:lnTo>
                    <a:pt x="1427413" y="627837"/>
                  </a:lnTo>
                  <a:lnTo>
                    <a:pt x="1405835" y="582463"/>
                  </a:lnTo>
                  <a:lnTo>
                    <a:pt x="1383506" y="538162"/>
                  </a:lnTo>
                  <a:lnTo>
                    <a:pt x="1360350" y="495042"/>
                  </a:lnTo>
                  <a:lnTo>
                    <a:pt x="1336292" y="453210"/>
                  </a:lnTo>
                  <a:lnTo>
                    <a:pt x="1311258" y="412773"/>
                  </a:lnTo>
                  <a:lnTo>
                    <a:pt x="1285171" y="373840"/>
                  </a:lnTo>
                  <a:lnTo>
                    <a:pt x="1257958" y="336516"/>
                  </a:lnTo>
                  <a:lnTo>
                    <a:pt x="1229542" y="300910"/>
                  </a:lnTo>
                  <a:lnTo>
                    <a:pt x="1199849" y="267129"/>
                  </a:lnTo>
                  <a:lnTo>
                    <a:pt x="1168803" y="235280"/>
                  </a:lnTo>
                  <a:lnTo>
                    <a:pt x="1136330" y="205470"/>
                  </a:lnTo>
                  <a:lnTo>
                    <a:pt x="1102354" y="177808"/>
                  </a:lnTo>
                  <a:lnTo>
                    <a:pt x="1066800" y="152400"/>
                  </a:lnTo>
                  <a:lnTo>
                    <a:pt x="1028227" y="129467"/>
                  </a:lnTo>
                  <a:lnTo>
                    <a:pt x="985561" y="109061"/>
                  </a:lnTo>
                  <a:lnTo>
                    <a:pt x="939275" y="91031"/>
                  </a:lnTo>
                  <a:lnTo>
                    <a:pt x="889839" y="75226"/>
                  </a:lnTo>
                  <a:lnTo>
                    <a:pt x="837727" y="61497"/>
                  </a:lnTo>
                  <a:lnTo>
                    <a:pt x="783411" y="49693"/>
                  </a:lnTo>
                  <a:lnTo>
                    <a:pt x="727363" y="39663"/>
                  </a:lnTo>
                  <a:lnTo>
                    <a:pt x="670056" y="31258"/>
                  </a:lnTo>
                  <a:lnTo>
                    <a:pt x="611961" y="24327"/>
                  </a:lnTo>
                  <a:lnTo>
                    <a:pt x="553552" y="18720"/>
                  </a:lnTo>
                  <a:lnTo>
                    <a:pt x="495299" y="14287"/>
                  </a:lnTo>
                  <a:lnTo>
                    <a:pt x="437677" y="10877"/>
                  </a:lnTo>
                  <a:lnTo>
                    <a:pt x="381157" y="8340"/>
                  </a:lnTo>
                  <a:lnTo>
                    <a:pt x="326211" y="6526"/>
                  </a:lnTo>
                  <a:lnTo>
                    <a:pt x="273312" y="5284"/>
                  </a:lnTo>
                  <a:lnTo>
                    <a:pt x="222932" y="4465"/>
                  </a:lnTo>
                  <a:lnTo>
                    <a:pt x="175543" y="3918"/>
                  </a:lnTo>
                  <a:lnTo>
                    <a:pt x="131618" y="3492"/>
                  </a:lnTo>
                  <a:lnTo>
                    <a:pt x="91628" y="3037"/>
                  </a:lnTo>
                  <a:lnTo>
                    <a:pt x="56047" y="2404"/>
                  </a:lnTo>
                  <a:lnTo>
                    <a:pt x="25347" y="144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39447" y="4724400"/>
              <a:ext cx="389890" cy="1371600"/>
            </a:xfrm>
            <a:custGeom>
              <a:avLst/>
              <a:gdLst/>
              <a:ahLst/>
              <a:cxnLst/>
              <a:rect l="l" t="t" r="r" b="b"/>
              <a:pathLst>
                <a:path w="389889" h="1371600">
                  <a:moveTo>
                    <a:pt x="160953" y="1371600"/>
                  </a:moveTo>
                  <a:lnTo>
                    <a:pt x="140590" y="1322614"/>
                  </a:lnTo>
                  <a:lnTo>
                    <a:pt x="120520" y="1273628"/>
                  </a:lnTo>
                  <a:lnTo>
                    <a:pt x="101033" y="1224642"/>
                  </a:lnTo>
                  <a:lnTo>
                    <a:pt x="82420" y="1175657"/>
                  </a:lnTo>
                  <a:lnTo>
                    <a:pt x="64974" y="1126671"/>
                  </a:lnTo>
                  <a:lnTo>
                    <a:pt x="48985" y="1077685"/>
                  </a:lnTo>
                  <a:lnTo>
                    <a:pt x="34746" y="1028699"/>
                  </a:lnTo>
                  <a:lnTo>
                    <a:pt x="22548" y="979714"/>
                  </a:lnTo>
                  <a:lnTo>
                    <a:pt x="12683" y="930728"/>
                  </a:lnTo>
                  <a:lnTo>
                    <a:pt x="5442" y="881742"/>
                  </a:lnTo>
                  <a:lnTo>
                    <a:pt x="1117" y="832757"/>
                  </a:lnTo>
                  <a:lnTo>
                    <a:pt x="0" y="783771"/>
                  </a:lnTo>
                  <a:lnTo>
                    <a:pt x="2381" y="734785"/>
                  </a:lnTo>
                  <a:lnTo>
                    <a:pt x="8553" y="685800"/>
                  </a:lnTo>
                  <a:lnTo>
                    <a:pt x="17226" y="642937"/>
                  </a:lnTo>
                  <a:lnTo>
                    <a:pt x="28830" y="600075"/>
                  </a:lnTo>
                  <a:lnTo>
                    <a:pt x="43169" y="557212"/>
                  </a:lnTo>
                  <a:lnTo>
                    <a:pt x="60047" y="514350"/>
                  </a:lnTo>
                  <a:lnTo>
                    <a:pt x="79269" y="471487"/>
                  </a:lnTo>
                  <a:lnTo>
                    <a:pt x="100640" y="428625"/>
                  </a:lnTo>
                  <a:lnTo>
                    <a:pt x="123964" y="385762"/>
                  </a:lnTo>
                  <a:lnTo>
                    <a:pt x="149046" y="342900"/>
                  </a:lnTo>
                  <a:lnTo>
                    <a:pt x="175691" y="300037"/>
                  </a:lnTo>
                  <a:lnTo>
                    <a:pt x="203703" y="257175"/>
                  </a:lnTo>
                  <a:lnTo>
                    <a:pt x="232888" y="214312"/>
                  </a:lnTo>
                  <a:lnTo>
                    <a:pt x="263049" y="171450"/>
                  </a:lnTo>
                  <a:lnTo>
                    <a:pt x="293991" y="128587"/>
                  </a:lnTo>
                  <a:lnTo>
                    <a:pt x="325519" y="85725"/>
                  </a:lnTo>
                  <a:lnTo>
                    <a:pt x="357438" y="42862"/>
                  </a:lnTo>
                  <a:lnTo>
                    <a:pt x="389553" y="0"/>
                  </a:lnTo>
                </a:path>
              </a:pathLst>
            </a:custGeom>
            <a:ln w="127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61288" y="339851"/>
              <a:ext cx="1034796" cy="894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563" y="339851"/>
              <a:ext cx="912876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9" y="339851"/>
              <a:ext cx="6373367" cy="894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63042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1- Identify the</a:t>
            </a:r>
            <a:r>
              <a:rPr spc="-20" dirty="0"/>
              <a:t> </a:t>
            </a:r>
            <a:r>
              <a:rPr spc="-5" dirty="0"/>
              <a:t>Opportunity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6689" y="1316482"/>
            <a:ext cx="7367905" cy="528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321945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Pareto </a:t>
            </a:r>
            <a:r>
              <a:rPr sz="3200" spc="-5" dirty="0">
                <a:latin typeface="Arial"/>
                <a:cs typeface="Arial"/>
              </a:rPr>
              <a:t>Analysis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external signals  (field failures, complaints, returns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etc)</a:t>
            </a:r>
            <a:endParaRPr sz="3200">
              <a:latin typeface="Arial"/>
              <a:cs typeface="Arial"/>
            </a:endParaRPr>
          </a:p>
          <a:p>
            <a:pPr marL="295910" marR="20891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Pareto </a:t>
            </a:r>
            <a:r>
              <a:rPr sz="3200" spc="-5" dirty="0">
                <a:latin typeface="Arial"/>
                <a:cs typeface="Arial"/>
              </a:rPr>
              <a:t>Analysis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internal alarms  </a:t>
            </a:r>
            <a:r>
              <a:rPr sz="3200" dirty="0">
                <a:latin typeface="Arial"/>
                <a:cs typeface="Arial"/>
              </a:rPr>
              <a:t>(scrap, rework, sorting </a:t>
            </a:r>
            <a:r>
              <a:rPr sz="3200" spc="-5" dirty="0">
                <a:latin typeface="Arial"/>
                <a:cs typeface="Arial"/>
              </a:rPr>
              <a:t>and 100%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test)</a:t>
            </a:r>
            <a:endParaRPr sz="3200">
              <a:latin typeface="Arial"/>
              <a:cs typeface="Arial"/>
            </a:endParaRPr>
          </a:p>
          <a:p>
            <a:pPr marL="295910" marR="36258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Key Insiders </a:t>
            </a:r>
            <a:r>
              <a:rPr sz="3200" spc="-5" dirty="0">
                <a:latin typeface="Arial"/>
                <a:cs typeface="Arial"/>
              </a:rPr>
              <a:t>(Managers, </a:t>
            </a:r>
            <a:r>
              <a:rPr sz="3200" spc="-45" dirty="0">
                <a:latin typeface="Arial"/>
                <a:cs typeface="Arial"/>
              </a:rPr>
              <a:t>supervisors,  </a:t>
            </a:r>
            <a:r>
              <a:rPr sz="3200" dirty="0">
                <a:latin typeface="Arial"/>
                <a:cs typeface="Arial"/>
              </a:rPr>
              <a:t>workers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etc)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Suggestion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schemes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Data on </a:t>
            </a:r>
            <a:r>
              <a:rPr sz="3200" spc="-5" dirty="0">
                <a:latin typeface="Arial"/>
                <a:cs typeface="Arial"/>
              </a:rPr>
              <a:t>performance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competitors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Comments </a:t>
            </a:r>
            <a:r>
              <a:rPr sz="3200" dirty="0">
                <a:latin typeface="Arial"/>
                <a:cs typeface="Arial"/>
              </a:rPr>
              <a:t>of key </a:t>
            </a:r>
            <a:r>
              <a:rPr sz="3200" spc="-5" dirty="0">
                <a:latin typeface="Arial"/>
                <a:cs typeface="Arial"/>
              </a:rPr>
              <a:t>people outside  organization </a:t>
            </a:r>
            <a:r>
              <a:rPr sz="3200" dirty="0">
                <a:latin typeface="Arial"/>
                <a:cs typeface="Arial"/>
              </a:rPr>
              <a:t>(Customers, </a:t>
            </a:r>
            <a:r>
              <a:rPr sz="3200" spc="-5" dirty="0">
                <a:latin typeface="Arial"/>
                <a:cs typeface="Arial"/>
              </a:rPr>
              <a:t>suppliers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etc)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93291" y="385571"/>
              <a:ext cx="943356" cy="8153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9135" y="385571"/>
              <a:ext cx="832103" cy="815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70887" y="385571"/>
              <a:ext cx="7260335" cy="815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522554"/>
            <a:ext cx="719582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1- Identify the Opportunity</a:t>
            </a:r>
            <a:r>
              <a:rPr sz="3900" spc="-20" dirty="0"/>
              <a:t> </a:t>
            </a:r>
            <a:r>
              <a:rPr sz="3900" dirty="0"/>
              <a:t>Cont..</a:t>
            </a:r>
            <a:endParaRPr sz="3900"/>
          </a:p>
        </p:txBody>
      </p:sp>
      <p:sp>
        <p:nvSpPr>
          <p:cNvPr id="7" name="object 7"/>
          <p:cNvSpPr txBox="1"/>
          <p:nvPr/>
        </p:nvSpPr>
        <p:spPr>
          <a:xfrm>
            <a:off x="1596897" y="1468882"/>
            <a:ext cx="7239634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687705" indent="-283845">
              <a:lnSpc>
                <a:spcPct val="100000"/>
              </a:lnSpc>
              <a:spcBef>
                <a:spcPts val="105"/>
              </a:spcBef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3200" dirty="0">
                <a:latin typeface="Arial"/>
                <a:cs typeface="Arial"/>
              </a:rPr>
              <a:t>Quality </a:t>
            </a:r>
            <a:r>
              <a:rPr sz="3200" spc="-5" dirty="0">
                <a:latin typeface="Arial"/>
                <a:cs typeface="Arial"/>
              </a:rPr>
              <a:t>Counsel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work group  </a:t>
            </a:r>
            <a:r>
              <a:rPr sz="3200" dirty="0">
                <a:latin typeface="Arial"/>
                <a:cs typeface="Arial"/>
              </a:rPr>
              <a:t>prioritize </a:t>
            </a:r>
            <a:r>
              <a:rPr sz="3200" spc="-5" dirty="0">
                <a:latin typeface="Arial"/>
                <a:cs typeface="Arial"/>
              </a:rPr>
              <a:t>problems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three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criteria</a:t>
            </a:r>
            <a:endParaRPr sz="3200">
              <a:latin typeface="Arial"/>
              <a:cs typeface="Arial"/>
            </a:endParaRPr>
          </a:p>
          <a:p>
            <a:pPr marL="527685" marR="194627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problem important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32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not  superficial?</a:t>
            </a:r>
            <a:endParaRPr sz="3200">
              <a:latin typeface="Arial"/>
              <a:cs typeface="Arial"/>
            </a:endParaRPr>
          </a:p>
          <a:p>
            <a:pPr marL="527685" marR="61277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Will problem solution contribute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to  the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attainment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32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goals?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Can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problem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defined clearly</a:t>
            </a:r>
            <a:r>
              <a:rPr sz="32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using 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objective</a:t>
            </a:r>
            <a:r>
              <a:rPr sz="32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measures</a:t>
            </a:r>
            <a:endParaRPr sz="3200">
              <a:latin typeface="Arial"/>
              <a:cs typeface="Arial"/>
            </a:endParaRPr>
          </a:p>
          <a:p>
            <a:pPr marL="527685" marR="726440" indent="-515620">
              <a:lnSpc>
                <a:spcPct val="100000"/>
              </a:lnSpc>
              <a:spcBef>
                <a:spcPts val="605"/>
              </a:spcBef>
              <a:tabLst>
                <a:tab pos="527685" algn="l"/>
              </a:tabLst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3200" spc="-5" dirty="0">
                <a:latin typeface="Arial"/>
                <a:cs typeface="Arial"/>
              </a:rPr>
              <a:t>Failures normally </a:t>
            </a:r>
            <a:r>
              <a:rPr sz="3200" dirty="0">
                <a:latin typeface="Arial"/>
                <a:cs typeface="Arial"/>
              </a:rPr>
              <a:t>caused by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poor  definition </a:t>
            </a:r>
            <a:r>
              <a:rPr sz="3200" spc="-10" dirty="0">
                <a:latin typeface="Arial"/>
                <a:cs typeface="Arial"/>
              </a:rPr>
              <a:t>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problems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93291" y="0"/>
              <a:ext cx="943356" cy="606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9135" y="0"/>
              <a:ext cx="832103" cy="606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70887" y="0"/>
              <a:ext cx="6076188" cy="606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3291" y="385571"/>
              <a:ext cx="6841235" cy="815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3291" y="979931"/>
              <a:ext cx="1889760" cy="8153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4602" y="0"/>
            <a:ext cx="606107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/>
              <a:t>1- </a:t>
            </a:r>
            <a:r>
              <a:rPr sz="3900" dirty="0"/>
              <a:t>Identify the</a:t>
            </a:r>
            <a:r>
              <a:rPr sz="3900" spc="-15" dirty="0"/>
              <a:t> </a:t>
            </a:r>
            <a:r>
              <a:rPr sz="3900" dirty="0"/>
              <a:t>Opportunity:</a:t>
            </a:r>
            <a:endParaRPr sz="3900"/>
          </a:p>
          <a:p>
            <a:pPr marL="12700">
              <a:lnSpc>
                <a:spcPct val="100000"/>
              </a:lnSpc>
            </a:pPr>
            <a:r>
              <a:rPr sz="3900" i="1" dirty="0">
                <a:latin typeface="Arial"/>
                <a:cs typeface="Arial"/>
              </a:rPr>
              <a:t>Charter for Problem</a:t>
            </a:r>
            <a:r>
              <a:rPr sz="3900" i="1" spc="-55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solving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dirty="0"/>
              <a:t>Authority</a:t>
            </a:r>
          </a:p>
          <a:p>
            <a:pPr marL="295910" marR="40894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dirty="0"/>
              <a:t>Objective &amp; Scope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(expected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outputs,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specific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areas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improve)</a:t>
            </a:r>
          </a:p>
          <a:p>
            <a:pPr marL="295910" marR="36766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dirty="0"/>
              <a:t>Composition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(team members </a:t>
            </a:r>
            <a:r>
              <a:rPr b="0" spc="-170" dirty="0">
                <a:solidFill>
                  <a:srgbClr val="000000"/>
                </a:solidFill>
                <a:latin typeface="Arial"/>
                <a:cs typeface="Arial"/>
              </a:rPr>
              <a:t>and 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sub-process</a:t>
            </a:r>
            <a:r>
              <a:rPr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owners)</a:t>
            </a: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dirty="0"/>
              <a:t>Direction &amp; Control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(Guide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lines </a:t>
            </a:r>
            <a:r>
              <a:rPr b="0" spc="-165" dirty="0">
                <a:solidFill>
                  <a:srgbClr val="000000"/>
                </a:solidFill>
                <a:latin typeface="Arial"/>
                <a:cs typeface="Arial"/>
              </a:rPr>
              <a:t>for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internal operations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team)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dirty="0"/>
              <a:t>General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(methods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used)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14602" y="1117219"/>
            <a:ext cx="124650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i="1" spc="-355" dirty="0">
                <a:solidFill>
                  <a:srgbClr val="562213"/>
                </a:solidFill>
                <a:latin typeface="Arial"/>
                <a:cs typeface="Arial"/>
              </a:rPr>
              <a:t>T</a:t>
            </a:r>
            <a:r>
              <a:rPr sz="3900" i="1" spc="-5" dirty="0">
                <a:solidFill>
                  <a:srgbClr val="562213"/>
                </a:solidFill>
                <a:latin typeface="Arial"/>
                <a:cs typeface="Arial"/>
              </a:rPr>
              <a:t>eam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61288" y="12191"/>
              <a:ext cx="1034796" cy="894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563" y="12191"/>
              <a:ext cx="912876" cy="894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7840" y="12191"/>
              <a:ext cx="5586984" cy="894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1288" y="667511"/>
              <a:ext cx="2702052" cy="894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2- Analyze </a:t>
            </a:r>
            <a:r>
              <a:rPr spc="-10" dirty="0"/>
              <a:t>the</a:t>
            </a:r>
            <a:r>
              <a:rPr spc="-275" dirty="0"/>
              <a:t> </a:t>
            </a:r>
            <a:r>
              <a:rPr spc="-5" dirty="0"/>
              <a:t>current  Process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6897" y="1615185"/>
            <a:ext cx="6569075" cy="53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3000" spc="-5" dirty="0">
                <a:latin typeface="Arial"/>
                <a:cs typeface="Arial"/>
              </a:rPr>
              <a:t>Understand </a:t>
            </a:r>
            <a:r>
              <a:rPr sz="3000" dirty="0">
                <a:latin typeface="Arial"/>
                <a:cs typeface="Arial"/>
              </a:rPr>
              <a:t>the current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performance</a:t>
            </a:r>
            <a:endParaRPr sz="3000">
              <a:latin typeface="Arial"/>
              <a:cs typeface="Arial"/>
            </a:endParaRPr>
          </a:p>
          <a:p>
            <a:pPr marL="295910" marR="5080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3000" dirty="0">
                <a:latin typeface="Arial"/>
                <a:cs typeface="Arial"/>
              </a:rPr>
              <a:t>Define inputs, </a:t>
            </a:r>
            <a:r>
              <a:rPr sz="3000" spc="-5" dirty="0">
                <a:latin typeface="Arial"/>
                <a:cs typeface="Arial"/>
              </a:rPr>
              <a:t>outputs, </a:t>
            </a:r>
            <a:r>
              <a:rPr sz="3000" dirty="0">
                <a:latin typeface="Arial"/>
                <a:cs typeface="Arial"/>
              </a:rPr>
              <a:t>suppliers,  </a:t>
            </a:r>
            <a:r>
              <a:rPr sz="3000" spc="-5" dirty="0">
                <a:latin typeface="Arial"/>
                <a:cs typeface="Arial"/>
              </a:rPr>
              <a:t>process flow </a:t>
            </a:r>
            <a:r>
              <a:rPr sz="3000" dirty="0">
                <a:latin typeface="Arial"/>
                <a:cs typeface="Arial"/>
              </a:rPr>
              <a:t>&amp; </a:t>
            </a:r>
            <a:r>
              <a:rPr sz="3000" spc="-5" dirty="0">
                <a:latin typeface="Arial"/>
                <a:cs typeface="Arial"/>
              </a:rPr>
              <a:t>Determine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current  level of </a:t>
            </a:r>
            <a:r>
              <a:rPr sz="3000" spc="-5" dirty="0">
                <a:latin typeface="Arial"/>
                <a:cs typeface="Arial"/>
              </a:rPr>
              <a:t>customer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satisfaction</a:t>
            </a:r>
            <a:endParaRPr sz="30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2400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3000" spc="-5" dirty="0">
                <a:latin typeface="Arial"/>
                <a:cs typeface="Arial"/>
              </a:rPr>
              <a:t>Define target performance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measures</a:t>
            </a:r>
            <a:endParaRPr sz="30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1805"/>
              </a:spcBef>
            </a:pPr>
            <a:r>
              <a:rPr sz="3000" spc="-70" dirty="0">
                <a:latin typeface="Arial"/>
                <a:cs typeface="Arial"/>
              </a:rPr>
              <a:t>w.r.t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customer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requirements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400" spc="-630" dirty="0">
                <a:solidFill>
                  <a:srgbClr val="3891A7"/>
                </a:solidFill>
                <a:latin typeface="Arial"/>
                <a:cs typeface="Arial"/>
              </a:rPr>
              <a:t>  </a:t>
            </a:r>
            <a:r>
              <a:rPr sz="3000" spc="-5" dirty="0">
                <a:latin typeface="Arial"/>
                <a:cs typeface="Arial"/>
              </a:rPr>
              <a:t>Define data required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>
                <a:latin typeface="Arial"/>
                <a:cs typeface="Arial"/>
              </a:rPr>
              <a:t>manage</a:t>
            </a:r>
            <a:r>
              <a:rPr sz="3000" spc="-90">
                <a:latin typeface="Arial"/>
                <a:cs typeface="Arial"/>
              </a:rPr>
              <a:t> </a:t>
            </a:r>
            <a:r>
              <a:rPr sz="3000" smtClean="0">
                <a:latin typeface="Arial"/>
                <a:cs typeface="Arial"/>
              </a:rPr>
              <a:t>the</a:t>
            </a:r>
            <a:r>
              <a:rPr lang="en-US" sz="3000" dirty="0" smtClean="0">
                <a:latin typeface="Arial"/>
                <a:cs typeface="Arial"/>
              </a:rPr>
              <a:t> process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93291" y="88391"/>
              <a:ext cx="943356" cy="8153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9135" y="88391"/>
              <a:ext cx="832103" cy="815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3456" y="88391"/>
              <a:ext cx="7010400" cy="815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3291" y="682751"/>
              <a:ext cx="4937760" cy="815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224993"/>
            <a:ext cx="691642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2- Analyze the current</a:t>
            </a:r>
            <a:r>
              <a:rPr sz="3900" spc="-265" dirty="0"/>
              <a:t> </a:t>
            </a:r>
            <a:r>
              <a:rPr sz="3900" dirty="0"/>
              <a:t>Process:</a:t>
            </a:r>
            <a:endParaRPr sz="39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00" i="1" spc="-5" dirty="0">
                <a:latin typeface="Arial"/>
                <a:cs typeface="Arial"/>
              </a:rPr>
              <a:t>Data </a:t>
            </a:r>
            <a:r>
              <a:rPr sz="3900" i="1" dirty="0">
                <a:latin typeface="Arial"/>
                <a:cs typeface="Arial"/>
              </a:rPr>
              <a:t>Requirements</a:t>
            </a:r>
            <a:endParaRPr sz="3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68882"/>
            <a:ext cx="725170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381635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Customer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info </a:t>
            </a:r>
            <a:r>
              <a:rPr sz="3200" spc="-5" dirty="0">
                <a:latin typeface="Arial"/>
                <a:cs typeface="Arial"/>
              </a:rPr>
              <a:t>(complaints, </a:t>
            </a:r>
            <a:r>
              <a:rPr sz="3200" spc="-70" dirty="0">
                <a:latin typeface="Arial"/>
                <a:cs typeface="Arial"/>
              </a:rPr>
              <a:t>surveys  </a:t>
            </a:r>
            <a:r>
              <a:rPr sz="3200" dirty="0">
                <a:latin typeface="Arial"/>
                <a:cs typeface="Arial"/>
              </a:rPr>
              <a:t>etc)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Design</a:t>
            </a:r>
            <a:r>
              <a:rPr sz="3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info</a:t>
            </a:r>
            <a:endParaRPr sz="3200">
              <a:latin typeface="Arial"/>
              <a:cs typeface="Arial"/>
            </a:endParaRPr>
          </a:p>
          <a:p>
            <a:pPr marL="295910" marR="16065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(specifications, drawings, function, bill  </a:t>
            </a:r>
            <a:r>
              <a:rPr sz="3200" dirty="0">
                <a:latin typeface="Arial"/>
                <a:cs typeface="Arial"/>
              </a:rPr>
              <a:t>s of </a:t>
            </a:r>
            <a:r>
              <a:rPr sz="3200" spc="-5" dirty="0">
                <a:latin typeface="Arial"/>
                <a:cs typeface="Arial"/>
              </a:rPr>
              <a:t>materials,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maintainability)</a:t>
            </a:r>
            <a:endParaRPr sz="3200">
              <a:latin typeface="Arial"/>
              <a:cs typeface="Arial"/>
            </a:endParaRPr>
          </a:p>
          <a:p>
            <a:pPr marL="295910" marR="2349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Process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info </a:t>
            </a:r>
            <a:r>
              <a:rPr sz="3200" spc="-5" dirty="0">
                <a:latin typeface="Arial"/>
                <a:cs typeface="Arial"/>
              </a:rPr>
              <a:t>(routing, equipment, </a:t>
            </a:r>
            <a:r>
              <a:rPr sz="3200" spc="-165" dirty="0">
                <a:latin typeface="Arial"/>
                <a:cs typeface="Arial"/>
              </a:rPr>
              <a:t>raw  </a:t>
            </a:r>
            <a:r>
              <a:rPr sz="3200" spc="-5" dirty="0">
                <a:latin typeface="Arial"/>
                <a:cs typeface="Arial"/>
              </a:rPr>
              <a:t>material, component parts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etc)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Quality info </a:t>
            </a:r>
            <a:r>
              <a:rPr sz="3200" dirty="0">
                <a:latin typeface="Arial"/>
                <a:cs typeface="Arial"/>
              </a:rPr>
              <a:t>(Pareto </a:t>
            </a:r>
            <a:r>
              <a:rPr sz="3200" spc="-5" dirty="0">
                <a:latin typeface="Arial"/>
                <a:cs typeface="Arial"/>
              </a:rPr>
              <a:t>diagram, cause </a:t>
            </a:r>
            <a:r>
              <a:rPr sz="3200" spc="-475" dirty="0">
                <a:latin typeface="Arial"/>
                <a:cs typeface="Arial"/>
              </a:rPr>
              <a:t>&amp;  </a:t>
            </a:r>
            <a:r>
              <a:rPr sz="3200" spc="-10" dirty="0">
                <a:latin typeface="Arial"/>
                <a:cs typeface="Arial"/>
              </a:rPr>
              <a:t>effect </a:t>
            </a:r>
            <a:r>
              <a:rPr sz="3200" spc="-5" dirty="0">
                <a:latin typeface="Arial"/>
                <a:cs typeface="Arial"/>
              </a:rPr>
              <a:t>diagram, control </a:t>
            </a:r>
            <a:r>
              <a:rPr sz="3200" dirty="0">
                <a:latin typeface="Arial"/>
                <a:cs typeface="Arial"/>
              </a:rPr>
              <a:t>charts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etc)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Supplier info </a:t>
            </a:r>
            <a:r>
              <a:rPr sz="3200" dirty="0">
                <a:latin typeface="Arial"/>
                <a:cs typeface="Arial"/>
              </a:rPr>
              <a:t>( Such as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61288" y="339851"/>
              <a:ext cx="1034796" cy="894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563" y="339851"/>
              <a:ext cx="912876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9" y="339851"/>
              <a:ext cx="7039356" cy="894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69710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3- Develop optimal</a:t>
            </a:r>
            <a:r>
              <a:rPr spc="-20" dirty="0"/>
              <a:t> </a:t>
            </a:r>
            <a:r>
              <a:rPr spc="-5" dirty="0"/>
              <a:t>Solutions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4289" y="1468882"/>
            <a:ext cx="7328534" cy="528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9563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Search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best </a:t>
            </a:r>
            <a:r>
              <a:rPr sz="3200" dirty="0">
                <a:latin typeface="Arial"/>
                <a:cs typeface="Arial"/>
              </a:rPr>
              <a:t>solution </a:t>
            </a:r>
            <a:r>
              <a:rPr sz="3200" spc="-5" dirty="0">
                <a:latin typeface="Arial"/>
                <a:cs typeface="Arial"/>
              </a:rPr>
              <a:t>after  considering all available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information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Creativity </a:t>
            </a:r>
            <a:r>
              <a:rPr sz="3200" spc="-5" dirty="0">
                <a:latin typeface="Arial"/>
                <a:cs typeface="Arial"/>
              </a:rPr>
              <a:t>plays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important </a:t>
            </a:r>
            <a:r>
              <a:rPr sz="3200" dirty="0">
                <a:latin typeface="Arial"/>
                <a:cs typeface="Arial"/>
              </a:rPr>
              <a:t>role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Creating </a:t>
            </a:r>
            <a:r>
              <a:rPr sz="3200" spc="-5" dirty="0">
                <a:latin typeface="Arial"/>
                <a:cs typeface="Arial"/>
              </a:rPr>
              <a:t>new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Combining </a:t>
            </a:r>
            <a:r>
              <a:rPr sz="3200" spc="-10" dirty="0">
                <a:latin typeface="Arial"/>
                <a:cs typeface="Arial"/>
              </a:rPr>
              <a:t>different </a:t>
            </a:r>
            <a:r>
              <a:rPr sz="3200" dirty="0">
                <a:latin typeface="Arial"/>
                <a:cs typeface="Arial"/>
              </a:rPr>
              <a:t>processes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Modifying </a:t>
            </a:r>
            <a:r>
              <a:rPr sz="3200" dirty="0">
                <a:latin typeface="Arial"/>
                <a:cs typeface="Arial"/>
              </a:rPr>
              <a:t>the existing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" algn="l"/>
              </a:tabLst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3200" dirty="0">
                <a:latin typeface="Arial"/>
                <a:cs typeface="Arial"/>
              </a:rPr>
              <a:t>Possible change areas: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Bottle</a:t>
            </a:r>
            <a:endParaRPr sz="3200">
              <a:latin typeface="Arial"/>
              <a:cs typeface="Arial"/>
            </a:endParaRPr>
          </a:p>
          <a:p>
            <a:pPr marL="527685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necks,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delays, equipment, timing,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#</a:t>
            </a:r>
            <a:r>
              <a:rPr sz="320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of  inspections,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rework,</a:t>
            </a:r>
            <a:r>
              <a:rPr sz="32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cycle</a:t>
            </a:r>
            <a:endParaRPr sz="32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time, inventory levels</a:t>
            </a:r>
            <a:r>
              <a:rPr sz="32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etc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49097"/>
            <a:ext cx="8846185" cy="6560184"/>
            <a:chOff x="146050" y="149097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9351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673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5438902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100"/>
              </a:spcBef>
            </a:pPr>
            <a:r>
              <a:rPr sz="3300" b="1" smtClean="0">
                <a:solidFill>
                  <a:srgbClr val="000000"/>
                </a:solidFill>
                <a:latin typeface="Georgia"/>
                <a:cs typeface="Georgia"/>
              </a:rPr>
              <a:t>  </a:t>
            </a:r>
            <a:r>
              <a:rPr sz="3300" b="1" spc="-5" dirty="0">
                <a:solidFill>
                  <a:srgbClr val="000000"/>
                </a:solidFill>
                <a:latin typeface="Georgia"/>
                <a:cs typeface="Georgia"/>
              </a:rPr>
              <a:t>Process</a:t>
            </a:r>
            <a:r>
              <a:rPr sz="3300" b="1" spc="-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000000"/>
                </a:solidFill>
                <a:latin typeface="Georgia"/>
                <a:cs typeface="Georgia"/>
              </a:rPr>
              <a:t>Improvement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0" y="1371601"/>
            <a:ext cx="3785235" cy="56149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smtClean="0">
                <a:latin typeface="Arial"/>
                <a:cs typeface="Arial"/>
              </a:rPr>
              <a:t>Processes</a:t>
            </a:r>
            <a:endParaRPr sz="355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buFont typeface="Arial" pitchFamily="34" charset="0"/>
              <a:buChar char="•"/>
            </a:pPr>
            <a:r>
              <a:rPr sz="2700" smtClean="0">
                <a:latin typeface="Arial"/>
                <a:cs typeface="Arial"/>
              </a:rPr>
              <a:t>Sets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related </a:t>
            </a:r>
            <a:r>
              <a:rPr sz="2700" dirty="0">
                <a:latin typeface="Arial"/>
                <a:cs typeface="Arial"/>
              </a:rPr>
              <a:t>tasks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or  </a:t>
            </a:r>
            <a:r>
              <a:rPr sz="2700" dirty="0">
                <a:latin typeface="Arial"/>
                <a:cs typeface="Arial"/>
              </a:rPr>
              <a:t>activities by </a:t>
            </a:r>
            <a:r>
              <a:rPr sz="2700" spc="-5" dirty="0">
                <a:latin typeface="Arial"/>
                <a:cs typeface="Arial"/>
              </a:rPr>
              <a:t>which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work  </a:t>
            </a:r>
            <a:r>
              <a:rPr sz="2700" spc="-5" dirty="0">
                <a:latin typeface="Arial"/>
                <a:cs typeface="Arial"/>
              </a:rPr>
              <a:t>is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>
                <a:latin typeface="Arial"/>
                <a:cs typeface="Arial"/>
              </a:rPr>
              <a:t>accomplished</a:t>
            </a:r>
            <a:r>
              <a:rPr sz="2700" smtClean="0">
                <a:latin typeface="Arial"/>
                <a:cs typeface="Arial"/>
              </a:rPr>
              <a:t>.</a:t>
            </a:r>
            <a:endParaRPr lang="en-US" sz="2700" dirty="0" smtClean="0">
              <a:latin typeface="Arial"/>
              <a:cs typeface="Arial"/>
            </a:endParaRPr>
          </a:p>
          <a:p>
            <a:pPr marL="286385" marR="5080" indent="-274320">
              <a:buFont typeface="Arial" pitchFamily="34" charset="0"/>
              <a:buChar char="•"/>
            </a:pPr>
            <a:r>
              <a:rPr lang="en-US" sz="2800" spc="-5" dirty="0" smtClean="0"/>
              <a:t>Interaction </a:t>
            </a:r>
            <a:r>
              <a:rPr lang="en-US" sz="2800" dirty="0" smtClean="0"/>
              <a:t>of some </a:t>
            </a:r>
            <a:r>
              <a:rPr lang="en-US" sz="2800" spc="-5" dirty="0" smtClean="0"/>
              <a:t>combination </a:t>
            </a:r>
            <a:r>
              <a:rPr lang="en-US" sz="2800" dirty="0" smtClean="0"/>
              <a:t>of  </a:t>
            </a:r>
            <a:r>
              <a:rPr lang="en-US" sz="2800" spc="-5" dirty="0" smtClean="0"/>
              <a:t>people, materials, equipment, method</a:t>
            </a:r>
            <a:r>
              <a:rPr lang="en-US" sz="2800" spc="-60" dirty="0" smtClean="0"/>
              <a:t> </a:t>
            </a:r>
            <a:r>
              <a:rPr lang="en-US" sz="2800" dirty="0" smtClean="0"/>
              <a:t>to  </a:t>
            </a:r>
            <a:r>
              <a:rPr lang="en-US" sz="2800" spc="-5" dirty="0" smtClean="0"/>
              <a:t>produce </a:t>
            </a:r>
            <a:r>
              <a:rPr lang="en-US" sz="2800" dirty="0" smtClean="0"/>
              <a:t>an</a:t>
            </a:r>
            <a:r>
              <a:rPr lang="en-US" sz="2800" spc="-50" dirty="0" smtClean="0"/>
              <a:t> </a:t>
            </a:r>
            <a:r>
              <a:rPr lang="en-US" sz="2800" spc="-5" dirty="0" smtClean="0"/>
              <a:t>outcome such as product or service, or input to another process.</a:t>
            </a:r>
            <a:endParaRPr lang="en-US" sz="2800" dirty="0" smtClean="0"/>
          </a:p>
          <a:p>
            <a:pPr marL="286385" marR="5080" indent="-274320" algn="just"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53037" y="2315789"/>
            <a:ext cx="3597910" cy="3360420"/>
            <a:chOff x="4753037" y="2315789"/>
            <a:chExt cx="3597910" cy="3360420"/>
          </a:xfrm>
        </p:grpSpPr>
        <p:sp>
          <p:nvSpPr>
            <p:cNvPr id="11" name="object 11"/>
            <p:cNvSpPr/>
            <p:nvPr/>
          </p:nvSpPr>
          <p:spPr>
            <a:xfrm>
              <a:off x="7785548" y="2700221"/>
              <a:ext cx="526415" cy="1038860"/>
            </a:xfrm>
            <a:custGeom>
              <a:avLst/>
              <a:gdLst/>
              <a:ahLst/>
              <a:cxnLst/>
              <a:rect l="l" t="t" r="r" b="b"/>
              <a:pathLst>
                <a:path w="526415" h="1038860">
                  <a:moveTo>
                    <a:pt x="16580" y="0"/>
                  </a:moveTo>
                  <a:lnTo>
                    <a:pt x="0" y="162785"/>
                  </a:lnTo>
                  <a:lnTo>
                    <a:pt x="343643" y="1023549"/>
                  </a:lnTo>
                  <a:lnTo>
                    <a:pt x="526033" y="1038612"/>
                  </a:lnTo>
                  <a:lnTo>
                    <a:pt x="521477" y="976840"/>
                  </a:lnTo>
                  <a:lnTo>
                    <a:pt x="425029" y="966334"/>
                  </a:lnTo>
                  <a:lnTo>
                    <a:pt x="425029" y="298482"/>
                  </a:lnTo>
                  <a:lnTo>
                    <a:pt x="82904" y="161266"/>
                  </a:lnTo>
                  <a:lnTo>
                    <a:pt x="79867" y="36202"/>
                  </a:lnTo>
                  <a:lnTo>
                    <a:pt x="16580" y="0"/>
                  </a:lnTo>
                  <a:close/>
                </a:path>
              </a:pathLst>
            </a:custGeom>
            <a:solidFill>
              <a:srgbClr val="AFC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4933" y="2550980"/>
              <a:ext cx="761365" cy="1263650"/>
            </a:xfrm>
            <a:custGeom>
              <a:avLst/>
              <a:gdLst/>
              <a:ahLst/>
              <a:cxnLst/>
              <a:rect l="l" t="t" r="r" b="b"/>
              <a:pathLst>
                <a:path w="761365" h="1263650">
                  <a:moveTo>
                    <a:pt x="0" y="0"/>
                  </a:moveTo>
                  <a:lnTo>
                    <a:pt x="3037" y="153798"/>
                  </a:lnTo>
                  <a:lnTo>
                    <a:pt x="544133" y="1263297"/>
                  </a:lnTo>
                  <a:lnTo>
                    <a:pt x="761205" y="1252664"/>
                  </a:lnTo>
                  <a:lnTo>
                    <a:pt x="756648" y="1160765"/>
                  </a:lnTo>
                  <a:lnTo>
                    <a:pt x="619444" y="1154689"/>
                  </a:lnTo>
                  <a:lnTo>
                    <a:pt x="619444" y="468863"/>
                  </a:lnTo>
                  <a:lnTo>
                    <a:pt x="269851" y="339115"/>
                  </a:lnTo>
                  <a:lnTo>
                    <a:pt x="269851" y="159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D5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7091" y="2525284"/>
              <a:ext cx="836930" cy="1503045"/>
            </a:xfrm>
            <a:custGeom>
              <a:avLst/>
              <a:gdLst/>
              <a:ahLst/>
              <a:cxnLst/>
              <a:rect l="l" t="t" r="r" b="b"/>
              <a:pathLst>
                <a:path w="836929" h="1503045">
                  <a:moveTo>
                    <a:pt x="31643" y="0"/>
                  </a:moveTo>
                  <a:lnTo>
                    <a:pt x="0" y="43797"/>
                  </a:lnTo>
                  <a:lnTo>
                    <a:pt x="102523" y="871396"/>
                  </a:lnTo>
                  <a:lnTo>
                    <a:pt x="526033" y="1503045"/>
                  </a:lnTo>
                  <a:lnTo>
                    <a:pt x="836515" y="1373424"/>
                  </a:lnTo>
                  <a:lnTo>
                    <a:pt x="829047" y="1267854"/>
                  </a:lnTo>
                  <a:lnTo>
                    <a:pt x="634632" y="1260386"/>
                  </a:lnTo>
                  <a:lnTo>
                    <a:pt x="634632" y="545825"/>
                  </a:lnTo>
                  <a:lnTo>
                    <a:pt x="280357" y="410128"/>
                  </a:lnTo>
                  <a:lnTo>
                    <a:pt x="280357" y="198988"/>
                  </a:lnTo>
                  <a:lnTo>
                    <a:pt x="78474" y="92025"/>
                  </a:lnTo>
                  <a:lnTo>
                    <a:pt x="75437" y="27215"/>
                  </a:lnTo>
                  <a:lnTo>
                    <a:pt x="31643" y="0"/>
                  </a:lnTo>
                  <a:close/>
                </a:path>
              </a:pathLst>
            </a:custGeom>
            <a:solidFill>
              <a:srgbClr val="D3E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37348" y="2493638"/>
              <a:ext cx="894080" cy="1622425"/>
            </a:xfrm>
            <a:custGeom>
              <a:avLst/>
              <a:gdLst/>
              <a:ahLst/>
              <a:cxnLst/>
              <a:rect l="l" t="t" r="r" b="b"/>
              <a:pathLst>
                <a:path w="894079" h="1622425">
                  <a:moveTo>
                    <a:pt x="30250" y="0"/>
                  </a:moveTo>
                  <a:lnTo>
                    <a:pt x="0" y="238229"/>
                  </a:lnTo>
                  <a:lnTo>
                    <a:pt x="483885" y="1622160"/>
                  </a:lnTo>
                  <a:lnTo>
                    <a:pt x="893852" y="1503045"/>
                  </a:lnTo>
                  <a:lnTo>
                    <a:pt x="884739" y="1374943"/>
                  </a:lnTo>
                  <a:lnTo>
                    <a:pt x="630076" y="1364310"/>
                  </a:lnTo>
                  <a:lnTo>
                    <a:pt x="630076" y="616585"/>
                  </a:lnTo>
                  <a:lnTo>
                    <a:pt x="272889" y="476458"/>
                  </a:lnTo>
                  <a:lnTo>
                    <a:pt x="272889" y="250254"/>
                  </a:lnTo>
                  <a:lnTo>
                    <a:pt x="81385" y="156836"/>
                  </a:lnTo>
                  <a:lnTo>
                    <a:pt x="81385" y="31645"/>
                  </a:lnTo>
                  <a:lnTo>
                    <a:pt x="30250" y="0"/>
                  </a:lnTo>
                  <a:close/>
                </a:path>
              </a:pathLst>
            </a:custGeom>
            <a:solidFill>
              <a:srgbClr val="E6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3765" y="3251996"/>
              <a:ext cx="704215" cy="1001394"/>
            </a:xfrm>
            <a:custGeom>
              <a:avLst/>
              <a:gdLst/>
              <a:ahLst/>
              <a:cxnLst/>
              <a:rect l="l" t="t" r="r" b="b"/>
              <a:pathLst>
                <a:path w="704214" h="1001395">
                  <a:moveTo>
                    <a:pt x="625494" y="0"/>
                  </a:moveTo>
                  <a:lnTo>
                    <a:pt x="551639" y="39114"/>
                  </a:lnTo>
                  <a:lnTo>
                    <a:pt x="550133" y="42152"/>
                  </a:lnTo>
                  <a:lnTo>
                    <a:pt x="538070" y="70759"/>
                  </a:lnTo>
                  <a:lnTo>
                    <a:pt x="529033" y="93418"/>
                  </a:lnTo>
                  <a:lnTo>
                    <a:pt x="516971" y="120506"/>
                  </a:lnTo>
                  <a:lnTo>
                    <a:pt x="504909" y="152152"/>
                  </a:lnTo>
                  <a:lnTo>
                    <a:pt x="488340" y="188355"/>
                  </a:lnTo>
                  <a:lnTo>
                    <a:pt x="473266" y="227596"/>
                  </a:lnTo>
                  <a:lnTo>
                    <a:pt x="453672" y="265317"/>
                  </a:lnTo>
                  <a:lnTo>
                    <a:pt x="434079" y="308988"/>
                  </a:lnTo>
                  <a:lnTo>
                    <a:pt x="412979" y="351267"/>
                  </a:lnTo>
                  <a:lnTo>
                    <a:pt x="393386" y="394938"/>
                  </a:lnTo>
                  <a:lnTo>
                    <a:pt x="370767" y="435571"/>
                  </a:lnTo>
                  <a:lnTo>
                    <a:pt x="349668" y="479369"/>
                  </a:lnTo>
                  <a:lnTo>
                    <a:pt x="327062" y="518483"/>
                  </a:lnTo>
                  <a:lnTo>
                    <a:pt x="307469" y="556205"/>
                  </a:lnTo>
                  <a:lnTo>
                    <a:pt x="283357" y="589370"/>
                  </a:lnTo>
                  <a:lnTo>
                    <a:pt x="260738" y="622534"/>
                  </a:lnTo>
                  <a:lnTo>
                    <a:pt x="215527" y="681395"/>
                  </a:lnTo>
                  <a:lnTo>
                    <a:pt x="150722" y="753674"/>
                  </a:lnTo>
                  <a:lnTo>
                    <a:pt x="132634" y="774814"/>
                  </a:lnTo>
                  <a:lnTo>
                    <a:pt x="113041" y="791396"/>
                  </a:lnTo>
                  <a:lnTo>
                    <a:pt x="97966" y="806459"/>
                  </a:lnTo>
                  <a:lnTo>
                    <a:pt x="70829" y="830637"/>
                  </a:lnTo>
                  <a:lnTo>
                    <a:pt x="60286" y="838105"/>
                  </a:lnTo>
                  <a:lnTo>
                    <a:pt x="54248" y="844181"/>
                  </a:lnTo>
                  <a:lnTo>
                    <a:pt x="49730" y="847219"/>
                  </a:lnTo>
                  <a:lnTo>
                    <a:pt x="0" y="951144"/>
                  </a:lnTo>
                  <a:lnTo>
                    <a:pt x="122078" y="1000891"/>
                  </a:lnTo>
                  <a:lnTo>
                    <a:pt x="703867" y="54177"/>
                  </a:lnTo>
                  <a:lnTo>
                    <a:pt x="625494" y="0"/>
                  </a:lnTo>
                  <a:close/>
                </a:path>
              </a:pathLst>
            </a:custGeom>
            <a:solidFill>
              <a:srgbClr val="899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64566" y="3194654"/>
              <a:ext cx="1054100" cy="1127760"/>
            </a:xfrm>
            <a:custGeom>
              <a:avLst/>
              <a:gdLst/>
              <a:ahLst/>
              <a:cxnLst/>
              <a:rect l="l" t="t" r="r" b="b"/>
              <a:pathLst>
                <a:path w="1054100" h="1127760">
                  <a:moveTo>
                    <a:pt x="958607" y="0"/>
                  </a:moveTo>
                  <a:lnTo>
                    <a:pt x="649619" y="111519"/>
                  </a:lnTo>
                  <a:lnTo>
                    <a:pt x="633038" y="146203"/>
                  </a:lnTo>
                  <a:lnTo>
                    <a:pt x="622494" y="173418"/>
                  </a:lnTo>
                  <a:lnTo>
                    <a:pt x="607419" y="203545"/>
                  </a:lnTo>
                  <a:lnTo>
                    <a:pt x="590838" y="241267"/>
                  </a:lnTo>
                  <a:lnTo>
                    <a:pt x="572751" y="280381"/>
                  </a:lnTo>
                  <a:lnTo>
                    <a:pt x="554664" y="324178"/>
                  </a:lnTo>
                  <a:lnTo>
                    <a:pt x="532058" y="369369"/>
                  </a:lnTo>
                  <a:lnTo>
                    <a:pt x="486834" y="462787"/>
                  </a:lnTo>
                  <a:lnTo>
                    <a:pt x="464228" y="511015"/>
                  </a:lnTo>
                  <a:lnTo>
                    <a:pt x="438610" y="556331"/>
                  </a:lnTo>
                  <a:lnTo>
                    <a:pt x="414498" y="600003"/>
                  </a:lnTo>
                  <a:lnTo>
                    <a:pt x="366261" y="678357"/>
                  </a:lnTo>
                  <a:lnTo>
                    <a:pt x="339137" y="711522"/>
                  </a:lnTo>
                  <a:lnTo>
                    <a:pt x="315012" y="744687"/>
                  </a:lnTo>
                  <a:lnTo>
                    <a:pt x="286382" y="774814"/>
                  </a:lnTo>
                  <a:lnTo>
                    <a:pt x="259245" y="807978"/>
                  </a:lnTo>
                  <a:lnTo>
                    <a:pt x="204983" y="862282"/>
                  </a:lnTo>
                  <a:lnTo>
                    <a:pt x="177859" y="886460"/>
                  </a:lnTo>
                  <a:lnTo>
                    <a:pt x="153747" y="910511"/>
                  </a:lnTo>
                  <a:lnTo>
                    <a:pt x="128116" y="930131"/>
                  </a:lnTo>
                  <a:lnTo>
                    <a:pt x="108522" y="949751"/>
                  </a:lnTo>
                  <a:lnTo>
                    <a:pt x="87423" y="964815"/>
                  </a:lnTo>
                  <a:lnTo>
                    <a:pt x="70842" y="979878"/>
                  </a:lnTo>
                  <a:lnTo>
                    <a:pt x="57286" y="990511"/>
                  </a:lnTo>
                  <a:lnTo>
                    <a:pt x="46730" y="997979"/>
                  </a:lnTo>
                  <a:lnTo>
                    <a:pt x="40705" y="1002536"/>
                  </a:lnTo>
                  <a:lnTo>
                    <a:pt x="39199" y="1005574"/>
                  </a:lnTo>
                  <a:lnTo>
                    <a:pt x="0" y="1117094"/>
                  </a:lnTo>
                  <a:lnTo>
                    <a:pt x="96473" y="1127600"/>
                  </a:lnTo>
                  <a:lnTo>
                    <a:pt x="1053561" y="82911"/>
                  </a:lnTo>
                  <a:lnTo>
                    <a:pt x="958607" y="0"/>
                  </a:lnTo>
                  <a:close/>
                </a:path>
              </a:pathLst>
            </a:custGeom>
            <a:solidFill>
              <a:srgbClr val="AFC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05789" y="3077059"/>
              <a:ext cx="1299845" cy="1420495"/>
            </a:xfrm>
            <a:custGeom>
              <a:avLst/>
              <a:gdLst/>
              <a:ahLst/>
              <a:cxnLst/>
              <a:rect l="l" t="t" r="r" b="b"/>
              <a:pathLst>
                <a:path w="1299845" h="1420495">
                  <a:moveTo>
                    <a:pt x="1083694" y="0"/>
                  </a:moveTo>
                  <a:lnTo>
                    <a:pt x="841030" y="120633"/>
                  </a:lnTo>
                  <a:lnTo>
                    <a:pt x="830486" y="236710"/>
                  </a:lnTo>
                  <a:lnTo>
                    <a:pt x="838017" y="232153"/>
                  </a:lnTo>
                  <a:lnTo>
                    <a:pt x="847055" y="229115"/>
                  </a:lnTo>
                  <a:lnTo>
                    <a:pt x="854598" y="226203"/>
                  </a:lnTo>
                  <a:lnTo>
                    <a:pt x="865142" y="221646"/>
                  </a:lnTo>
                  <a:lnTo>
                    <a:pt x="875698" y="218608"/>
                  </a:lnTo>
                  <a:lnTo>
                    <a:pt x="889267" y="214051"/>
                  </a:lnTo>
                  <a:lnTo>
                    <a:pt x="901316" y="211013"/>
                  </a:lnTo>
                  <a:lnTo>
                    <a:pt x="914885" y="208102"/>
                  </a:lnTo>
                  <a:lnTo>
                    <a:pt x="928453" y="203545"/>
                  </a:lnTo>
                  <a:lnTo>
                    <a:pt x="942022" y="202026"/>
                  </a:lnTo>
                  <a:lnTo>
                    <a:pt x="954071" y="198988"/>
                  </a:lnTo>
                  <a:lnTo>
                    <a:pt x="978183" y="198988"/>
                  </a:lnTo>
                  <a:lnTo>
                    <a:pt x="988740" y="202026"/>
                  </a:lnTo>
                  <a:lnTo>
                    <a:pt x="996271" y="202026"/>
                  </a:lnTo>
                  <a:lnTo>
                    <a:pt x="1003814" y="205064"/>
                  </a:lnTo>
                  <a:lnTo>
                    <a:pt x="1009839" y="208102"/>
                  </a:lnTo>
                  <a:lnTo>
                    <a:pt x="1015864" y="209621"/>
                  </a:lnTo>
                  <a:lnTo>
                    <a:pt x="1023408" y="214051"/>
                  </a:lnTo>
                  <a:lnTo>
                    <a:pt x="1029433" y="218608"/>
                  </a:lnTo>
                  <a:lnTo>
                    <a:pt x="1030939" y="224684"/>
                  </a:lnTo>
                  <a:lnTo>
                    <a:pt x="1030939" y="226203"/>
                  </a:lnTo>
                  <a:lnTo>
                    <a:pt x="767175" y="301520"/>
                  </a:lnTo>
                  <a:lnTo>
                    <a:pt x="764163" y="306077"/>
                  </a:lnTo>
                  <a:lnTo>
                    <a:pt x="755125" y="322659"/>
                  </a:lnTo>
                  <a:lnTo>
                    <a:pt x="743063" y="348229"/>
                  </a:lnTo>
                  <a:lnTo>
                    <a:pt x="726482" y="384432"/>
                  </a:lnTo>
                  <a:lnTo>
                    <a:pt x="705382" y="425192"/>
                  </a:lnTo>
                  <a:lnTo>
                    <a:pt x="682777" y="471901"/>
                  </a:lnTo>
                  <a:lnTo>
                    <a:pt x="655640" y="524686"/>
                  </a:lnTo>
                  <a:lnTo>
                    <a:pt x="628515" y="580382"/>
                  </a:lnTo>
                  <a:lnTo>
                    <a:pt x="596859" y="636205"/>
                  </a:lnTo>
                  <a:lnTo>
                    <a:pt x="565204" y="693421"/>
                  </a:lnTo>
                  <a:lnTo>
                    <a:pt x="530548" y="749244"/>
                  </a:lnTo>
                  <a:lnTo>
                    <a:pt x="498893" y="805067"/>
                  </a:lnTo>
                  <a:lnTo>
                    <a:pt x="465731" y="853295"/>
                  </a:lnTo>
                  <a:lnTo>
                    <a:pt x="432569" y="900004"/>
                  </a:lnTo>
                  <a:lnTo>
                    <a:pt x="400926" y="937726"/>
                  </a:lnTo>
                  <a:lnTo>
                    <a:pt x="372282" y="970891"/>
                  </a:lnTo>
                  <a:lnTo>
                    <a:pt x="342146" y="996460"/>
                  </a:lnTo>
                  <a:lnTo>
                    <a:pt x="311996" y="1023676"/>
                  </a:lnTo>
                  <a:lnTo>
                    <a:pt x="281847" y="1047726"/>
                  </a:lnTo>
                  <a:lnTo>
                    <a:pt x="254722" y="1073423"/>
                  </a:lnTo>
                  <a:lnTo>
                    <a:pt x="226079" y="1094436"/>
                  </a:lnTo>
                  <a:lnTo>
                    <a:pt x="200461" y="1117094"/>
                  </a:lnTo>
                  <a:lnTo>
                    <a:pt x="174843" y="1138233"/>
                  </a:lnTo>
                  <a:lnTo>
                    <a:pt x="152224" y="1157854"/>
                  </a:lnTo>
                  <a:lnTo>
                    <a:pt x="129618" y="1174436"/>
                  </a:lnTo>
                  <a:lnTo>
                    <a:pt x="111531" y="1189499"/>
                  </a:lnTo>
                  <a:lnTo>
                    <a:pt x="91938" y="1201525"/>
                  </a:lnTo>
                  <a:lnTo>
                    <a:pt x="79888" y="1215069"/>
                  </a:lnTo>
                  <a:lnTo>
                    <a:pt x="67826" y="1221145"/>
                  </a:lnTo>
                  <a:lnTo>
                    <a:pt x="58776" y="1228613"/>
                  </a:lnTo>
                  <a:lnTo>
                    <a:pt x="52751" y="1234689"/>
                  </a:lnTo>
                  <a:lnTo>
                    <a:pt x="0" y="1395981"/>
                  </a:lnTo>
                  <a:lnTo>
                    <a:pt x="242660" y="1420095"/>
                  </a:lnTo>
                  <a:lnTo>
                    <a:pt x="1299259" y="220127"/>
                  </a:lnTo>
                  <a:lnTo>
                    <a:pt x="1083694" y="0"/>
                  </a:lnTo>
                  <a:close/>
                </a:path>
              </a:pathLst>
            </a:custGeom>
            <a:solidFill>
              <a:srgbClr val="C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6601" y="3045413"/>
              <a:ext cx="1369060" cy="1589405"/>
            </a:xfrm>
            <a:custGeom>
              <a:avLst/>
              <a:gdLst/>
              <a:ahLst/>
              <a:cxnLst/>
              <a:rect l="l" t="t" r="r" b="b"/>
              <a:pathLst>
                <a:path w="1369060" h="1589404">
                  <a:moveTo>
                    <a:pt x="1133438" y="0"/>
                  </a:moveTo>
                  <a:lnTo>
                    <a:pt x="898305" y="129620"/>
                  </a:lnTo>
                  <a:lnTo>
                    <a:pt x="937492" y="188481"/>
                  </a:lnTo>
                  <a:lnTo>
                    <a:pt x="940504" y="185443"/>
                  </a:lnTo>
                  <a:lnTo>
                    <a:pt x="951060" y="182406"/>
                  </a:lnTo>
                  <a:lnTo>
                    <a:pt x="957085" y="179368"/>
                  </a:lnTo>
                  <a:lnTo>
                    <a:pt x="964629" y="176330"/>
                  </a:lnTo>
                  <a:lnTo>
                    <a:pt x="984222" y="173418"/>
                  </a:lnTo>
                  <a:lnTo>
                    <a:pt x="993259" y="170380"/>
                  </a:lnTo>
                  <a:lnTo>
                    <a:pt x="1014359" y="164304"/>
                  </a:lnTo>
                  <a:lnTo>
                    <a:pt x="1056571" y="164304"/>
                  </a:lnTo>
                  <a:lnTo>
                    <a:pt x="1094251" y="176330"/>
                  </a:lnTo>
                  <a:lnTo>
                    <a:pt x="1119870" y="200507"/>
                  </a:lnTo>
                  <a:lnTo>
                    <a:pt x="1128907" y="209494"/>
                  </a:lnTo>
                  <a:lnTo>
                    <a:pt x="1137957" y="220127"/>
                  </a:lnTo>
                  <a:lnTo>
                    <a:pt x="1151525" y="236710"/>
                  </a:lnTo>
                  <a:lnTo>
                    <a:pt x="1156044" y="244178"/>
                  </a:lnTo>
                  <a:lnTo>
                    <a:pt x="1162069" y="251773"/>
                  </a:lnTo>
                  <a:lnTo>
                    <a:pt x="1165081" y="257849"/>
                  </a:lnTo>
                  <a:lnTo>
                    <a:pt x="1169612" y="263798"/>
                  </a:lnTo>
                  <a:lnTo>
                    <a:pt x="1171119" y="265317"/>
                  </a:lnTo>
                  <a:lnTo>
                    <a:pt x="1172625" y="268355"/>
                  </a:lnTo>
                  <a:lnTo>
                    <a:pt x="859118" y="381394"/>
                  </a:lnTo>
                  <a:lnTo>
                    <a:pt x="856106" y="385951"/>
                  </a:lnTo>
                  <a:lnTo>
                    <a:pt x="850081" y="402533"/>
                  </a:lnTo>
                  <a:lnTo>
                    <a:pt x="838019" y="429622"/>
                  </a:lnTo>
                  <a:lnTo>
                    <a:pt x="824450" y="465825"/>
                  </a:lnTo>
                  <a:lnTo>
                    <a:pt x="806363" y="508103"/>
                  </a:lnTo>
                  <a:lnTo>
                    <a:pt x="759645" y="610509"/>
                  </a:lnTo>
                  <a:lnTo>
                    <a:pt x="735521" y="667851"/>
                  </a:lnTo>
                  <a:lnTo>
                    <a:pt x="706890" y="725067"/>
                  </a:lnTo>
                  <a:lnTo>
                    <a:pt x="675234" y="785447"/>
                  </a:lnTo>
                  <a:lnTo>
                    <a:pt x="643591" y="844181"/>
                  </a:lnTo>
                  <a:lnTo>
                    <a:pt x="613442" y="903042"/>
                  </a:lnTo>
                  <a:lnTo>
                    <a:pt x="581786" y="957220"/>
                  </a:lnTo>
                  <a:lnTo>
                    <a:pt x="548624" y="1006967"/>
                  </a:lnTo>
                  <a:lnTo>
                    <a:pt x="515475" y="1052283"/>
                  </a:lnTo>
                  <a:lnTo>
                    <a:pt x="483819" y="1091398"/>
                  </a:lnTo>
                  <a:lnTo>
                    <a:pt x="412977" y="1156335"/>
                  </a:lnTo>
                  <a:lnTo>
                    <a:pt x="340628" y="1219626"/>
                  </a:lnTo>
                  <a:lnTo>
                    <a:pt x="302947" y="1246715"/>
                  </a:lnTo>
                  <a:lnTo>
                    <a:pt x="266773" y="1276842"/>
                  </a:lnTo>
                  <a:lnTo>
                    <a:pt x="230611" y="1302538"/>
                  </a:lnTo>
                  <a:lnTo>
                    <a:pt x="195943" y="1328108"/>
                  </a:lnTo>
                  <a:lnTo>
                    <a:pt x="162781" y="1349247"/>
                  </a:lnTo>
                  <a:lnTo>
                    <a:pt x="132632" y="1370386"/>
                  </a:lnTo>
                  <a:lnTo>
                    <a:pt x="107014" y="1386969"/>
                  </a:lnTo>
                  <a:lnTo>
                    <a:pt x="84408" y="1403500"/>
                  </a:lnTo>
                  <a:lnTo>
                    <a:pt x="64811" y="1414057"/>
                  </a:lnTo>
                  <a:lnTo>
                    <a:pt x="49739" y="1421602"/>
                  </a:lnTo>
                  <a:lnTo>
                    <a:pt x="42202" y="1429133"/>
                  </a:lnTo>
                  <a:lnTo>
                    <a:pt x="39188" y="1430640"/>
                  </a:lnTo>
                  <a:lnTo>
                    <a:pt x="0" y="1588932"/>
                  </a:lnTo>
                  <a:lnTo>
                    <a:pt x="429558" y="1534653"/>
                  </a:lnTo>
                  <a:lnTo>
                    <a:pt x="1368571" y="251773"/>
                  </a:lnTo>
                  <a:lnTo>
                    <a:pt x="1133438" y="0"/>
                  </a:lnTo>
                  <a:close/>
                </a:path>
              </a:pathLst>
            </a:custGeom>
            <a:solidFill>
              <a:srgbClr val="E6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4243" y="2529841"/>
              <a:ext cx="963294" cy="616585"/>
            </a:xfrm>
            <a:custGeom>
              <a:avLst/>
              <a:gdLst/>
              <a:ahLst/>
              <a:cxnLst/>
              <a:rect l="l" t="t" r="r" b="b"/>
              <a:pathLst>
                <a:path w="963295" h="616585">
                  <a:moveTo>
                    <a:pt x="946582" y="0"/>
                  </a:moveTo>
                  <a:lnTo>
                    <a:pt x="731030" y="117595"/>
                  </a:lnTo>
                  <a:lnTo>
                    <a:pt x="724954" y="345191"/>
                  </a:lnTo>
                  <a:lnTo>
                    <a:pt x="533577" y="402533"/>
                  </a:lnTo>
                  <a:lnTo>
                    <a:pt x="498896" y="370887"/>
                  </a:lnTo>
                  <a:lnTo>
                    <a:pt x="464216" y="346710"/>
                  </a:lnTo>
                  <a:lnTo>
                    <a:pt x="429535" y="327090"/>
                  </a:lnTo>
                  <a:lnTo>
                    <a:pt x="394854" y="310507"/>
                  </a:lnTo>
                  <a:lnTo>
                    <a:pt x="358654" y="296963"/>
                  </a:lnTo>
                  <a:lnTo>
                    <a:pt x="287901" y="280381"/>
                  </a:lnTo>
                  <a:lnTo>
                    <a:pt x="224577" y="272912"/>
                  </a:lnTo>
                  <a:lnTo>
                    <a:pt x="170315" y="272912"/>
                  </a:lnTo>
                  <a:lnTo>
                    <a:pt x="131128" y="275824"/>
                  </a:lnTo>
                  <a:lnTo>
                    <a:pt x="119066" y="277343"/>
                  </a:lnTo>
                  <a:lnTo>
                    <a:pt x="110029" y="278862"/>
                  </a:lnTo>
                  <a:lnTo>
                    <a:pt x="108522" y="280381"/>
                  </a:lnTo>
                  <a:lnTo>
                    <a:pt x="0" y="327090"/>
                  </a:lnTo>
                  <a:lnTo>
                    <a:pt x="507883" y="616585"/>
                  </a:lnTo>
                  <a:lnTo>
                    <a:pt x="708373" y="556331"/>
                  </a:lnTo>
                  <a:lnTo>
                    <a:pt x="963163" y="155317"/>
                  </a:lnTo>
                  <a:lnTo>
                    <a:pt x="946582" y="0"/>
                  </a:lnTo>
                  <a:close/>
                </a:path>
              </a:pathLst>
            </a:custGeom>
            <a:solidFill>
              <a:srgbClr val="D3E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36276" y="2496676"/>
              <a:ext cx="1136650" cy="731520"/>
            </a:xfrm>
            <a:custGeom>
              <a:avLst/>
              <a:gdLst/>
              <a:ahLst/>
              <a:cxnLst/>
              <a:rect l="l" t="t" r="r" b="b"/>
              <a:pathLst>
                <a:path w="1136650" h="731519">
                  <a:moveTo>
                    <a:pt x="1086698" y="0"/>
                  </a:moveTo>
                  <a:lnTo>
                    <a:pt x="1036955" y="37721"/>
                  </a:lnTo>
                  <a:lnTo>
                    <a:pt x="1036955" y="84430"/>
                  </a:lnTo>
                  <a:lnTo>
                    <a:pt x="886207" y="146203"/>
                  </a:lnTo>
                  <a:lnTo>
                    <a:pt x="886207" y="431141"/>
                  </a:lnTo>
                  <a:lnTo>
                    <a:pt x="669263" y="490002"/>
                  </a:lnTo>
                  <a:lnTo>
                    <a:pt x="673693" y="577344"/>
                  </a:lnTo>
                  <a:lnTo>
                    <a:pt x="660149" y="574433"/>
                  </a:lnTo>
                  <a:lnTo>
                    <a:pt x="636101" y="530635"/>
                  </a:lnTo>
                  <a:lnTo>
                    <a:pt x="625469" y="517091"/>
                  </a:lnTo>
                  <a:lnTo>
                    <a:pt x="610406" y="500508"/>
                  </a:lnTo>
                  <a:lnTo>
                    <a:pt x="578763" y="468863"/>
                  </a:lnTo>
                  <a:lnTo>
                    <a:pt x="562182" y="455318"/>
                  </a:lnTo>
                  <a:lnTo>
                    <a:pt x="541045" y="437217"/>
                  </a:lnTo>
                  <a:lnTo>
                    <a:pt x="521553" y="422154"/>
                  </a:lnTo>
                  <a:lnTo>
                    <a:pt x="500415" y="408609"/>
                  </a:lnTo>
                  <a:lnTo>
                    <a:pt x="477759" y="396457"/>
                  </a:lnTo>
                  <a:lnTo>
                    <a:pt x="455229" y="382913"/>
                  </a:lnTo>
                  <a:lnTo>
                    <a:pt x="431054" y="372406"/>
                  </a:lnTo>
                  <a:lnTo>
                    <a:pt x="408397" y="361774"/>
                  </a:lnTo>
                  <a:lnTo>
                    <a:pt x="385867" y="355824"/>
                  </a:lnTo>
                  <a:lnTo>
                    <a:pt x="360173" y="346710"/>
                  </a:lnTo>
                  <a:lnTo>
                    <a:pt x="336112" y="343672"/>
                  </a:lnTo>
                  <a:lnTo>
                    <a:pt x="310481" y="339242"/>
                  </a:lnTo>
                  <a:lnTo>
                    <a:pt x="286369" y="339242"/>
                  </a:lnTo>
                  <a:lnTo>
                    <a:pt x="260738" y="337723"/>
                  </a:lnTo>
                  <a:lnTo>
                    <a:pt x="238132" y="339242"/>
                  </a:lnTo>
                  <a:lnTo>
                    <a:pt x="214020" y="339242"/>
                  </a:lnTo>
                  <a:lnTo>
                    <a:pt x="192921" y="342153"/>
                  </a:lnTo>
                  <a:lnTo>
                    <a:pt x="171821" y="343672"/>
                  </a:lnTo>
                  <a:lnTo>
                    <a:pt x="155240" y="346710"/>
                  </a:lnTo>
                  <a:lnTo>
                    <a:pt x="137153" y="349748"/>
                  </a:lnTo>
                  <a:lnTo>
                    <a:pt x="125091" y="352786"/>
                  </a:lnTo>
                  <a:lnTo>
                    <a:pt x="113041" y="354305"/>
                  </a:lnTo>
                  <a:lnTo>
                    <a:pt x="99473" y="358862"/>
                  </a:lnTo>
                  <a:lnTo>
                    <a:pt x="0" y="446204"/>
                  </a:lnTo>
                  <a:lnTo>
                    <a:pt x="735460" y="731143"/>
                  </a:lnTo>
                  <a:lnTo>
                    <a:pt x="1136440" y="214051"/>
                  </a:lnTo>
                  <a:lnTo>
                    <a:pt x="1086698" y="0"/>
                  </a:lnTo>
                  <a:close/>
                </a:path>
              </a:pathLst>
            </a:custGeom>
            <a:solidFill>
              <a:srgbClr val="C2D5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8040" y="2474018"/>
              <a:ext cx="1224280" cy="984885"/>
            </a:xfrm>
            <a:custGeom>
              <a:avLst/>
              <a:gdLst/>
              <a:ahLst/>
              <a:cxnLst/>
              <a:rect l="l" t="t" r="r" b="b"/>
              <a:pathLst>
                <a:path w="1224279" h="984885">
                  <a:moveTo>
                    <a:pt x="1175690" y="0"/>
                  </a:moveTo>
                  <a:lnTo>
                    <a:pt x="1125948" y="27215"/>
                  </a:lnTo>
                  <a:lnTo>
                    <a:pt x="1125948" y="131266"/>
                  </a:lnTo>
                  <a:lnTo>
                    <a:pt x="979757" y="186962"/>
                  </a:lnTo>
                  <a:lnTo>
                    <a:pt x="979757" y="490002"/>
                  </a:lnTo>
                  <a:lnTo>
                    <a:pt x="759648" y="545825"/>
                  </a:lnTo>
                  <a:lnTo>
                    <a:pt x="759648" y="680003"/>
                  </a:lnTo>
                  <a:lnTo>
                    <a:pt x="709905" y="693547"/>
                  </a:lnTo>
                  <a:lnTo>
                    <a:pt x="699399" y="672408"/>
                  </a:lnTo>
                  <a:lnTo>
                    <a:pt x="691805" y="658864"/>
                  </a:lnTo>
                  <a:lnTo>
                    <a:pt x="670668" y="622661"/>
                  </a:lnTo>
                  <a:lnTo>
                    <a:pt x="655605" y="603041"/>
                  </a:lnTo>
                  <a:lnTo>
                    <a:pt x="640543" y="581901"/>
                  </a:lnTo>
                  <a:lnTo>
                    <a:pt x="598395" y="535192"/>
                  </a:lnTo>
                  <a:lnTo>
                    <a:pt x="548652" y="491521"/>
                  </a:lnTo>
                  <a:lnTo>
                    <a:pt x="488404" y="452280"/>
                  </a:lnTo>
                  <a:lnTo>
                    <a:pt x="419042" y="426711"/>
                  </a:lnTo>
                  <a:lnTo>
                    <a:pt x="379817" y="416078"/>
                  </a:lnTo>
                  <a:lnTo>
                    <a:pt x="308975" y="407090"/>
                  </a:lnTo>
                  <a:lnTo>
                    <a:pt x="275826" y="407090"/>
                  </a:lnTo>
                  <a:lnTo>
                    <a:pt x="242664" y="408609"/>
                  </a:lnTo>
                  <a:lnTo>
                    <a:pt x="212514" y="411647"/>
                  </a:lnTo>
                  <a:lnTo>
                    <a:pt x="183884" y="417597"/>
                  </a:lnTo>
                  <a:lnTo>
                    <a:pt x="159772" y="425192"/>
                  </a:lnTo>
                  <a:lnTo>
                    <a:pt x="134141" y="431268"/>
                  </a:lnTo>
                  <a:lnTo>
                    <a:pt x="113041" y="438736"/>
                  </a:lnTo>
                  <a:lnTo>
                    <a:pt x="93448" y="444812"/>
                  </a:lnTo>
                  <a:lnTo>
                    <a:pt x="79879" y="452280"/>
                  </a:lnTo>
                  <a:lnTo>
                    <a:pt x="66323" y="458356"/>
                  </a:lnTo>
                  <a:lnTo>
                    <a:pt x="57273" y="464432"/>
                  </a:lnTo>
                  <a:lnTo>
                    <a:pt x="52755" y="465825"/>
                  </a:lnTo>
                  <a:lnTo>
                    <a:pt x="0" y="571395"/>
                  </a:lnTo>
                  <a:lnTo>
                    <a:pt x="268282" y="612155"/>
                  </a:lnTo>
                  <a:lnTo>
                    <a:pt x="736991" y="984435"/>
                  </a:lnTo>
                  <a:lnTo>
                    <a:pt x="1118353" y="720636"/>
                  </a:lnTo>
                  <a:lnTo>
                    <a:pt x="1223914" y="24177"/>
                  </a:lnTo>
                  <a:lnTo>
                    <a:pt x="1175690" y="0"/>
                  </a:lnTo>
                  <a:close/>
                </a:path>
              </a:pathLst>
            </a:custGeom>
            <a:solidFill>
              <a:srgbClr val="AFC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47992" y="3423769"/>
              <a:ext cx="3503295" cy="2252345"/>
            </a:xfrm>
            <a:custGeom>
              <a:avLst/>
              <a:gdLst/>
              <a:ahLst/>
              <a:cxnLst/>
              <a:rect l="l" t="t" r="r" b="b"/>
              <a:pathLst>
                <a:path w="3503295" h="2252345">
                  <a:moveTo>
                    <a:pt x="1620318" y="0"/>
                  </a:moveTo>
                  <a:lnTo>
                    <a:pt x="961611" y="395065"/>
                  </a:lnTo>
                  <a:lnTo>
                    <a:pt x="9042" y="1534691"/>
                  </a:lnTo>
                  <a:lnTo>
                    <a:pt x="0" y="1682426"/>
                  </a:lnTo>
                  <a:lnTo>
                    <a:pt x="1513238" y="2252267"/>
                  </a:lnTo>
                  <a:lnTo>
                    <a:pt x="3502826" y="827725"/>
                  </a:lnTo>
                  <a:lnTo>
                    <a:pt x="3478651" y="529116"/>
                  </a:lnTo>
                  <a:lnTo>
                    <a:pt x="2345197" y="485445"/>
                  </a:lnTo>
                  <a:lnTo>
                    <a:pt x="1620318" y="0"/>
                  </a:lnTo>
                  <a:close/>
                </a:path>
              </a:pathLst>
            </a:custGeom>
            <a:solidFill>
              <a:srgbClr val="D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82015" y="2448448"/>
              <a:ext cx="1398905" cy="913765"/>
            </a:xfrm>
            <a:custGeom>
              <a:avLst/>
              <a:gdLst/>
              <a:ahLst/>
              <a:cxnLst/>
              <a:rect l="l" t="t" r="r" b="b"/>
              <a:pathLst>
                <a:path w="1398904" h="913764">
                  <a:moveTo>
                    <a:pt x="1258545" y="0"/>
                  </a:moveTo>
                  <a:lnTo>
                    <a:pt x="1180196" y="24177"/>
                  </a:lnTo>
                  <a:lnTo>
                    <a:pt x="1178678" y="186962"/>
                  </a:lnTo>
                  <a:lnTo>
                    <a:pt x="1030968" y="239748"/>
                  </a:lnTo>
                  <a:lnTo>
                    <a:pt x="1030968" y="557724"/>
                  </a:lnTo>
                  <a:lnTo>
                    <a:pt x="816934" y="604560"/>
                  </a:lnTo>
                  <a:lnTo>
                    <a:pt x="822883" y="756712"/>
                  </a:lnTo>
                  <a:lnTo>
                    <a:pt x="699349" y="782409"/>
                  </a:lnTo>
                  <a:lnTo>
                    <a:pt x="693273" y="770383"/>
                  </a:lnTo>
                  <a:lnTo>
                    <a:pt x="687324" y="756712"/>
                  </a:lnTo>
                  <a:lnTo>
                    <a:pt x="679730" y="741649"/>
                  </a:lnTo>
                  <a:lnTo>
                    <a:pt x="654162" y="697978"/>
                  </a:lnTo>
                  <a:lnTo>
                    <a:pt x="621001" y="651269"/>
                  </a:lnTo>
                  <a:lnTo>
                    <a:pt x="574295" y="600003"/>
                  </a:lnTo>
                  <a:lnTo>
                    <a:pt x="519996" y="553294"/>
                  </a:lnTo>
                  <a:lnTo>
                    <a:pt x="486834" y="532154"/>
                  </a:lnTo>
                  <a:lnTo>
                    <a:pt x="417473" y="502027"/>
                  </a:lnTo>
                  <a:lnTo>
                    <a:pt x="378311" y="494432"/>
                  </a:lnTo>
                  <a:lnTo>
                    <a:pt x="336112" y="488483"/>
                  </a:lnTo>
                  <a:lnTo>
                    <a:pt x="298431" y="486964"/>
                  </a:lnTo>
                  <a:lnTo>
                    <a:pt x="260751" y="490002"/>
                  </a:lnTo>
                  <a:lnTo>
                    <a:pt x="191415" y="500508"/>
                  </a:lnTo>
                  <a:lnTo>
                    <a:pt x="134141" y="520129"/>
                  </a:lnTo>
                  <a:lnTo>
                    <a:pt x="110029" y="532154"/>
                  </a:lnTo>
                  <a:lnTo>
                    <a:pt x="85904" y="542661"/>
                  </a:lnTo>
                  <a:lnTo>
                    <a:pt x="64804" y="553294"/>
                  </a:lnTo>
                  <a:lnTo>
                    <a:pt x="46717" y="565319"/>
                  </a:lnTo>
                  <a:lnTo>
                    <a:pt x="33149" y="575825"/>
                  </a:lnTo>
                  <a:lnTo>
                    <a:pt x="21099" y="583420"/>
                  </a:lnTo>
                  <a:lnTo>
                    <a:pt x="12049" y="590889"/>
                  </a:lnTo>
                  <a:lnTo>
                    <a:pt x="6024" y="596965"/>
                  </a:lnTo>
                  <a:lnTo>
                    <a:pt x="0" y="663294"/>
                  </a:lnTo>
                  <a:lnTo>
                    <a:pt x="352693" y="578863"/>
                  </a:lnTo>
                  <a:lnTo>
                    <a:pt x="590876" y="913549"/>
                  </a:lnTo>
                  <a:lnTo>
                    <a:pt x="1398660" y="908992"/>
                  </a:lnTo>
                  <a:lnTo>
                    <a:pt x="1258545" y="0"/>
                  </a:lnTo>
                  <a:close/>
                </a:path>
              </a:pathLst>
            </a:custGeom>
            <a:solidFill>
              <a:srgbClr val="899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25782" y="4637358"/>
              <a:ext cx="2242820" cy="541655"/>
            </a:xfrm>
            <a:custGeom>
              <a:avLst/>
              <a:gdLst/>
              <a:ahLst/>
              <a:cxnLst/>
              <a:rect l="l" t="t" r="r" b="b"/>
              <a:pathLst>
                <a:path w="2242820" h="541654">
                  <a:moveTo>
                    <a:pt x="24111" y="0"/>
                  </a:moveTo>
                  <a:lnTo>
                    <a:pt x="0" y="170355"/>
                  </a:lnTo>
                  <a:lnTo>
                    <a:pt x="1593126" y="541192"/>
                  </a:lnTo>
                  <a:lnTo>
                    <a:pt x="2015117" y="336178"/>
                  </a:lnTo>
                  <a:lnTo>
                    <a:pt x="2242694" y="176380"/>
                  </a:lnTo>
                  <a:lnTo>
                    <a:pt x="1460478" y="277381"/>
                  </a:lnTo>
                  <a:lnTo>
                    <a:pt x="1104810" y="146228"/>
                  </a:lnTo>
                  <a:lnTo>
                    <a:pt x="847109" y="194469"/>
                  </a:lnTo>
                  <a:lnTo>
                    <a:pt x="465734" y="96481"/>
                  </a:lnTo>
                  <a:lnTo>
                    <a:pt x="351187" y="6025"/>
                  </a:lnTo>
                  <a:lnTo>
                    <a:pt x="24111" y="0"/>
                  </a:lnTo>
                  <a:close/>
                </a:path>
              </a:pathLst>
            </a:custGeom>
            <a:solidFill>
              <a:srgbClr val="8F8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26823" y="4718763"/>
              <a:ext cx="2258060" cy="542925"/>
            </a:xfrm>
            <a:custGeom>
              <a:avLst/>
              <a:gdLst/>
              <a:ahLst/>
              <a:cxnLst/>
              <a:rect l="l" t="t" r="r" b="b"/>
              <a:pathLst>
                <a:path w="2258059" h="542925">
                  <a:moveTo>
                    <a:pt x="547133" y="0"/>
                  </a:moveTo>
                  <a:lnTo>
                    <a:pt x="61805" y="0"/>
                  </a:lnTo>
                  <a:lnTo>
                    <a:pt x="0" y="132658"/>
                  </a:lnTo>
                  <a:lnTo>
                    <a:pt x="1605137" y="542711"/>
                  </a:lnTo>
                  <a:lnTo>
                    <a:pt x="1944351" y="450749"/>
                  </a:lnTo>
                  <a:lnTo>
                    <a:pt x="2257870" y="226127"/>
                  </a:lnTo>
                  <a:lnTo>
                    <a:pt x="1659437" y="322609"/>
                  </a:lnTo>
                  <a:lnTo>
                    <a:pt x="1327818" y="176380"/>
                  </a:lnTo>
                  <a:lnTo>
                    <a:pt x="1065560" y="226127"/>
                  </a:lnTo>
                  <a:lnTo>
                    <a:pt x="658668" y="101000"/>
                  </a:lnTo>
                  <a:lnTo>
                    <a:pt x="547133" y="0"/>
                  </a:lnTo>
                  <a:close/>
                </a:path>
              </a:pathLst>
            </a:custGeom>
            <a:solidFill>
              <a:srgbClr val="786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62018" y="4794143"/>
              <a:ext cx="2077085" cy="542925"/>
            </a:xfrm>
            <a:custGeom>
              <a:avLst/>
              <a:gdLst/>
              <a:ahLst/>
              <a:cxnLst/>
              <a:rect l="l" t="t" r="r" b="b"/>
              <a:pathLst>
                <a:path w="2077084" h="542925">
                  <a:moveTo>
                    <a:pt x="611938" y="0"/>
                  </a:moveTo>
                  <a:lnTo>
                    <a:pt x="58780" y="0"/>
                  </a:lnTo>
                  <a:lnTo>
                    <a:pt x="0" y="87430"/>
                  </a:lnTo>
                  <a:lnTo>
                    <a:pt x="523008" y="164317"/>
                  </a:lnTo>
                  <a:lnTo>
                    <a:pt x="949493" y="425116"/>
                  </a:lnTo>
                  <a:lnTo>
                    <a:pt x="1778541" y="542699"/>
                  </a:lnTo>
                  <a:lnTo>
                    <a:pt x="2076998" y="331647"/>
                  </a:lnTo>
                  <a:lnTo>
                    <a:pt x="1706142" y="375369"/>
                  </a:lnTo>
                  <a:lnTo>
                    <a:pt x="1406292" y="218583"/>
                  </a:lnTo>
                  <a:lnTo>
                    <a:pt x="1118341" y="272862"/>
                  </a:lnTo>
                  <a:lnTo>
                    <a:pt x="714424" y="116076"/>
                  </a:lnTo>
                  <a:lnTo>
                    <a:pt x="611938" y="0"/>
                  </a:lnTo>
                  <a:close/>
                </a:path>
              </a:pathLst>
            </a:custGeom>
            <a:solidFill>
              <a:srgbClr val="6B5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15815" y="4848410"/>
              <a:ext cx="2047239" cy="633730"/>
            </a:xfrm>
            <a:custGeom>
              <a:avLst/>
              <a:gdLst/>
              <a:ahLst/>
              <a:cxnLst/>
              <a:rect l="l" t="t" r="r" b="b"/>
              <a:pathLst>
                <a:path w="2047240" h="633729">
                  <a:moveTo>
                    <a:pt x="146203" y="0"/>
                  </a:moveTo>
                  <a:lnTo>
                    <a:pt x="0" y="72367"/>
                  </a:lnTo>
                  <a:lnTo>
                    <a:pt x="619469" y="170355"/>
                  </a:lnTo>
                  <a:lnTo>
                    <a:pt x="1059586" y="491445"/>
                  </a:lnTo>
                  <a:lnTo>
                    <a:pt x="1373143" y="462812"/>
                  </a:lnTo>
                  <a:lnTo>
                    <a:pt x="1725773" y="633155"/>
                  </a:lnTo>
                  <a:lnTo>
                    <a:pt x="2046760" y="410040"/>
                  </a:lnTo>
                  <a:lnTo>
                    <a:pt x="1813235" y="413065"/>
                  </a:lnTo>
                  <a:lnTo>
                    <a:pt x="1528321" y="298482"/>
                  </a:lnTo>
                  <a:lnTo>
                    <a:pt x="1220877" y="306026"/>
                  </a:lnTo>
                  <a:lnTo>
                    <a:pt x="806366" y="125127"/>
                  </a:lnTo>
                  <a:lnTo>
                    <a:pt x="767179" y="33164"/>
                  </a:lnTo>
                  <a:lnTo>
                    <a:pt x="146203" y="0"/>
                  </a:lnTo>
                  <a:close/>
                </a:path>
              </a:pathLst>
            </a:custGeom>
            <a:solidFill>
              <a:srgbClr val="534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53037" y="2315789"/>
              <a:ext cx="3255657" cy="28311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61288" y="339851"/>
              <a:ext cx="1034796" cy="894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563" y="339851"/>
              <a:ext cx="912876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9" y="339851"/>
              <a:ext cx="5617463" cy="894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554926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4- Implement</a:t>
            </a:r>
            <a:r>
              <a:rPr spc="-20" dirty="0"/>
              <a:t> </a:t>
            </a:r>
            <a:r>
              <a:rPr spc="-5" dirty="0"/>
              <a:t>Changes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6897" y="1393272"/>
            <a:ext cx="7007859" cy="44615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3200" spc="-5" dirty="0">
                <a:latin typeface="Arial"/>
                <a:cs typeface="Arial"/>
              </a:rPr>
              <a:t>Implementation plan should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describe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Why will it be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done?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How will it </a:t>
            </a:r>
            <a:r>
              <a:rPr sz="3200" spc="-10" dirty="0">
                <a:latin typeface="Arial"/>
                <a:cs typeface="Arial"/>
              </a:rPr>
              <a:t>be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done?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When </a:t>
            </a:r>
            <a:r>
              <a:rPr sz="3200" dirty="0">
                <a:latin typeface="Arial"/>
                <a:cs typeface="Arial"/>
              </a:rPr>
              <a:t>will it </a:t>
            </a:r>
            <a:r>
              <a:rPr sz="3200" spc="-10" dirty="0">
                <a:latin typeface="Arial"/>
                <a:cs typeface="Arial"/>
              </a:rPr>
              <a:t>be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done?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Who will do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it?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Where </a:t>
            </a:r>
            <a:r>
              <a:rPr sz="3200" dirty="0">
                <a:latin typeface="Arial"/>
                <a:cs typeface="Arial"/>
              </a:rPr>
              <a:t>will it </a:t>
            </a:r>
            <a:r>
              <a:rPr sz="3200" spc="-10" dirty="0">
                <a:latin typeface="Arial"/>
                <a:cs typeface="Arial"/>
              </a:rPr>
              <a:t>be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done?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3200" dirty="0">
                <a:latin typeface="Arial"/>
                <a:cs typeface="Arial"/>
              </a:rPr>
              <a:t>Also the critical </a:t>
            </a:r>
            <a:r>
              <a:rPr sz="3200" spc="-5" dirty="0">
                <a:latin typeface="Arial"/>
                <a:cs typeface="Arial"/>
              </a:rPr>
              <a:t>info and details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about  </a:t>
            </a:r>
            <a:r>
              <a:rPr sz="3200" spc="-5" dirty="0">
                <a:latin typeface="Arial"/>
                <a:cs typeface="Arial"/>
              </a:rPr>
              <a:t>measurement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information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61288" y="339851"/>
              <a:ext cx="1034796" cy="894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563" y="339851"/>
              <a:ext cx="912876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9" y="339851"/>
              <a:ext cx="4796028" cy="894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47282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5- Study </a:t>
            </a:r>
            <a:r>
              <a:rPr spc="-10" dirty="0"/>
              <a:t>the</a:t>
            </a:r>
            <a:r>
              <a:rPr spc="-20" dirty="0"/>
              <a:t> </a:t>
            </a:r>
            <a:r>
              <a:rPr spc="-5" dirty="0"/>
              <a:t>results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3000" y="1119891"/>
            <a:ext cx="7481570" cy="5738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189865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25" dirty="0">
                <a:latin typeface="Arial"/>
                <a:cs typeface="Arial"/>
              </a:rPr>
              <a:t>Track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effectiveness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165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improvement</a:t>
            </a:r>
            <a:endParaRPr sz="3200">
              <a:latin typeface="Arial"/>
              <a:cs typeface="Arial"/>
            </a:endParaRPr>
          </a:p>
          <a:p>
            <a:pPr marL="295910" marR="23114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Important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Institutionalize </a:t>
            </a:r>
            <a:r>
              <a:rPr sz="3200" spc="-55" dirty="0">
                <a:latin typeface="Arial"/>
                <a:cs typeface="Arial"/>
              </a:rPr>
              <a:t>meaningful  </a:t>
            </a:r>
            <a:r>
              <a:rPr sz="3200" dirty="0">
                <a:latin typeface="Arial"/>
                <a:cs typeface="Arial"/>
              </a:rPr>
              <a:t>change</a:t>
            </a:r>
            <a:endParaRPr sz="3200">
              <a:latin typeface="Arial"/>
              <a:cs typeface="Arial"/>
            </a:endParaRPr>
          </a:p>
          <a:p>
            <a:pPr marL="295910" marR="5651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Ensure </a:t>
            </a:r>
            <a:r>
              <a:rPr sz="3200" spc="-5" dirty="0">
                <a:latin typeface="Arial"/>
                <a:cs typeface="Arial"/>
              </a:rPr>
              <a:t>ongoing measurement </a:t>
            </a:r>
            <a:r>
              <a:rPr sz="3200" dirty="0">
                <a:latin typeface="Arial"/>
                <a:cs typeface="Arial"/>
              </a:rPr>
              <a:t>&amp;  </a:t>
            </a:r>
            <a:r>
              <a:rPr sz="3200" spc="-5" dirty="0">
                <a:latin typeface="Arial"/>
                <a:cs typeface="Arial"/>
              </a:rPr>
              <a:t>evaluation </a:t>
            </a:r>
            <a:r>
              <a:rPr sz="3200" spc="-10" dirty="0">
                <a:latin typeface="Arial"/>
                <a:cs typeface="Arial"/>
              </a:rPr>
              <a:t>efforts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achieve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continuous  improvement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Project team </a:t>
            </a:r>
            <a:r>
              <a:rPr sz="3200" spc="-5" dirty="0">
                <a:latin typeface="Arial"/>
                <a:cs typeface="Arial"/>
              </a:rPr>
              <a:t>should meet periodically  during this phase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evaluate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results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Some </a:t>
            </a:r>
            <a:r>
              <a:rPr sz="3200" dirty="0">
                <a:latin typeface="Arial"/>
                <a:cs typeface="Arial"/>
              </a:rPr>
              <a:t>phases to be </a:t>
            </a:r>
            <a:r>
              <a:rPr sz="3200" spc="-5" dirty="0">
                <a:latin typeface="Arial"/>
                <a:cs typeface="Arial"/>
              </a:rPr>
              <a:t>repeated </a:t>
            </a:r>
            <a:r>
              <a:rPr sz="3200" dirty="0">
                <a:latin typeface="Arial"/>
                <a:cs typeface="Arial"/>
              </a:rPr>
              <a:t>if </a:t>
            </a:r>
            <a:r>
              <a:rPr sz="3200" spc="-5">
                <a:latin typeface="Arial"/>
                <a:cs typeface="Arial"/>
              </a:rPr>
              <a:t>team</a:t>
            </a:r>
            <a:r>
              <a:rPr sz="3200" spc="-120">
                <a:latin typeface="Arial"/>
                <a:cs typeface="Arial"/>
              </a:rPr>
              <a:t> </a:t>
            </a:r>
            <a:r>
              <a:rPr sz="3200" spc="-5" smtClean="0">
                <a:latin typeface="Arial"/>
                <a:cs typeface="Arial"/>
              </a:rPr>
              <a:t>is</a:t>
            </a:r>
            <a:r>
              <a:rPr lang="en-US" sz="3200" spc="-5" dirty="0" smtClean="0">
                <a:latin typeface="Arial"/>
                <a:cs typeface="Arial"/>
              </a:rPr>
              <a:t> not satisfied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61288" y="339851"/>
              <a:ext cx="1034796" cy="894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563" y="339851"/>
              <a:ext cx="912876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9" y="339851"/>
              <a:ext cx="6586728" cy="894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65176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6- Standardize the</a:t>
            </a:r>
            <a:r>
              <a:rPr spc="-15" dirty="0"/>
              <a:t> </a:t>
            </a:r>
            <a:r>
              <a:rPr spc="-5" dirty="0"/>
              <a:t>solution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6897" y="1379681"/>
            <a:ext cx="6827520" cy="456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339725" indent="-283845">
              <a:lnSpc>
                <a:spcPct val="150100"/>
              </a:lnSpc>
              <a:spcBef>
                <a:spcPts val="9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Positive </a:t>
            </a:r>
            <a:r>
              <a:rPr sz="3200" spc="-5" dirty="0">
                <a:latin typeface="Arial"/>
                <a:cs typeface="Arial"/>
              </a:rPr>
              <a:t>control specifies </a:t>
            </a:r>
            <a:r>
              <a:rPr sz="3200" spc="-60" dirty="0">
                <a:latin typeface="Arial"/>
                <a:cs typeface="Arial"/>
              </a:rPr>
              <a:t>variables  </a:t>
            </a:r>
            <a:r>
              <a:rPr sz="3200" dirty="0">
                <a:latin typeface="Arial"/>
                <a:cs typeface="Arial"/>
              </a:rPr>
              <a:t>that </a:t>
            </a:r>
            <a:r>
              <a:rPr sz="3200" spc="-5" dirty="0">
                <a:latin typeface="Arial"/>
                <a:cs typeface="Arial"/>
              </a:rPr>
              <a:t>need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be </a:t>
            </a:r>
            <a:r>
              <a:rPr sz="3200" dirty="0">
                <a:latin typeface="Arial"/>
                <a:cs typeface="Arial"/>
              </a:rPr>
              <a:t>kept </a:t>
            </a:r>
            <a:r>
              <a:rPr sz="3200" spc="-5" dirty="0">
                <a:latin typeface="Arial"/>
                <a:cs typeface="Arial"/>
              </a:rPr>
              <a:t>under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control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50100"/>
              </a:lnSpc>
              <a:spcBef>
                <a:spcPts val="59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What, </a:t>
            </a:r>
            <a:r>
              <a:rPr sz="3200" dirty="0">
                <a:latin typeface="Arial"/>
                <a:cs typeface="Arial"/>
              </a:rPr>
              <a:t>who, </a:t>
            </a:r>
            <a:r>
              <a:rPr sz="3200" spc="-50" dirty="0">
                <a:latin typeface="Arial"/>
                <a:cs typeface="Arial"/>
              </a:rPr>
              <a:t>how, </a:t>
            </a:r>
            <a:r>
              <a:rPr sz="3200" spc="-5" dirty="0">
                <a:latin typeface="Arial"/>
                <a:cs typeface="Arial"/>
              </a:rPr>
              <a:t>where and when </a:t>
            </a:r>
            <a:r>
              <a:rPr sz="3200" spc="-245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  <a:p>
            <a:pPr marL="295910" marR="183515" indent="-283845">
              <a:lnSpc>
                <a:spcPct val="150100"/>
              </a:lnSpc>
              <a:spcBef>
                <a:spcPts val="59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Standardizing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solution </a:t>
            </a:r>
            <a:r>
              <a:rPr sz="3200" spc="-65" dirty="0">
                <a:latin typeface="Arial"/>
                <a:cs typeface="Arial"/>
              </a:rPr>
              <a:t>prevents  </a:t>
            </a:r>
            <a:r>
              <a:rPr sz="3200" spc="-5" dirty="0">
                <a:latin typeface="Arial"/>
                <a:cs typeface="Arial"/>
              </a:rPr>
              <a:t>backsliding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161288" y="339851"/>
              <a:ext cx="1034796" cy="894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563" y="339851"/>
              <a:ext cx="912876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9" y="339851"/>
              <a:ext cx="5251704" cy="894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51835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7- Plan for the</a:t>
            </a:r>
            <a:r>
              <a:rPr spc="-30" dirty="0"/>
              <a:t> </a:t>
            </a:r>
            <a:r>
              <a:rPr spc="-5" dirty="0"/>
              <a:t>Future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09089" y="1393272"/>
            <a:ext cx="7052309" cy="36690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Improvement </a:t>
            </a:r>
            <a:r>
              <a:rPr sz="3200" dirty="0">
                <a:latin typeface="Arial"/>
                <a:cs typeface="Arial"/>
              </a:rPr>
              <a:t>process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continues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5" dirty="0">
                <a:latin typeface="Arial"/>
                <a:cs typeface="Arial"/>
              </a:rPr>
              <a:t>TQM </a:t>
            </a:r>
            <a:r>
              <a:rPr sz="3200" spc="-5" dirty="0">
                <a:latin typeface="Arial"/>
                <a:cs typeface="Arial"/>
              </a:rPr>
              <a:t>addresses the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Quality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of 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management </a:t>
            </a:r>
            <a:r>
              <a:rPr sz="3200" dirty="0">
                <a:latin typeface="Arial"/>
                <a:cs typeface="Arial"/>
              </a:rPr>
              <a:t>as well as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Management 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32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Quality</a:t>
            </a:r>
            <a:endParaRPr sz="3200">
              <a:latin typeface="Arial"/>
              <a:cs typeface="Arial"/>
            </a:endParaRPr>
          </a:p>
          <a:p>
            <a:pPr marL="295910" marR="77279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Every </a:t>
            </a:r>
            <a:r>
              <a:rPr sz="3200" spc="-5" dirty="0">
                <a:latin typeface="Arial"/>
                <a:cs typeface="Arial"/>
              </a:rPr>
              <a:t>one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organization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involved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long term endeavor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continuous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improvement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06498" y="289051"/>
            <a:ext cx="5523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0804" algn="l"/>
              </a:tabLst>
            </a:pPr>
            <a:r>
              <a:rPr sz="3200" b="1" dirty="0">
                <a:solidFill>
                  <a:srgbClr val="565F6C"/>
                </a:solidFill>
                <a:latin typeface="+mn-lt"/>
                <a:cs typeface="Tahoma"/>
              </a:rPr>
              <a:t>O</a:t>
            </a:r>
            <a:r>
              <a:rPr sz="2550" b="1" dirty="0">
                <a:solidFill>
                  <a:srgbClr val="565F6C"/>
                </a:solidFill>
                <a:latin typeface="+mn-lt"/>
                <a:cs typeface="Tahoma"/>
              </a:rPr>
              <a:t>VERVIEW</a:t>
            </a:r>
            <a:r>
              <a:rPr sz="2550" b="1" spc="200" dirty="0">
                <a:solidFill>
                  <a:srgbClr val="565F6C"/>
                </a:solidFill>
                <a:latin typeface="+mn-lt"/>
                <a:cs typeface="Tahoma"/>
              </a:rPr>
              <a:t> </a:t>
            </a:r>
            <a:r>
              <a:rPr sz="2550" b="1" dirty="0">
                <a:solidFill>
                  <a:srgbClr val="565F6C"/>
                </a:solidFill>
                <a:latin typeface="+mn-lt"/>
                <a:cs typeface="Tahoma"/>
              </a:rPr>
              <a:t>OF</a:t>
            </a:r>
            <a:r>
              <a:rPr sz="2550" b="1" spc="204" dirty="0">
                <a:solidFill>
                  <a:srgbClr val="565F6C"/>
                </a:solidFill>
                <a:latin typeface="+mn-lt"/>
                <a:cs typeface="Tahoma"/>
              </a:rPr>
              <a:t> </a:t>
            </a:r>
            <a:r>
              <a:rPr sz="2550" b="1" dirty="0">
                <a:solidFill>
                  <a:srgbClr val="565F6C"/>
                </a:solidFill>
                <a:latin typeface="+mn-lt"/>
                <a:cs typeface="Tahoma"/>
              </a:rPr>
              <a:t>TOOLS	</a:t>
            </a:r>
            <a:r>
              <a:rPr sz="3200" b="1" dirty="0">
                <a:solidFill>
                  <a:srgbClr val="565F6C"/>
                </a:solidFill>
                <a:latin typeface="+mn-lt"/>
                <a:cs typeface="Tahoma"/>
              </a:rPr>
              <a:t>-</a:t>
            </a:r>
            <a:r>
              <a:rPr sz="3200" b="1" spc="-70" dirty="0">
                <a:solidFill>
                  <a:srgbClr val="565F6C"/>
                </a:solidFill>
                <a:latin typeface="+mn-lt"/>
                <a:cs typeface="Tahoma"/>
              </a:rPr>
              <a:t> </a:t>
            </a:r>
            <a:r>
              <a:rPr sz="3200" b="1" dirty="0">
                <a:solidFill>
                  <a:srgbClr val="565F6C"/>
                </a:solidFill>
                <a:latin typeface="+mn-lt"/>
                <a:cs typeface="Tahoma"/>
              </a:rPr>
              <a:t>K</a:t>
            </a:r>
            <a:r>
              <a:rPr sz="2550" b="1" dirty="0">
                <a:solidFill>
                  <a:srgbClr val="565F6C"/>
                </a:solidFill>
                <a:latin typeface="+mn-lt"/>
                <a:cs typeface="Tahoma"/>
              </a:rPr>
              <a:t>AIZEN</a:t>
            </a:r>
            <a:endParaRPr sz="2550">
              <a:latin typeface="+mn-lt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3074034"/>
            <a:ext cx="6615430" cy="3333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  <a:tab pos="3556000" algn="l"/>
              </a:tabLst>
            </a:pPr>
            <a:r>
              <a:rPr sz="2400" spc="-5" dirty="0">
                <a:cs typeface="Arial"/>
              </a:rPr>
              <a:t>Japanese </a:t>
            </a:r>
            <a:r>
              <a:rPr sz="2400" dirty="0">
                <a:cs typeface="Arial"/>
              </a:rPr>
              <a:t>term</a:t>
            </a:r>
            <a:r>
              <a:rPr sz="2400" spc="130" dirty="0">
                <a:cs typeface="Arial"/>
              </a:rPr>
              <a:t> </a:t>
            </a:r>
            <a:r>
              <a:rPr sz="2400">
                <a:cs typeface="Arial"/>
              </a:rPr>
              <a:t>–</a:t>
            </a:r>
            <a:r>
              <a:rPr sz="2400" spc="65">
                <a:cs typeface="Arial"/>
              </a:rPr>
              <a:t> </a:t>
            </a:r>
            <a:r>
              <a:rPr lang="en-US" sz="2400" spc="-495" dirty="0" smtClean="0">
                <a:cs typeface="Arial"/>
              </a:rPr>
              <a:t>Kai                </a:t>
            </a:r>
            <a:r>
              <a:rPr sz="2400" spc="-5" smtClean="0">
                <a:cs typeface="Arial"/>
              </a:rPr>
              <a:t>meaning</a:t>
            </a:r>
            <a:r>
              <a:rPr sz="2400" spc="10" smtClean="0">
                <a:cs typeface="Arial"/>
              </a:rPr>
              <a:t> </a:t>
            </a:r>
            <a:r>
              <a:rPr sz="2400" spc="-5" dirty="0">
                <a:cs typeface="Arial"/>
              </a:rPr>
              <a:t>continuous</a:t>
            </a:r>
            <a:endParaRPr sz="2400">
              <a:cs typeface="Arial"/>
            </a:endParaRPr>
          </a:p>
          <a:p>
            <a:pPr marL="2704465">
              <a:lnSpc>
                <a:spcPct val="100000"/>
              </a:lnSpc>
              <a:spcBef>
                <a:spcPts val="600"/>
              </a:spcBef>
            </a:pPr>
            <a:r>
              <a:rPr sz="2400" spc="-495" smtClean="0">
                <a:cs typeface="Arial"/>
              </a:rPr>
              <a:t>―</a:t>
            </a:r>
            <a:r>
              <a:rPr lang="en-US" sz="2400" spc="-495" dirty="0" smtClean="0">
                <a:cs typeface="Arial"/>
              </a:rPr>
              <a:t>Zen      </a:t>
            </a:r>
            <a:r>
              <a:rPr sz="2400" spc="-5" smtClean="0">
                <a:cs typeface="Arial"/>
              </a:rPr>
              <a:t>meaning</a:t>
            </a:r>
            <a:r>
              <a:rPr sz="2400" spc="20" smtClean="0">
                <a:cs typeface="Arial"/>
              </a:rPr>
              <a:t> </a:t>
            </a:r>
            <a:r>
              <a:rPr sz="2400" spc="-25" dirty="0">
                <a:cs typeface="Arial"/>
              </a:rPr>
              <a:t>improvement</a:t>
            </a:r>
            <a:endParaRPr sz="2400"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cs typeface="Arial"/>
              </a:rPr>
              <a:t>Small scale continuous</a:t>
            </a:r>
            <a:r>
              <a:rPr sz="2400" spc="35" dirty="0">
                <a:cs typeface="Arial"/>
              </a:rPr>
              <a:t> </a:t>
            </a:r>
            <a:r>
              <a:rPr sz="2400" spc="-5" dirty="0">
                <a:cs typeface="Arial"/>
              </a:rPr>
              <a:t>improvements</a:t>
            </a:r>
            <a:endParaRPr sz="2400"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cs typeface="Arial"/>
              </a:rPr>
              <a:t>Incremental </a:t>
            </a:r>
            <a:r>
              <a:rPr sz="2400" dirty="0">
                <a:cs typeface="Arial"/>
              </a:rPr>
              <a:t>steps- </a:t>
            </a:r>
            <a:r>
              <a:rPr sz="2400" spc="-5" dirty="0">
                <a:cs typeface="Arial"/>
              </a:rPr>
              <a:t>addresses single</a:t>
            </a:r>
            <a:r>
              <a:rPr sz="2400" spc="30" dirty="0">
                <a:cs typeface="Arial"/>
              </a:rPr>
              <a:t> </a:t>
            </a:r>
            <a:r>
              <a:rPr sz="2400" spc="-5" dirty="0">
                <a:cs typeface="Arial"/>
              </a:rPr>
              <a:t>problem</a:t>
            </a:r>
            <a:endParaRPr sz="2400"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cs typeface="Arial"/>
              </a:rPr>
              <a:t>Rapid intense </a:t>
            </a:r>
            <a:r>
              <a:rPr sz="2400" spc="-10" dirty="0">
                <a:cs typeface="Arial"/>
              </a:rPr>
              <a:t>effort </a:t>
            </a:r>
            <a:r>
              <a:rPr sz="2400" spc="-5" dirty="0">
                <a:cs typeface="Arial"/>
              </a:rPr>
              <a:t>lasting </a:t>
            </a:r>
            <a:r>
              <a:rPr sz="2400" dirty="0">
                <a:cs typeface="Arial"/>
              </a:rPr>
              <a:t>3-5</a:t>
            </a:r>
            <a:r>
              <a:rPr sz="2400" spc="35" dirty="0">
                <a:cs typeface="Arial"/>
              </a:rPr>
              <a:t> </a:t>
            </a:r>
            <a:r>
              <a:rPr sz="2400" spc="-5" dirty="0">
                <a:cs typeface="Arial"/>
              </a:rPr>
              <a:t>days</a:t>
            </a:r>
            <a:endParaRPr sz="2400">
              <a:cs typeface="Arial"/>
            </a:endParaRPr>
          </a:p>
          <a:p>
            <a:pPr marL="652780" lvl="1" indent="-274955">
              <a:lnSpc>
                <a:spcPct val="100000"/>
              </a:lnSpc>
              <a:spcBef>
                <a:spcPts val="484"/>
              </a:spcBef>
              <a:buClr>
                <a:srgbClr val="FD8537"/>
              </a:buClr>
              <a:buSzPct val="80000"/>
              <a:buChar char=""/>
              <a:tabLst>
                <a:tab pos="652780" algn="l"/>
                <a:tab pos="653415" algn="l"/>
              </a:tabLst>
            </a:pPr>
            <a:r>
              <a:rPr sz="2000" dirty="0">
                <a:cs typeface="Arial"/>
              </a:rPr>
              <a:t>Known as Kaizen Events, Kaizen</a:t>
            </a:r>
            <a:r>
              <a:rPr sz="2000" spc="-85" dirty="0">
                <a:cs typeface="Arial"/>
              </a:rPr>
              <a:t> </a:t>
            </a:r>
            <a:r>
              <a:rPr sz="2000" spc="-5" dirty="0">
                <a:cs typeface="Arial"/>
              </a:rPr>
              <a:t>Blitz</a:t>
            </a:r>
            <a:endParaRPr sz="2000">
              <a:cs typeface="Arial"/>
            </a:endParaRPr>
          </a:p>
          <a:p>
            <a:pPr marL="652780" lvl="1" indent="-274955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Char char=""/>
              <a:tabLst>
                <a:tab pos="652780" algn="l"/>
                <a:tab pos="653415" algn="l"/>
              </a:tabLst>
            </a:pPr>
            <a:r>
              <a:rPr sz="2000" dirty="0">
                <a:cs typeface="Arial"/>
              </a:rPr>
              <a:t>Kaizen bursts 5-15 minutes in</a:t>
            </a:r>
            <a:r>
              <a:rPr sz="2000" spc="-110" dirty="0">
                <a:cs typeface="Arial"/>
              </a:rPr>
              <a:t> </a:t>
            </a:r>
            <a:r>
              <a:rPr sz="2000" dirty="0">
                <a:cs typeface="Arial"/>
              </a:rPr>
              <a:t>length</a:t>
            </a:r>
            <a:endParaRPr sz="2000">
              <a:cs typeface="Arial"/>
            </a:endParaRPr>
          </a:p>
          <a:p>
            <a:pPr marL="652780" lvl="1" indent="-274955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Char char=""/>
              <a:tabLst>
                <a:tab pos="652780" algn="l"/>
                <a:tab pos="653415" algn="l"/>
              </a:tabLst>
            </a:pPr>
            <a:r>
              <a:rPr sz="2000" dirty="0">
                <a:cs typeface="Arial"/>
              </a:rPr>
              <a:t>DoD Rapid Improvement</a:t>
            </a:r>
            <a:r>
              <a:rPr sz="2000" spc="-90" dirty="0">
                <a:cs typeface="Arial"/>
              </a:rPr>
              <a:t> </a:t>
            </a:r>
            <a:r>
              <a:rPr sz="2000" dirty="0">
                <a:cs typeface="Arial"/>
              </a:rPr>
              <a:t>Event</a:t>
            </a:r>
            <a:endParaRPr sz="2000"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0900" y="1066800"/>
            <a:ext cx="15621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01625" y="1064260"/>
            <a:ext cx="6711950" cy="1844039"/>
            <a:chOff x="301625" y="1064260"/>
            <a:chExt cx="6711950" cy="1844039"/>
          </a:xfrm>
        </p:grpSpPr>
        <p:sp>
          <p:nvSpPr>
            <p:cNvPr id="12" name="object 12"/>
            <p:cNvSpPr/>
            <p:nvPr/>
          </p:nvSpPr>
          <p:spPr>
            <a:xfrm>
              <a:off x="381000" y="1169670"/>
              <a:ext cx="6527165" cy="1633220"/>
            </a:xfrm>
            <a:custGeom>
              <a:avLst/>
              <a:gdLst/>
              <a:ahLst/>
              <a:cxnLst/>
              <a:rect l="l" t="t" r="r" b="b"/>
              <a:pathLst>
                <a:path w="6527165" h="1633220">
                  <a:moveTo>
                    <a:pt x="0" y="1633220"/>
                  </a:moveTo>
                  <a:lnTo>
                    <a:pt x="6526783" y="1633220"/>
                  </a:lnTo>
                  <a:lnTo>
                    <a:pt x="6526783" y="0"/>
                  </a:lnTo>
                  <a:lnTo>
                    <a:pt x="0" y="0"/>
                  </a:lnTo>
                  <a:lnTo>
                    <a:pt x="0" y="1633220"/>
                  </a:lnTo>
                  <a:close/>
                </a:path>
              </a:pathLst>
            </a:custGeom>
            <a:solidFill>
              <a:srgbClr val="3A4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1625" y="1064259"/>
              <a:ext cx="6711950" cy="1844039"/>
            </a:xfrm>
            <a:custGeom>
              <a:avLst/>
              <a:gdLst/>
              <a:ahLst/>
              <a:cxnLst/>
              <a:rect l="l" t="t" r="r" b="b"/>
              <a:pathLst>
                <a:path w="6711950" h="1844039">
                  <a:moveTo>
                    <a:pt x="6658991" y="52070"/>
                  </a:moveTo>
                  <a:lnTo>
                    <a:pt x="52920" y="52070"/>
                  </a:lnTo>
                  <a:lnTo>
                    <a:pt x="52920" y="105410"/>
                  </a:lnTo>
                  <a:lnTo>
                    <a:pt x="52920" y="1738630"/>
                  </a:lnTo>
                  <a:lnTo>
                    <a:pt x="52920" y="1790700"/>
                  </a:lnTo>
                  <a:lnTo>
                    <a:pt x="6658991" y="1790700"/>
                  </a:lnTo>
                  <a:lnTo>
                    <a:pt x="6658991" y="1738630"/>
                  </a:lnTo>
                  <a:lnTo>
                    <a:pt x="105829" y="1738630"/>
                  </a:lnTo>
                  <a:lnTo>
                    <a:pt x="105829" y="105410"/>
                  </a:lnTo>
                  <a:lnTo>
                    <a:pt x="6606159" y="105410"/>
                  </a:lnTo>
                  <a:lnTo>
                    <a:pt x="6606159" y="1738122"/>
                  </a:lnTo>
                  <a:lnTo>
                    <a:pt x="6658991" y="1738122"/>
                  </a:lnTo>
                  <a:lnTo>
                    <a:pt x="6658991" y="105410"/>
                  </a:lnTo>
                  <a:lnTo>
                    <a:pt x="6658991" y="105156"/>
                  </a:lnTo>
                  <a:lnTo>
                    <a:pt x="6658991" y="52070"/>
                  </a:lnTo>
                  <a:close/>
                </a:path>
                <a:path w="6711950" h="1844039">
                  <a:moveTo>
                    <a:pt x="67119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817370"/>
                  </a:lnTo>
                  <a:lnTo>
                    <a:pt x="0" y="1844040"/>
                  </a:lnTo>
                  <a:lnTo>
                    <a:pt x="6711950" y="1844040"/>
                  </a:lnTo>
                  <a:lnTo>
                    <a:pt x="6711950" y="1817497"/>
                  </a:lnTo>
                  <a:lnTo>
                    <a:pt x="6711950" y="1817370"/>
                  </a:lnTo>
                  <a:lnTo>
                    <a:pt x="6711950" y="25781"/>
                  </a:lnTo>
                  <a:lnTo>
                    <a:pt x="6685534" y="25781"/>
                  </a:lnTo>
                  <a:lnTo>
                    <a:pt x="6685534" y="1817370"/>
                  </a:lnTo>
                  <a:lnTo>
                    <a:pt x="26454" y="1817370"/>
                  </a:lnTo>
                  <a:lnTo>
                    <a:pt x="26454" y="25400"/>
                  </a:lnTo>
                  <a:lnTo>
                    <a:pt x="6711950" y="25400"/>
                  </a:lnTo>
                  <a:lnTo>
                    <a:pt x="671195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7147" y="1209675"/>
            <a:ext cx="6421120" cy="1574790"/>
          </a:xfrm>
          <a:prstGeom prst="rect">
            <a:avLst/>
          </a:prstGeom>
          <a:solidFill>
            <a:srgbClr val="3A435B"/>
          </a:solidFill>
          <a:ln w="26416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2695"/>
              </a:lnSpc>
            </a:pPr>
            <a:r>
              <a:rPr sz="2400" b="1" spc="-5" dirty="0">
                <a:solidFill>
                  <a:srgbClr val="F1F1F1"/>
                </a:solidFill>
                <a:cs typeface="Arial"/>
              </a:rPr>
              <a:t>The Kaizen philosophy assumes </a:t>
            </a:r>
            <a:r>
              <a:rPr sz="2400" b="1" dirty="0">
                <a:solidFill>
                  <a:srgbClr val="F1F1F1"/>
                </a:solidFill>
                <a:cs typeface="Arial"/>
              </a:rPr>
              <a:t>that</a:t>
            </a:r>
            <a:r>
              <a:rPr sz="2400" b="1" spc="-30" dirty="0">
                <a:solidFill>
                  <a:srgbClr val="F1F1F1"/>
                </a:solidFill>
                <a:cs typeface="Arial"/>
              </a:rPr>
              <a:t> </a:t>
            </a:r>
            <a:r>
              <a:rPr sz="2400" b="1" dirty="0">
                <a:solidFill>
                  <a:srgbClr val="F1F1F1"/>
                </a:solidFill>
                <a:cs typeface="Arial"/>
              </a:rPr>
              <a:t>our</a:t>
            </a:r>
            <a:endParaRPr sz="2400">
              <a:cs typeface="Arial"/>
            </a:endParaRPr>
          </a:p>
          <a:p>
            <a:pPr marL="24765" marR="32384">
              <a:lnSpc>
                <a:spcPts val="3170"/>
              </a:lnSpc>
              <a:spcBef>
                <a:spcPts val="150"/>
              </a:spcBef>
            </a:pPr>
            <a:r>
              <a:rPr sz="2400" b="1" spc="5" dirty="0">
                <a:solidFill>
                  <a:srgbClr val="F1F1F1"/>
                </a:solidFill>
                <a:cs typeface="Arial"/>
              </a:rPr>
              <a:t>way </a:t>
            </a:r>
            <a:r>
              <a:rPr sz="2400" b="1" dirty="0">
                <a:solidFill>
                  <a:srgbClr val="F1F1F1"/>
                </a:solidFill>
                <a:cs typeface="Arial"/>
              </a:rPr>
              <a:t>of life—be it our working life, our</a:t>
            </a:r>
            <a:r>
              <a:rPr sz="2400" b="1" spc="-225" dirty="0">
                <a:solidFill>
                  <a:srgbClr val="F1F1F1"/>
                </a:solidFill>
                <a:cs typeface="Arial"/>
              </a:rPr>
              <a:t> </a:t>
            </a:r>
            <a:r>
              <a:rPr sz="2400" b="1" spc="-5" dirty="0">
                <a:solidFill>
                  <a:srgbClr val="F1F1F1"/>
                </a:solidFill>
                <a:cs typeface="Arial"/>
              </a:rPr>
              <a:t>social  </a:t>
            </a:r>
            <a:r>
              <a:rPr sz="2400" b="1" dirty="0">
                <a:solidFill>
                  <a:srgbClr val="F1F1F1"/>
                </a:solidFill>
                <a:cs typeface="Arial"/>
              </a:rPr>
              <a:t>life, or </a:t>
            </a:r>
            <a:r>
              <a:rPr sz="2400" b="1" spc="-5" dirty="0">
                <a:solidFill>
                  <a:srgbClr val="F1F1F1"/>
                </a:solidFill>
                <a:cs typeface="Arial"/>
              </a:rPr>
              <a:t>our home </a:t>
            </a:r>
            <a:r>
              <a:rPr sz="2400" b="1" dirty="0">
                <a:solidFill>
                  <a:srgbClr val="F1F1F1"/>
                </a:solidFill>
                <a:cs typeface="Arial"/>
              </a:rPr>
              <a:t>life </a:t>
            </a:r>
            <a:r>
              <a:rPr sz="2400" b="1" spc="-5" dirty="0">
                <a:solidFill>
                  <a:srgbClr val="F1F1F1"/>
                </a:solidFill>
                <a:cs typeface="Arial"/>
              </a:rPr>
              <a:t>deserves </a:t>
            </a:r>
            <a:r>
              <a:rPr sz="2400" b="1" dirty="0">
                <a:solidFill>
                  <a:srgbClr val="F1F1F1"/>
                </a:solidFill>
                <a:cs typeface="Arial"/>
              </a:rPr>
              <a:t>to</a:t>
            </a:r>
            <a:r>
              <a:rPr sz="2400" b="1" spc="-85" dirty="0">
                <a:solidFill>
                  <a:srgbClr val="F1F1F1"/>
                </a:solidFill>
                <a:cs typeface="Arial"/>
              </a:rPr>
              <a:t> </a:t>
            </a:r>
            <a:r>
              <a:rPr sz="2400" b="1" dirty="0">
                <a:solidFill>
                  <a:srgbClr val="F1F1F1"/>
                </a:solidFill>
                <a:cs typeface="Arial"/>
              </a:rPr>
              <a:t>be</a:t>
            </a:r>
            <a:endParaRPr sz="2400"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35"/>
              </a:spcBef>
              <a:tabLst>
                <a:tab pos="4771390" algn="l"/>
              </a:tabLst>
            </a:pPr>
            <a:r>
              <a:rPr sz="2400" b="1" spc="-5" dirty="0">
                <a:solidFill>
                  <a:srgbClr val="F1F1F1"/>
                </a:solidFill>
                <a:cs typeface="Arial"/>
              </a:rPr>
              <a:t>constantly</a:t>
            </a:r>
            <a:r>
              <a:rPr sz="2400" b="1" spc="-20" dirty="0">
                <a:solidFill>
                  <a:srgbClr val="F1F1F1"/>
                </a:solidFill>
                <a:cs typeface="Arial"/>
              </a:rPr>
              <a:t> </a:t>
            </a:r>
            <a:r>
              <a:rPr sz="2400" b="1" dirty="0">
                <a:solidFill>
                  <a:srgbClr val="F1F1F1"/>
                </a:solidFill>
                <a:cs typeface="Arial"/>
              </a:rPr>
              <a:t>improved.	</a:t>
            </a:r>
            <a:r>
              <a:rPr sz="1400" b="1" dirty="0">
                <a:solidFill>
                  <a:srgbClr val="F1F1F1"/>
                </a:solidFill>
                <a:cs typeface="Arial"/>
              </a:rPr>
              <a:t>Maasaki</a:t>
            </a:r>
            <a:r>
              <a:rPr sz="1400" b="1" spc="-55" dirty="0">
                <a:solidFill>
                  <a:srgbClr val="F1F1F1"/>
                </a:solidFill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cs typeface="Arial"/>
              </a:rPr>
              <a:t>Imai</a:t>
            </a:r>
            <a:endParaRPr sz="1400"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49097"/>
            <a:ext cx="8846185" cy="6560184"/>
            <a:chOff x="146050" y="149097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9351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673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04309" y="339293"/>
            <a:ext cx="12871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7A9799"/>
                </a:solidFill>
                <a:latin typeface="Georgia"/>
                <a:cs typeface="Georgia"/>
              </a:rPr>
              <a:t>Kaizen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1563370"/>
            <a:ext cx="614299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Value and non-value added work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activities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dirty="0">
                <a:latin typeface="Georgia"/>
                <a:cs typeface="Georgia"/>
              </a:rPr>
              <a:t>Muda-seven </a:t>
            </a:r>
            <a:r>
              <a:rPr sz="2000" b="1" spc="-5" dirty="0">
                <a:latin typeface="Georgia"/>
                <a:cs typeface="Georgia"/>
              </a:rPr>
              <a:t>classes </a:t>
            </a:r>
            <a:r>
              <a:rPr sz="2000" b="1" dirty="0">
                <a:latin typeface="Georgia"/>
                <a:cs typeface="Georgia"/>
              </a:rPr>
              <a:t>of</a:t>
            </a:r>
            <a:r>
              <a:rPr sz="2000" b="1" spc="-6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waste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Principles </a:t>
            </a:r>
            <a:r>
              <a:rPr sz="2000" b="1" dirty="0">
                <a:latin typeface="Georgia"/>
                <a:cs typeface="Georgia"/>
              </a:rPr>
              <a:t>of motion study and </a:t>
            </a:r>
            <a:r>
              <a:rPr sz="2000" b="1" spc="-5" dirty="0">
                <a:latin typeface="Georgia"/>
                <a:cs typeface="Georgia"/>
              </a:rPr>
              <a:t>work-cell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use</a:t>
            </a:r>
            <a:endParaRPr sz="2000">
              <a:latin typeface="Georgia"/>
              <a:cs typeface="Georgia"/>
            </a:endParaRPr>
          </a:p>
          <a:p>
            <a:pPr marL="286385" marR="254635" indent="-274320">
              <a:lnSpc>
                <a:spcPct val="8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Principles </a:t>
            </a:r>
            <a:r>
              <a:rPr sz="2000" b="1" dirty="0">
                <a:latin typeface="Georgia"/>
                <a:cs typeface="Georgia"/>
              </a:rPr>
              <a:t>of </a:t>
            </a:r>
            <a:r>
              <a:rPr sz="2000" b="1" spc="-5" dirty="0">
                <a:latin typeface="Georgia"/>
                <a:cs typeface="Georgia"/>
              </a:rPr>
              <a:t>materials </a:t>
            </a:r>
            <a:r>
              <a:rPr sz="2000" b="1" dirty="0">
                <a:latin typeface="Georgia"/>
                <a:cs typeface="Georgia"/>
              </a:rPr>
              <a:t>handling </a:t>
            </a:r>
            <a:r>
              <a:rPr sz="2000" b="1" spc="-5" dirty="0">
                <a:latin typeface="Georgia"/>
                <a:cs typeface="Georgia"/>
              </a:rPr>
              <a:t>and </a:t>
            </a:r>
            <a:r>
              <a:rPr sz="2000" b="1" dirty="0">
                <a:latin typeface="Georgia"/>
                <a:cs typeface="Georgia"/>
              </a:rPr>
              <a:t>use of  </a:t>
            </a:r>
            <a:r>
              <a:rPr sz="2000" b="1" spc="-5" dirty="0">
                <a:latin typeface="Georgia"/>
                <a:cs typeface="Georgia"/>
              </a:rPr>
              <a:t>one-piece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flow</a:t>
            </a:r>
            <a:endParaRPr sz="2000">
              <a:latin typeface="Georgia"/>
              <a:cs typeface="Georgia"/>
            </a:endParaRPr>
          </a:p>
          <a:p>
            <a:pPr marL="286385" marR="908050" indent="-274320">
              <a:lnSpc>
                <a:spcPts val="1920"/>
              </a:lnSpc>
              <a:spcBef>
                <a:spcPts val="465"/>
              </a:spcBef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Documentation </a:t>
            </a:r>
            <a:r>
              <a:rPr sz="2000" b="1" dirty="0">
                <a:latin typeface="Georgia"/>
                <a:cs typeface="Georgia"/>
              </a:rPr>
              <a:t>of standard</a:t>
            </a:r>
            <a:r>
              <a:rPr sz="2000" b="1" spc="-8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operating  procedures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The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5S’s</a:t>
            </a:r>
            <a:endParaRPr sz="2000">
              <a:latin typeface="Georgia"/>
              <a:cs typeface="Georgia"/>
            </a:endParaRPr>
          </a:p>
          <a:p>
            <a:pPr marL="286385" marR="5080" indent="-274320">
              <a:lnSpc>
                <a:spcPct val="8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Visual displays for communicating to factory  </a:t>
            </a:r>
            <a:r>
              <a:rPr sz="2000" b="1" dirty="0">
                <a:latin typeface="Georgia"/>
                <a:cs typeface="Georgia"/>
              </a:rPr>
              <a:t>personnel</a:t>
            </a:r>
            <a:endParaRPr sz="2000">
              <a:latin typeface="Georgia"/>
              <a:cs typeface="Georgia"/>
            </a:endParaRPr>
          </a:p>
          <a:p>
            <a:pPr marL="286385" marR="65405" indent="-274320">
              <a:lnSpc>
                <a:spcPts val="1920"/>
              </a:lnSpc>
              <a:spcBef>
                <a:spcPts val="459"/>
              </a:spcBef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JIT- to </a:t>
            </a:r>
            <a:r>
              <a:rPr sz="2000" b="1" dirty="0">
                <a:latin typeface="Georgia"/>
                <a:cs typeface="Georgia"/>
              </a:rPr>
              <a:t>produce </a:t>
            </a:r>
            <a:r>
              <a:rPr sz="2000" b="1" spc="-5" dirty="0">
                <a:latin typeface="Georgia"/>
                <a:cs typeface="Georgia"/>
              </a:rPr>
              <a:t>right quantities at right time  and with right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resources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Poka-yoke to </a:t>
            </a:r>
            <a:r>
              <a:rPr sz="2000" b="1" dirty="0">
                <a:latin typeface="Georgia"/>
                <a:cs typeface="Georgia"/>
              </a:rPr>
              <a:t>prevent or </a:t>
            </a:r>
            <a:r>
              <a:rPr sz="2000" b="1" spc="-5" dirty="0">
                <a:latin typeface="Georgia"/>
                <a:cs typeface="Georgia"/>
              </a:rPr>
              <a:t>detect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errors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ts val="2160"/>
              </a:lnSpc>
              <a:buClr>
                <a:srgbClr val="D16248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Georgia"/>
                <a:cs typeface="Georgia"/>
              </a:rPr>
              <a:t>Team </a:t>
            </a:r>
            <a:r>
              <a:rPr sz="2000" b="1" dirty="0">
                <a:latin typeface="Georgia"/>
                <a:cs typeface="Georgia"/>
              </a:rPr>
              <a:t>dynamics – problem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solving</a:t>
            </a:r>
            <a:endParaRPr sz="2000">
              <a:latin typeface="Georgia"/>
              <a:cs typeface="Georgia"/>
            </a:endParaRPr>
          </a:p>
          <a:p>
            <a:pPr marL="286385">
              <a:lnSpc>
                <a:spcPts val="2160"/>
              </a:lnSpc>
            </a:pPr>
            <a:r>
              <a:rPr sz="2000" b="1" dirty="0">
                <a:latin typeface="Georgia"/>
                <a:cs typeface="Georgia"/>
              </a:rPr>
              <a:t>,comm.,conflict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resoln.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8194" y="589229"/>
            <a:ext cx="4004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4710" algn="l"/>
              </a:tabLst>
            </a:pPr>
            <a:r>
              <a:rPr sz="4400" dirty="0">
                <a:solidFill>
                  <a:srgbClr val="775F54"/>
                </a:solidFill>
              </a:rPr>
              <a:t>The</a:t>
            </a:r>
            <a:r>
              <a:rPr sz="4400" spc="-20" dirty="0">
                <a:solidFill>
                  <a:srgbClr val="775F54"/>
                </a:solidFill>
              </a:rPr>
              <a:t> </a:t>
            </a:r>
            <a:r>
              <a:rPr sz="4400" dirty="0">
                <a:solidFill>
                  <a:srgbClr val="775F54"/>
                </a:solidFill>
              </a:rPr>
              <a:t>5S	Method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98219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82930" indent="-530225">
              <a:spcBef>
                <a:spcPts val="700"/>
              </a:spcBef>
              <a:tabLst>
                <a:tab pos="582930" algn="l"/>
                <a:tab pos="583565" algn="l"/>
                <a:tab pos="1562735" algn="l"/>
              </a:tabLst>
            </a:pPr>
            <a:r>
              <a:rPr lang="en-US" b="1" dirty="0" smtClean="0"/>
              <a:t>Seiko - Sort ( Proper arrangement )</a:t>
            </a:r>
            <a:endParaRPr lang="en-US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Seiton</a:t>
            </a:r>
            <a:r>
              <a:rPr lang="en-US" b="1" dirty="0" smtClean="0"/>
              <a:t> - Set ( Systematic or Orderliness )</a:t>
            </a:r>
            <a:r>
              <a:rPr lang="en-US" dirty="0" smtClean="0"/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1387" y="3039716"/>
            <a:ext cx="1864360" cy="10864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Arial" pitchFamily="34" charset="0"/>
              <a:buChar char="•"/>
              <a:tabLst>
                <a:tab pos="332740" algn="l"/>
              </a:tabLst>
            </a:pPr>
            <a:r>
              <a:rPr sz="2900" b="1" dirty="0">
                <a:cs typeface="Arial"/>
              </a:rPr>
              <a:t>Seiso</a:t>
            </a:r>
            <a:endParaRPr sz="2900"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Arial" pitchFamily="34" charset="0"/>
              <a:buChar char="•"/>
              <a:tabLst>
                <a:tab pos="332740" algn="l"/>
              </a:tabLst>
            </a:pPr>
            <a:r>
              <a:rPr sz="2900" b="1" dirty="0">
                <a:cs typeface="Arial"/>
              </a:rPr>
              <a:t>Seiket</a:t>
            </a:r>
            <a:r>
              <a:rPr sz="2900" b="1" spc="5" dirty="0">
                <a:cs typeface="Arial"/>
              </a:rPr>
              <a:t>s</a:t>
            </a:r>
            <a:r>
              <a:rPr sz="2900" b="1" dirty="0">
                <a:cs typeface="Arial"/>
              </a:rPr>
              <a:t>o</a:t>
            </a:r>
            <a:endParaRPr sz="2900"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5429" y="3039716"/>
            <a:ext cx="5361305" cy="20586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41655" indent="-529590">
              <a:lnSpc>
                <a:spcPct val="100000"/>
              </a:lnSpc>
              <a:spcBef>
                <a:spcPts val="795"/>
              </a:spcBef>
              <a:buChar char="-"/>
              <a:tabLst>
                <a:tab pos="541655" algn="l"/>
                <a:tab pos="542290" algn="l"/>
              </a:tabLst>
            </a:pPr>
            <a:r>
              <a:rPr sz="2900" b="1" dirty="0">
                <a:latin typeface="Arial"/>
                <a:cs typeface="Arial"/>
              </a:rPr>
              <a:t>Shine ( Sweep or clean-up</a:t>
            </a:r>
            <a:r>
              <a:rPr sz="2900" b="1" spc="-14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)</a:t>
            </a:r>
            <a:endParaRPr sz="2900">
              <a:latin typeface="Arial"/>
              <a:cs typeface="Arial"/>
            </a:endParaRPr>
          </a:p>
          <a:p>
            <a:pPr marL="464184" indent="-427355">
              <a:lnSpc>
                <a:spcPct val="100000"/>
              </a:lnSpc>
              <a:spcBef>
                <a:spcPts val="695"/>
              </a:spcBef>
              <a:buChar char="-"/>
              <a:tabLst>
                <a:tab pos="463550" algn="l"/>
                <a:tab pos="464184" algn="l"/>
              </a:tabLst>
            </a:pPr>
            <a:r>
              <a:rPr sz="2900" b="1" dirty="0">
                <a:latin typeface="Arial"/>
                <a:cs typeface="Arial"/>
              </a:rPr>
              <a:t>Standard (</a:t>
            </a:r>
            <a:r>
              <a:rPr sz="2900" b="1" spc="-6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Personal</a:t>
            </a:r>
            <a:endParaRPr sz="2900">
              <a:latin typeface="Arial"/>
              <a:cs typeface="Arial"/>
            </a:endParaRPr>
          </a:p>
          <a:p>
            <a:pPr marL="2471420">
              <a:lnSpc>
                <a:spcPct val="100000"/>
              </a:lnSpc>
            </a:pPr>
            <a:r>
              <a:rPr sz="2900" b="1" dirty="0">
                <a:latin typeface="Arial"/>
                <a:cs typeface="Arial"/>
              </a:rPr>
              <a:t>cleanliness</a:t>
            </a:r>
            <a:r>
              <a:rPr sz="2900" b="1" spc="-7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)</a:t>
            </a:r>
            <a:endParaRPr sz="2900">
              <a:latin typeface="Arial"/>
              <a:cs typeface="Arial"/>
            </a:endParaRPr>
          </a:p>
          <a:p>
            <a:pPr marL="485140" indent="-429259">
              <a:lnSpc>
                <a:spcPct val="100000"/>
              </a:lnSpc>
              <a:spcBef>
                <a:spcPts val="695"/>
              </a:spcBef>
              <a:buChar char="-"/>
              <a:tabLst>
                <a:tab pos="485140" algn="l"/>
                <a:tab pos="485775" algn="l"/>
              </a:tabLst>
            </a:pPr>
            <a:r>
              <a:rPr sz="2900" b="1" dirty="0">
                <a:latin typeface="Arial"/>
                <a:cs typeface="Arial"/>
              </a:rPr>
              <a:t>Sustain ( Self-discipline</a:t>
            </a:r>
            <a:r>
              <a:rPr sz="2900" b="1" spc="-13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)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387" y="4630292"/>
            <a:ext cx="18840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Arial" pitchFamily="34" charset="0"/>
              <a:buChar char="•"/>
              <a:tabLst>
                <a:tab pos="332740" algn="l"/>
              </a:tabLst>
            </a:pPr>
            <a:r>
              <a:rPr sz="2900" b="1" dirty="0">
                <a:cs typeface="Arial"/>
              </a:rPr>
              <a:t>Shitsu</a:t>
            </a:r>
            <a:r>
              <a:rPr sz="2900" b="1" spc="5" dirty="0">
                <a:cs typeface="Arial"/>
              </a:rPr>
              <a:t>k</a:t>
            </a:r>
            <a:r>
              <a:rPr sz="2900" b="1" dirty="0">
                <a:cs typeface="Arial"/>
              </a:rPr>
              <a:t>e</a:t>
            </a:r>
            <a:endParaRPr sz="2900"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32650" y="0"/>
            <a:ext cx="1917700" cy="1308100"/>
            <a:chOff x="7232650" y="0"/>
            <a:chExt cx="1917700" cy="1308100"/>
          </a:xfrm>
        </p:grpSpPr>
        <p:sp>
          <p:nvSpPr>
            <p:cNvPr id="11" name="object 11"/>
            <p:cNvSpPr/>
            <p:nvPr/>
          </p:nvSpPr>
          <p:spPr>
            <a:xfrm>
              <a:off x="7239000" y="0"/>
              <a:ext cx="1905000" cy="1295400"/>
            </a:xfrm>
            <a:custGeom>
              <a:avLst/>
              <a:gdLst/>
              <a:ahLst/>
              <a:cxnLst/>
              <a:rect l="l" t="t" r="r" b="b"/>
              <a:pathLst>
                <a:path w="1905000" h="1295400">
                  <a:moveTo>
                    <a:pt x="1905000" y="1239901"/>
                  </a:moveTo>
                  <a:lnTo>
                    <a:pt x="1884680" y="1221359"/>
                  </a:lnTo>
                  <a:lnTo>
                    <a:pt x="1874393" y="1202817"/>
                  </a:lnTo>
                  <a:lnTo>
                    <a:pt x="1854073" y="1193673"/>
                  </a:lnTo>
                  <a:lnTo>
                    <a:pt x="1680845" y="1064133"/>
                  </a:lnTo>
                  <a:lnTo>
                    <a:pt x="1568831" y="971550"/>
                  </a:lnTo>
                  <a:lnTo>
                    <a:pt x="1446530" y="971550"/>
                  </a:lnTo>
                  <a:lnTo>
                    <a:pt x="1446530" y="851281"/>
                  </a:lnTo>
                  <a:lnTo>
                    <a:pt x="1599438" y="851281"/>
                  </a:lnTo>
                  <a:lnTo>
                    <a:pt x="1599438" y="0"/>
                  </a:lnTo>
                  <a:lnTo>
                    <a:pt x="519557" y="0"/>
                  </a:lnTo>
                  <a:lnTo>
                    <a:pt x="519557" y="851281"/>
                  </a:lnTo>
                  <a:lnTo>
                    <a:pt x="672338" y="851281"/>
                  </a:lnTo>
                  <a:lnTo>
                    <a:pt x="672338" y="971550"/>
                  </a:lnTo>
                  <a:lnTo>
                    <a:pt x="468630" y="971550"/>
                  </a:lnTo>
                  <a:lnTo>
                    <a:pt x="407416" y="1017612"/>
                  </a:lnTo>
                  <a:lnTo>
                    <a:pt x="407416" y="166497"/>
                  </a:lnTo>
                  <a:lnTo>
                    <a:pt x="0" y="166497"/>
                  </a:lnTo>
                  <a:lnTo>
                    <a:pt x="0" y="1193673"/>
                  </a:lnTo>
                  <a:lnTo>
                    <a:pt x="173228" y="1193673"/>
                  </a:lnTo>
                  <a:lnTo>
                    <a:pt x="265988" y="1124000"/>
                  </a:lnTo>
                  <a:lnTo>
                    <a:pt x="366649" y="1045591"/>
                  </a:lnTo>
                  <a:lnTo>
                    <a:pt x="404901" y="1019492"/>
                  </a:lnTo>
                  <a:lnTo>
                    <a:pt x="265988" y="1124000"/>
                  </a:lnTo>
                  <a:lnTo>
                    <a:pt x="224155" y="1156589"/>
                  </a:lnTo>
                  <a:lnTo>
                    <a:pt x="173228" y="1193673"/>
                  </a:lnTo>
                  <a:lnTo>
                    <a:pt x="152781" y="1202817"/>
                  </a:lnTo>
                  <a:lnTo>
                    <a:pt x="132461" y="1239901"/>
                  </a:lnTo>
                  <a:lnTo>
                    <a:pt x="122174" y="1249172"/>
                  </a:lnTo>
                  <a:lnTo>
                    <a:pt x="122174" y="1276858"/>
                  </a:lnTo>
                  <a:lnTo>
                    <a:pt x="132461" y="1276858"/>
                  </a:lnTo>
                  <a:lnTo>
                    <a:pt x="142621" y="1286129"/>
                  </a:lnTo>
                  <a:lnTo>
                    <a:pt x="152781" y="1286129"/>
                  </a:lnTo>
                  <a:lnTo>
                    <a:pt x="162941" y="1295400"/>
                  </a:lnTo>
                  <a:lnTo>
                    <a:pt x="1864233" y="1295400"/>
                  </a:lnTo>
                  <a:lnTo>
                    <a:pt x="1884680" y="1286129"/>
                  </a:lnTo>
                  <a:lnTo>
                    <a:pt x="1894713" y="1286129"/>
                  </a:lnTo>
                  <a:lnTo>
                    <a:pt x="1905000" y="1276858"/>
                  </a:lnTo>
                  <a:lnTo>
                    <a:pt x="1905000" y="1239901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52995" y="1017777"/>
              <a:ext cx="1599565" cy="213360"/>
            </a:xfrm>
            <a:custGeom>
              <a:avLst/>
              <a:gdLst/>
              <a:ahLst/>
              <a:cxnLst/>
              <a:rect l="l" t="t" r="r" b="b"/>
              <a:pathLst>
                <a:path w="1599565" h="213359">
                  <a:moveTo>
                    <a:pt x="1395602" y="46355"/>
                  </a:moveTo>
                  <a:lnTo>
                    <a:pt x="1334388" y="0"/>
                  </a:lnTo>
                  <a:lnTo>
                    <a:pt x="264795" y="0"/>
                  </a:lnTo>
                  <a:lnTo>
                    <a:pt x="203707" y="46355"/>
                  </a:lnTo>
                  <a:lnTo>
                    <a:pt x="1395602" y="46355"/>
                  </a:lnTo>
                  <a:close/>
                </a:path>
                <a:path w="1599565" h="213359">
                  <a:moveTo>
                    <a:pt x="1497456" y="129539"/>
                  </a:moveTo>
                  <a:lnTo>
                    <a:pt x="1436243" y="83312"/>
                  </a:lnTo>
                  <a:lnTo>
                    <a:pt x="162940" y="83312"/>
                  </a:lnTo>
                  <a:lnTo>
                    <a:pt x="101853" y="129539"/>
                  </a:lnTo>
                  <a:lnTo>
                    <a:pt x="1497456" y="129539"/>
                  </a:lnTo>
                  <a:close/>
                </a:path>
                <a:path w="1599565" h="213359">
                  <a:moveTo>
                    <a:pt x="1599310" y="212851"/>
                  </a:moveTo>
                  <a:lnTo>
                    <a:pt x="1538224" y="166624"/>
                  </a:lnTo>
                  <a:lnTo>
                    <a:pt x="61086" y="166624"/>
                  </a:lnTo>
                  <a:lnTo>
                    <a:pt x="0" y="212851"/>
                  </a:lnTo>
                  <a:lnTo>
                    <a:pt x="1599310" y="21285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000" y="0"/>
              <a:ext cx="1905000" cy="1295400"/>
            </a:xfrm>
            <a:custGeom>
              <a:avLst/>
              <a:gdLst/>
              <a:ahLst/>
              <a:cxnLst/>
              <a:rect l="l" t="t" r="r" b="b"/>
              <a:pathLst>
                <a:path w="1905000" h="1295400">
                  <a:moveTo>
                    <a:pt x="407416" y="1017777"/>
                  </a:moveTo>
                  <a:lnTo>
                    <a:pt x="468629" y="971550"/>
                  </a:lnTo>
                  <a:lnTo>
                    <a:pt x="672338" y="971550"/>
                  </a:lnTo>
                  <a:lnTo>
                    <a:pt x="672338" y="851280"/>
                  </a:lnTo>
                  <a:lnTo>
                    <a:pt x="519556" y="851280"/>
                  </a:lnTo>
                  <a:lnTo>
                    <a:pt x="519556" y="0"/>
                  </a:lnTo>
                  <a:lnTo>
                    <a:pt x="1059433" y="0"/>
                  </a:lnTo>
                  <a:lnTo>
                    <a:pt x="1599438" y="0"/>
                  </a:lnTo>
                  <a:lnTo>
                    <a:pt x="1599438" y="647700"/>
                  </a:lnTo>
                  <a:lnTo>
                    <a:pt x="1599438" y="851280"/>
                  </a:lnTo>
                  <a:lnTo>
                    <a:pt x="1446529" y="851280"/>
                  </a:lnTo>
                  <a:lnTo>
                    <a:pt x="1446529" y="971550"/>
                  </a:lnTo>
                  <a:lnTo>
                    <a:pt x="1568830" y="971550"/>
                  </a:lnTo>
                  <a:lnTo>
                    <a:pt x="1680845" y="1064133"/>
                  </a:lnTo>
                  <a:lnTo>
                    <a:pt x="1854073" y="1193673"/>
                  </a:lnTo>
                  <a:lnTo>
                    <a:pt x="1874393" y="1202816"/>
                  </a:lnTo>
                  <a:lnTo>
                    <a:pt x="1884679" y="1221359"/>
                  </a:lnTo>
                  <a:lnTo>
                    <a:pt x="1905000" y="1239901"/>
                  </a:lnTo>
                  <a:lnTo>
                    <a:pt x="1905000" y="1249172"/>
                  </a:lnTo>
                  <a:lnTo>
                    <a:pt x="1905000" y="1258442"/>
                  </a:lnTo>
                  <a:lnTo>
                    <a:pt x="1905000" y="1267587"/>
                  </a:lnTo>
                  <a:lnTo>
                    <a:pt x="1905000" y="1276858"/>
                  </a:lnTo>
                  <a:lnTo>
                    <a:pt x="1894713" y="1286128"/>
                  </a:lnTo>
                  <a:lnTo>
                    <a:pt x="1884679" y="1286128"/>
                  </a:lnTo>
                  <a:lnTo>
                    <a:pt x="1864232" y="1295400"/>
                  </a:lnTo>
                  <a:lnTo>
                    <a:pt x="1854073" y="1295400"/>
                  </a:lnTo>
                  <a:lnTo>
                    <a:pt x="967740" y="1295400"/>
                  </a:lnTo>
                  <a:lnTo>
                    <a:pt x="183388" y="1295400"/>
                  </a:lnTo>
                  <a:lnTo>
                    <a:pt x="162941" y="1295400"/>
                  </a:lnTo>
                  <a:lnTo>
                    <a:pt x="152780" y="1286128"/>
                  </a:lnTo>
                  <a:lnTo>
                    <a:pt x="142621" y="1286128"/>
                  </a:lnTo>
                  <a:lnTo>
                    <a:pt x="132460" y="1276858"/>
                  </a:lnTo>
                  <a:lnTo>
                    <a:pt x="122174" y="1276858"/>
                  </a:lnTo>
                  <a:lnTo>
                    <a:pt x="122174" y="1267587"/>
                  </a:lnTo>
                  <a:lnTo>
                    <a:pt x="122174" y="1258442"/>
                  </a:lnTo>
                  <a:lnTo>
                    <a:pt x="122174" y="1249172"/>
                  </a:lnTo>
                  <a:lnTo>
                    <a:pt x="132460" y="1239901"/>
                  </a:lnTo>
                  <a:lnTo>
                    <a:pt x="142621" y="1221359"/>
                  </a:lnTo>
                  <a:lnTo>
                    <a:pt x="152780" y="1202816"/>
                  </a:lnTo>
                  <a:lnTo>
                    <a:pt x="173227" y="1193673"/>
                  </a:lnTo>
                  <a:lnTo>
                    <a:pt x="0" y="1193673"/>
                  </a:lnTo>
                  <a:lnTo>
                    <a:pt x="0" y="647700"/>
                  </a:lnTo>
                  <a:lnTo>
                    <a:pt x="0" y="166497"/>
                  </a:lnTo>
                  <a:lnTo>
                    <a:pt x="407416" y="166497"/>
                  </a:lnTo>
                  <a:lnTo>
                    <a:pt x="407416" y="1017777"/>
                  </a:lnTo>
                </a:path>
                <a:path w="1905000" h="1295400">
                  <a:moveTo>
                    <a:pt x="407416" y="1017777"/>
                  </a:moveTo>
                  <a:lnTo>
                    <a:pt x="366649" y="1045590"/>
                  </a:lnTo>
                  <a:lnTo>
                    <a:pt x="224154" y="1156589"/>
                  </a:lnTo>
                  <a:lnTo>
                    <a:pt x="173227" y="1193673"/>
                  </a:lnTo>
                  <a:lnTo>
                    <a:pt x="407416" y="101777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89927" y="138772"/>
              <a:ext cx="1395730" cy="833119"/>
            </a:xfrm>
            <a:custGeom>
              <a:avLst/>
              <a:gdLst/>
              <a:ahLst/>
              <a:cxnLst/>
              <a:rect l="l" t="t" r="r" b="b"/>
              <a:pathLst>
                <a:path w="1395729" h="833119">
                  <a:moveTo>
                    <a:pt x="621411" y="573697"/>
                  </a:moveTo>
                  <a:lnTo>
                    <a:pt x="1395577" y="573697"/>
                  </a:lnTo>
                  <a:lnTo>
                    <a:pt x="1395577" y="0"/>
                  </a:lnTo>
                  <a:lnTo>
                    <a:pt x="621411" y="0"/>
                  </a:lnTo>
                  <a:lnTo>
                    <a:pt x="621411" y="573697"/>
                  </a:lnTo>
                  <a:close/>
                </a:path>
                <a:path w="1395729" h="833119">
                  <a:moveTo>
                    <a:pt x="305689" y="101765"/>
                  </a:moveTo>
                  <a:lnTo>
                    <a:pt x="305689" y="120307"/>
                  </a:lnTo>
                  <a:lnTo>
                    <a:pt x="0" y="120307"/>
                  </a:lnTo>
                  <a:lnTo>
                    <a:pt x="0" y="101765"/>
                  </a:lnTo>
                  <a:lnTo>
                    <a:pt x="305689" y="101765"/>
                  </a:lnTo>
                  <a:close/>
                </a:path>
                <a:path w="1395729" h="833119">
                  <a:moveTo>
                    <a:pt x="621411" y="712508"/>
                  </a:moveTo>
                  <a:lnTo>
                    <a:pt x="1395602" y="712508"/>
                  </a:lnTo>
                  <a:lnTo>
                    <a:pt x="1395602" y="832777"/>
                  </a:lnTo>
                  <a:lnTo>
                    <a:pt x="621411" y="83277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8" y="500837"/>
            <a:ext cx="769366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solidFill>
                  <a:srgbClr val="DD8046"/>
                </a:solidFill>
              </a:rPr>
              <a:t> What is Six</a:t>
            </a:r>
            <a:r>
              <a:rPr lang="en-US" spc="-100" dirty="0" smtClean="0">
                <a:solidFill>
                  <a:srgbClr val="DD8046"/>
                </a:solidFill>
              </a:rPr>
              <a:t> </a:t>
            </a:r>
            <a:r>
              <a:rPr smtClean="0">
                <a:solidFill>
                  <a:srgbClr val="DD8046"/>
                </a:solidFill>
              </a:rPr>
              <a:t>Sigma</a:t>
            </a:r>
            <a:r>
              <a:rPr dirty="0">
                <a:solidFill>
                  <a:srgbClr val="DD8046"/>
                </a:solidFill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739" y="1566037"/>
            <a:ext cx="7691755" cy="5234766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06375" indent="-194310">
              <a:lnSpc>
                <a:spcPct val="100000"/>
              </a:lnSpc>
              <a:spcBef>
                <a:spcPts val="1180"/>
              </a:spcBef>
              <a:buChar char="•"/>
              <a:tabLst>
                <a:tab pos="20701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goal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near perfection in meeting customer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12700" marR="765810">
              <a:lnSpc>
                <a:spcPct val="100000"/>
              </a:lnSpc>
              <a:spcBef>
                <a:spcPts val="1085"/>
              </a:spcBef>
              <a:buChar char="•"/>
              <a:tabLst>
                <a:tab pos="20701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sweeping </a:t>
            </a:r>
            <a:r>
              <a:rPr sz="2400" spc="-5" dirty="0">
                <a:latin typeface="Arial"/>
                <a:cs typeface="Arial"/>
              </a:rPr>
              <a:t>culture change </a:t>
            </a:r>
            <a:r>
              <a:rPr sz="2400" spc="-10" dirty="0">
                <a:latin typeface="Arial"/>
                <a:cs typeface="Arial"/>
              </a:rPr>
              <a:t>effort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position a company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greater  customer satisfaction, profitability and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competitiveness</a:t>
            </a:r>
            <a:endParaRPr sz="2400">
              <a:latin typeface="Arial"/>
              <a:cs typeface="Arial"/>
            </a:endParaRPr>
          </a:p>
          <a:p>
            <a:pPr marL="12700" marR="142875">
              <a:lnSpc>
                <a:spcPct val="100000"/>
              </a:lnSpc>
              <a:spcBef>
                <a:spcPts val="1080"/>
              </a:spcBef>
              <a:buChar char="•"/>
              <a:tabLst>
                <a:tab pos="268605" algn="l"/>
                <a:tab pos="26924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comprehensive and flexible system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achieving, sustaining and  maximizing business success; uniquely driven by close understanding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customer needs, disciplined use </a:t>
            </a:r>
            <a:r>
              <a:rPr sz="2400" dirty="0">
                <a:latin typeface="Arial"/>
                <a:cs typeface="Arial"/>
              </a:rPr>
              <a:t>of facts, </a:t>
            </a:r>
            <a:r>
              <a:rPr sz="2400" spc="-5" dirty="0">
                <a:latin typeface="Arial"/>
                <a:cs typeface="Arial"/>
              </a:rPr>
              <a:t>data, and statistical </a:t>
            </a:r>
            <a:r>
              <a:rPr sz="2400" spc="-10" dirty="0">
                <a:latin typeface="Arial"/>
                <a:cs typeface="Arial"/>
              </a:rPr>
              <a:t>analysis, </a:t>
            </a:r>
            <a:r>
              <a:rPr sz="2400" spc="-5" dirty="0">
                <a:latin typeface="Arial"/>
                <a:cs typeface="Arial"/>
              </a:rPr>
              <a:t>and  diligent attention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managing, improving and reinventing business  processes</a:t>
            </a:r>
            <a:endParaRPr sz="2400">
              <a:latin typeface="Arial"/>
              <a:cs typeface="Arial"/>
            </a:endParaRPr>
          </a:p>
          <a:p>
            <a:pPr marL="1175385">
              <a:lnSpc>
                <a:spcPct val="100000"/>
              </a:lnSpc>
            </a:pPr>
            <a:r>
              <a:rPr sz="2400" spc="-5" smtClean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Source: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Six Sigma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 Pande, Neuman and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Cavanagh)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0950" y="914400"/>
              <a:ext cx="4718050" cy="3155950"/>
            </a:xfrm>
            <a:custGeom>
              <a:avLst/>
              <a:gdLst/>
              <a:ahLst/>
              <a:cxnLst/>
              <a:rect l="l" t="t" r="r" b="b"/>
              <a:pathLst>
                <a:path w="4718050" h="3155950">
                  <a:moveTo>
                    <a:pt x="4717796" y="3155569"/>
                  </a:moveTo>
                  <a:lnTo>
                    <a:pt x="4467860" y="3115818"/>
                  </a:lnTo>
                  <a:lnTo>
                    <a:pt x="4344543" y="3076194"/>
                  </a:lnTo>
                  <a:lnTo>
                    <a:pt x="4221353" y="3026537"/>
                  </a:lnTo>
                  <a:lnTo>
                    <a:pt x="4098036" y="2957068"/>
                  </a:lnTo>
                  <a:lnTo>
                    <a:pt x="3971416" y="2857881"/>
                  </a:lnTo>
                  <a:lnTo>
                    <a:pt x="3848227" y="2728849"/>
                  </a:lnTo>
                  <a:lnTo>
                    <a:pt x="3598291" y="2361691"/>
                  </a:lnTo>
                  <a:lnTo>
                    <a:pt x="3351784" y="1855597"/>
                  </a:lnTo>
                  <a:lnTo>
                    <a:pt x="3105277" y="1230502"/>
                  </a:lnTo>
                  <a:lnTo>
                    <a:pt x="2978658" y="922909"/>
                  </a:lnTo>
                  <a:lnTo>
                    <a:pt x="2855341" y="625094"/>
                  </a:lnTo>
                  <a:lnTo>
                    <a:pt x="2732151" y="367157"/>
                  </a:lnTo>
                  <a:lnTo>
                    <a:pt x="2605404" y="168655"/>
                  </a:lnTo>
                  <a:lnTo>
                    <a:pt x="2482215" y="39750"/>
                  </a:lnTo>
                  <a:lnTo>
                    <a:pt x="2359025" y="0"/>
                  </a:lnTo>
                </a:path>
                <a:path w="4718050" h="3155950">
                  <a:moveTo>
                    <a:pt x="0" y="3155569"/>
                  </a:moveTo>
                  <a:lnTo>
                    <a:pt x="246380" y="3115818"/>
                  </a:lnTo>
                  <a:lnTo>
                    <a:pt x="373125" y="3076194"/>
                  </a:lnTo>
                  <a:lnTo>
                    <a:pt x="496316" y="3026537"/>
                  </a:lnTo>
                  <a:lnTo>
                    <a:pt x="619632" y="2957068"/>
                  </a:lnTo>
                  <a:lnTo>
                    <a:pt x="746251" y="2857881"/>
                  </a:lnTo>
                  <a:lnTo>
                    <a:pt x="869442" y="2728849"/>
                  </a:lnTo>
                  <a:lnTo>
                    <a:pt x="1115949" y="2361691"/>
                  </a:lnTo>
                  <a:lnTo>
                    <a:pt x="1365885" y="1855597"/>
                  </a:lnTo>
                  <a:lnTo>
                    <a:pt x="1612391" y="1230502"/>
                  </a:lnTo>
                  <a:lnTo>
                    <a:pt x="1735582" y="922909"/>
                  </a:lnTo>
                  <a:lnTo>
                    <a:pt x="1862327" y="625094"/>
                  </a:lnTo>
                  <a:lnTo>
                    <a:pt x="1985518" y="367157"/>
                  </a:lnTo>
                  <a:lnTo>
                    <a:pt x="2108835" y="168655"/>
                  </a:lnTo>
                  <a:lnTo>
                    <a:pt x="2232025" y="39750"/>
                  </a:lnTo>
                  <a:lnTo>
                    <a:pt x="2358771" y="0"/>
                  </a:lnTo>
                </a:path>
              </a:pathLst>
            </a:custGeom>
            <a:ln w="12700">
              <a:solidFill>
                <a:srgbClr val="FDB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76500" y="4109973"/>
              <a:ext cx="4799330" cy="0"/>
            </a:xfrm>
            <a:custGeom>
              <a:avLst/>
              <a:gdLst/>
              <a:ahLst/>
              <a:cxnLst/>
              <a:rect l="l" t="t" r="r" b="b"/>
              <a:pathLst>
                <a:path w="4799330">
                  <a:moveTo>
                    <a:pt x="0" y="0"/>
                  </a:moveTo>
                  <a:lnTo>
                    <a:pt x="4798949" y="0"/>
                  </a:lnTo>
                </a:path>
              </a:pathLst>
            </a:custGeom>
            <a:ln w="25400">
              <a:solidFill>
                <a:srgbClr val="FDB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86626" y="4017898"/>
              <a:ext cx="80645" cy="1647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92300" y="4027423"/>
              <a:ext cx="80644" cy="1551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5693" y="4076065"/>
              <a:ext cx="274319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71953" y="4076065"/>
              <a:ext cx="274319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86125" y="4076065"/>
              <a:ext cx="274319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00679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0550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635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45200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11188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10704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20686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86674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149465" y="4064889"/>
            <a:ext cx="1717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815" algn="l"/>
                <a:tab pos="1346200" algn="l"/>
              </a:tabLst>
            </a:pP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u+4	u+5	u+6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74850" y="4076065"/>
            <a:ext cx="7153909" cy="2178685"/>
            <a:chOff x="1974850" y="4076065"/>
            <a:chExt cx="7153909" cy="2178685"/>
          </a:xfrm>
        </p:grpSpPr>
        <p:sp>
          <p:nvSpPr>
            <p:cNvPr id="31" name="object 31"/>
            <p:cNvSpPr/>
            <p:nvPr/>
          </p:nvSpPr>
          <p:spPr>
            <a:xfrm>
              <a:off x="8854185" y="4076065"/>
              <a:ext cx="274320" cy="2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38600" y="4381500"/>
              <a:ext cx="228600" cy="76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81200" y="4343400"/>
              <a:ext cx="4876800" cy="1905000"/>
            </a:xfrm>
            <a:custGeom>
              <a:avLst/>
              <a:gdLst/>
              <a:ahLst/>
              <a:cxnLst/>
              <a:rect l="l" t="t" r="r" b="b"/>
              <a:pathLst>
                <a:path w="4876800" h="1905000">
                  <a:moveTo>
                    <a:pt x="4038600" y="0"/>
                  </a:moveTo>
                  <a:lnTo>
                    <a:pt x="4038600" y="1905000"/>
                  </a:lnTo>
                </a:path>
                <a:path w="4876800" h="1905000">
                  <a:moveTo>
                    <a:pt x="2819400" y="0"/>
                  </a:moveTo>
                  <a:lnTo>
                    <a:pt x="2819400" y="1905000"/>
                  </a:lnTo>
                </a:path>
                <a:path w="4876800" h="1905000">
                  <a:moveTo>
                    <a:pt x="3200400" y="0"/>
                  </a:moveTo>
                  <a:lnTo>
                    <a:pt x="3200400" y="1905000"/>
                  </a:lnTo>
                </a:path>
                <a:path w="4876800" h="1905000">
                  <a:moveTo>
                    <a:pt x="3581400" y="0"/>
                  </a:moveTo>
                  <a:lnTo>
                    <a:pt x="3581400" y="1905000"/>
                  </a:lnTo>
                </a:path>
                <a:path w="4876800" h="1905000">
                  <a:moveTo>
                    <a:pt x="4419600" y="0"/>
                  </a:moveTo>
                  <a:lnTo>
                    <a:pt x="4419600" y="1905000"/>
                  </a:lnTo>
                </a:path>
                <a:path w="4876800" h="1905000">
                  <a:moveTo>
                    <a:pt x="4876800" y="0"/>
                  </a:moveTo>
                  <a:lnTo>
                    <a:pt x="4876800" y="1905000"/>
                  </a:lnTo>
                </a:path>
                <a:path w="4876800" h="1905000">
                  <a:moveTo>
                    <a:pt x="1219200" y="0"/>
                  </a:moveTo>
                  <a:lnTo>
                    <a:pt x="1219200" y="1905000"/>
                  </a:lnTo>
                </a:path>
                <a:path w="4876800" h="1905000">
                  <a:moveTo>
                    <a:pt x="0" y="0"/>
                  </a:moveTo>
                  <a:lnTo>
                    <a:pt x="0" y="1905000"/>
                  </a:lnTo>
                </a:path>
                <a:path w="4876800" h="1905000">
                  <a:moveTo>
                    <a:pt x="381000" y="0"/>
                  </a:moveTo>
                  <a:lnTo>
                    <a:pt x="381000" y="1905000"/>
                  </a:lnTo>
                </a:path>
                <a:path w="4876800" h="1905000">
                  <a:moveTo>
                    <a:pt x="762000" y="0"/>
                  </a:moveTo>
                  <a:lnTo>
                    <a:pt x="762000" y="1905000"/>
                  </a:lnTo>
                </a:path>
                <a:path w="4876800" h="1905000">
                  <a:moveTo>
                    <a:pt x="1600200" y="0"/>
                  </a:moveTo>
                  <a:lnTo>
                    <a:pt x="1600200" y="1905000"/>
                  </a:lnTo>
                </a:path>
                <a:path w="4876800" h="1905000">
                  <a:moveTo>
                    <a:pt x="2057400" y="0"/>
                  </a:moveTo>
                  <a:lnTo>
                    <a:pt x="2057400" y="1905000"/>
                  </a:lnTo>
                </a:path>
              </a:pathLst>
            </a:custGeom>
            <a:ln w="12700">
              <a:solidFill>
                <a:srgbClr val="00006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2000" y="4381500"/>
              <a:ext cx="228600" cy="76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81400" y="4686300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340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3400" h="76200">
                  <a:moveTo>
                    <a:pt x="53340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48200" y="4724400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533400" y="0"/>
                  </a:lnTo>
                </a:path>
              </a:pathLst>
            </a:custGeom>
            <a:ln w="127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62200" y="4991100"/>
              <a:ext cx="3657600" cy="762000"/>
            </a:xfrm>
            <a:custGeom>
              <a:avLst/>
              <a:gdLst/>
              <a:ahLst/>
              <a:cxnLst/>
              <a:rect l="l" t="t" r="r" b="b"/>
              <a:pathLst>
                <a:path w="3657600" h="762000">
                  <a:moveTo>
                    <a:pt x="1676400" y="31750"/>
                  </a:moveTo>
                  <a:lnTo>
                    <a:pt x="914400" y="31750"/>
                  </a:lnTo>
                  <a:lnTo>
                    <a:pt x="914400" y="0"/>
                  </a:lnTo>
                  <a:lnTo>
                    <a:pt x="838200" y="38100"/>
                  </a:lnTo>
                  <a:lnTo>
                    <a:pt x="914400" y="76200"/>
                  </a:lnTo>
                  <a:lnTo>
                    <a:pt x="914400" y="44450"/>
                  </a:lnTo>
                  <a:lnTo>
                    <a:pt x="1676400" y="44450"/>
                  </a:lnTo>
                  <a:lnTo>
                    <a:pt x="1676400" y="31750"/>
                  </a:lnTo>
                  <a:close/>
                </a:path>
                <a:path w="3657600" h="762000">
                  <a:moveTo>
                    <a:pt x="1752600" y="717550"/>
                  </a:moveTo>
                  <a:lnTo>
                    <a:pt x="76200" y="717550"/>
                  </a:lnTo>
                  <a:lnTo>
                    <a:pt x="76200" y="685800"/>
                  </a:lnTo>
                  <a:lnTo>
                    <a:pt x="0" y="723900"/>
                  </a:lnTo>
                  <a:lnTo>
                    <a:pt x="76200" y="762000"/>
                  </a:lnTo>
                  <a:lnTo>
                    <a:pt x="76200" y="730250"/>
                  </a:lnTo>
                  <a:lnTo>
                    <a:pt x="1752600" y="730250"/>
                  </a:lnTo>
                  <a:lnTo>
                    <a:pt x="1752600" y="717550"/>
                  </a:lnTo>
                  <a:close/>
                </a:path>
                <a:path w="3657600" h="762000">
                  <a:moveTo>
                    <a:pt x="1752600" y="336550"/>
                  </a:moveTo>
                  <a:lnTo>
                    <a:pt x="457200" y="336550"/>
                  </a:lnTo>
                  <a:lnTo>
                    <a:pt x="457200" y="304800"/>
                  </a:lnTo>
                  <a:lnTo>
                    <a:pt x="381000" y="342900"/>
                  </a:lnTo>
                  <a:lnTo>
                    <a:pt x="457200" y="381000"/>
                  </a:lnTo>
                  <a:lnTo>
                    <a:pt x="457200" y="349250"/>
                  </a:lnTo>
                  <a:lnTo>
                    <a:pt x="1752600" y="349250"/>
                  </a:lnTo>
                  <a:lnTo>
                    <a:pt x="1752600" y="336550"/>
                  </a:lnTo>
                  <a:close/>
                </a:path>
                <a:path w="3657600" h="762000">
                  <a:moveTo>
                    <a:pt x="3200400" y="38100"/>
                  </a:moveTo>
                  <a:lnTo>
                    <a:pt x="3187700" y="31750"/>
                  </a:lnTo>
                  <a:lnTo>
                    <a:pt x="3124200" y="0"/>
                  </a:lnTo>
                  <a:lnTo>
                    <a:pt x="3124200" y="31750"/>
                  </a:lnTo>
                  <a:lnTo>
                    <a:pt x="2362200" y="31750"/>
                  </a:lnTo>
                  <a:lnTo>
                    <a:pt x="2362200" y="44450"/>
                  </a:lnTo>
                  <a:lnTo>
                    <a:pt x="3124200" y="44450"/>
                  </a:lnTo>
                  <a:lnTo>
                    <a:pt x="3124200" y="76200"/>
                  </a:lnTo>
                  <a:lnTo>
                    <a:pt x="3187700" y="44450"/>
                  </a:lnTo>
                  <a:lnTo>
                    <a:pt x="3200400" y="38100"/>
                  </a:lnTo>
                  <a:close/>
                </a:path>
                <a:path w="3657600" h="762000">
                  <a:moveTo>
                    <a:pt x="3657600" y="342900"/>
                  </a:moveTo>
                  <a:lnTo>
                    <a:pt x="3644900" y="336550"/>
                  </a:lnTo>
                  <a:lnTo>
                    <a:pt x="3581400" y="304800"/>
                  </a:lnTo>
                  <a:lnTo>
                    <a:pt x="3581400" y="336550"/>
                  </a:lnTo>
                  <a:lnTo>
                    <a:pt x="2362200" y="336550"/>
                  </a:lnTo>
                  <a:lnTo>
                    <a:pt x="2362200" y="349250"/>
                  </a:lnTo>
                  <a:lnTo>
                    <a:pt x="3581400" y="349250"/>
                  </a:lnTo>
                  <a:lnTo>
                    <a:pt x="3581400" y="381000"/>
                  </a:lnTo>
                  <a:lnTo>
                    <a:pt x="3644900" y="349250"/>
                  </a:lnTo>
                  <a:lnTo>
                    <a:pt x="3657600" y="34290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298194" y="4064889"/>
            <a:ext cx="562483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5"/>
              </a:lnSpc>
              <a:spcBef>
                <a:spcPts val="100"/>
              </a:spcBef>
              <a:tabLst>
                <a:tab pos="555625" algn="l"/>
                <a:tab pos="1170305" algn="l"/>
                <a:tab pos="1784350" algn="l"/>
                <a:tab pos="2284730" algn="l"/>
                <a:tab pos="2898775" algn="l"/>
                <a:tab pos="3456304" algn="l"/>
                <a:tab pos="4541520" algn="l"/>
                <a:tab pos="5036820" algn="l"/>
              </a:tabLst>
            </a:pP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u-6	u-5	u-4	u-3	u-2	u-1	</a:t>
            </a:r>
            <a:r>
              <a:rPr sz="1800" spc="-5" dirty="0">
                <a:solidFill>
                  <a:srgbClr val="CC0000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C0000"/>
                </a:solidFill>
                <a:latin typeface="Times New Roman"/>
                <a:cs typeface="Times New Roman"/>
              </a:rPr>
              <a:t>u </a:t>
            </a:r>
            <a:r>
              <a:rPr sz="1600" spc="1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u+1	u+2	</a:t>
            </a:r>
            <a:r>
              <a:rPr sz="1800" spc="-5" dirty="0">
                <a:solidFill>
                  <a:srgbClr val="CC0000"/>
                </a:solidFill>
                <a:latin typeface="Times New Roman"/>
                <a:cs typeface="Times New Roman"/>
              </a:rPr>
              <a:t>s</a:t>
            </a:r>
            <a:r>
              <a:rPr sz="1800" spc="37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u+3</a:t>
            </a:r>
            <a:endParaRPr sz="1800">
              <a:latin typeface="Times New Roman"/>
              <a:cs typeface="Times New Roman"/>
            </a:endParaRPr>
          </a:p>
          <a:p>
            <a:pPr marL="897890" algn="ctr">
              <a:lnSpc>
                <a:spcPts val="1885"/>
              </a:lnSpc>
            </a:pP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68.26%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02100" y="4567809"/>
            <a:ext cx="1203960" cy="166306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95.44%</a:t>
            </a:r>
            <a:endParaRPr sz="1800">
              <a:latin typeface="Times New Roman"/>
              <a:cs typeface="Times New Roman"/>
            </a:endParaRPr>
          </a:p>
          <a:p>
            <a:pPr marL="10477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99.73%</a:t>
            </a:r>
            <a:endParaRPr sz="1800">
              <a:latin typeface="Times New Roman"/>
              <a:cs typeface="Times New Roman"/>
            </a:endParaRPr>
          </a:p>
          <a:p>
            <a:pPr marL="104775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800000"/>
                </a:solidFill>
                <a:latin typeface="Times New Roman"/>
                <a:cs typeface="Times New Roman"/>
              </a:rPr>
              <a:t>99.993%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99.999943%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99.999998%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05000" y="5676900"/>
            <a:ext cx="4953000" cy="381000"/>
          </a:xfrm>
          <a:custGeom>
            <a:avLst/>
            <a:gdLst/>
            <a:ahLst/>
            <a:cxnLst/>
            <a:rect l="l" t="t" r="r" b="b"/>
            <a:pathLst>
              <a:path w="4953000" h="381000">
                <a:moveTo>
                  <a:pt x="2057400" y="336550"/>
                </a:moveTo>
                <a:lnTo>
                  <a:pt x="76200" y="336550"/>
                </a:lnTo>
                <a:lnTo>
                  <a:pt x="76200" y="304800"/>
                </a:lnTo>
                <a:lnTo>
                  <a:pt x="0" y="342900"/>
                </a:lnTo>
                <a:lnTo>
                  <a:pt x="76200" y="381000"/>
                </a:lnTo>
                <a:lnTo>
                  <a:pt x="76200" y="349250"/>
                </a:lnTo>
                <a:lnTo>
                  <a:pt x="2057400" y="349250"/>
                </a:lnTo>
                <a:lnTo>
                  <a:pt x="2057400" y="336550"/>
                </a:lnTo>
                <a:close/>
              </a:path>
              <a:path w="4953000" h="381000">
                <a:moveTo>
                  <a:pt x="4953000" y="342900"/>
                </a:moveTo>
                <a:lnTo>
                  <a:pt x="4940300" y="336550"/>
                </a:lnTo>
                <a:lnTo>
                  <a:pt x="4876800" y="304800"/>
                </a:lnTo>
                <a:lnTo>
                  <a:pt x="4876800" y="336550"/>
                </a:lnTo>
                <a:lnTo>
                  <a:pt x="3048000" y="336550"/>
                </a:lnTo>
                <a:lnTo>
                  <a:pt x="3048000" y="349250"/>
                </a:lnTo>
                <a:lnTo>
                  <a:pt x="4876800" y="349250"/>
                </a:lnTo>
                <a:lnTo>
                  <a:pt x="4876800" y="381000"/>
                </a:lnTo>
                <a:lnTo>
                  <a:pt x="4940300" y="349250"/>
                </a:lnTo>
                <a:lnTo>
                  <a:pt x="4953000" y="342900"/>
                </a:lnTo>
                <a:close/>
              </a:path>
              <a:path w="4953000" h="381000">
                <a:moveTo>
                  <a:pt x="4953000" y="38100"/>
                </a:moveTo>
                <a:lnTo>
                  <a:pt x="4940300" y="31750"/>
                </a:lnTo>
                <a:lnTo>
                  <a:pt x="4876800" y="0"/>
                </a:lnTo>
                <a:lnTo>
                  <a:pt x="4876800" y="31750"/>
                </a:lnTo>
                <a:lnTo>
                  <a:pt x="3048000" y="31750"/>
                </a:lnTo>
                <a:lnTo>
                  <a:pt x="3048000" y="44450"/>
                </a:lnTo>
                <a:lnTo>
                  <a:pt x="4876800" y="44450"/>
                </a:lnTo>
                <a:lnTo>
                  <a:pt x="4876800" y="76200"/>
                </a:lnTo>
                <a:lnTo>
                  <a:pt x="4940300" y="44450"/>
                </a:lnTo>
                <a:lnTo>
                  <a:pt x="4953000" y="381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114548" y="189052"/>
            <a:ext cx="3095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F271C"/>
                </a:solidFill>
              </a:rPr>
              <a:t>6 Sigma</a:t>
            </a:r>
            <a:r>
              <a:rPr sz="3200" spc="-125" dirty="0">
                <a:solidFill>
                  <a:srgbClr val="4F271C"/>
                </a:solidFill>
              </a:rPr>
              <a:t> </a:t>
            </a:r>
            <a:r>
              <a:rPr sz="3200" dirty="0">
                <a:solidFill>
                  <a:srgbClr val="4F271C"/>
                </a:solidFill>
              </a:rPr>
              <a:t>Process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1175" y="1249362"/>
            <a:ext cx="8632825" cy="4879975"/>
            <a:chOff x="511175" y="1249362"/>
            <a:chExt cx="8632825" cy="4879975"/>
          </a:xfrm>
        </p:grpSpPr>
        <p:sp>
          <p:nvSpPr>
            <p:cNvPr id="4" name="object 4"/>
            <p:cNvSpPr/>
            <p:nvPr/>
          </p:nvSpPr>
          <p:spPr>
            <a:xfrm>
              <a:off x="590550" y="1280159"/>
              <a:ext cx="8553450" cy="228600"/>
            </a:xfrm>
            <a:custGeom>
              <a:avLst/>
              <a:gdLst/>
              <a:ahLst/>
              <a:cxnLst/>
              <a:rect l="l" t="t" r="r" b="b"/>
              <a:pathLst>
                <a:path w="8553450" h="228600">
                  <a:moveTo>
                    <a:pt x="855345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553450" y="228600"/>
                  </a:lnTo>
                  <a:lnTo>
                    <a:pt x="85534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1175" y="1249362"/>
              <a:ext cx="8180324" cy="4879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52851" y="5053076"/>
              <a:ext cx="2536825" cy="995680"/>
            </a:xfrm>
            <a:custGeom>
              <a:avLst/>
              <a:gdLst/>
              <a:ahLst/>
              <a:cxnLst/>
              <a:rect l="l" t="t" r="r" b="b"/>
              <a:pathLst>
                <a:path w="2536825" h="995679">
                  <a:moveTo>
                    <a:pt x="1268349" y="0"/>
                  </a:moveTo>
                  <a:lnTo>
                    <a:pt x="1200984" y="689"/>
                  </a:lnTo>
                  <a:lnTo>
                    <a:pt x="1134536" y="2735"/>
                  </a:lnTo>
                  <a:lnTo>
                    <a:pt x="1069091" y="6103"/>
                  </a:lnTo>
                  <a:lnTo>
                    <a:pt x="1004738" y="10759"/>
                  </a:lnTo>
                  <a:lnTo>
                    <a:pt x="941565" y="16668"/>
                  </a:lnTo>
                  <a:lnTo>
                    <a:pt x="879658" y="23796"/>
                  </a:lnTo>
                  <a:lnTo>
                    <a:pt x="819105" y="32109"/>
                  </a:lnTo>
                  <a:lnTo>
                    <a:pt x="759994" y="41571"/>
                  </a:lnTo>
                  <a:lnTo>
                    <a:pt x="702413" y="52150"/>
                  </a:lnTo>
                  <a:lnTo>
                    <a:pt x="646450" y="63809"/>
                  </a:lnTo>
                  <a:lnTo>
                    <a:pt x="592191" y="76516"/>
                  </a:lnTo>
                  <a:lnTo>
                    <a:pt x="539725" y="90236"/>
                  </a:lnTo>
                  <a:lnTo>
                    <a:pt x="489139" y="104933"/>
                  </a:lnTo>
                  <a:lnTo>
                    <a:pt x="440521" y="120575"/>
                  </a:lnTo>
                  <a:lnTo>
                    <a:pt x="393958" y="137126"/>
                  </a:lnTo>
                  <a:lnTo>
                    <a:pt x="349538" y="154552"/>
                  </a:lnTo>
                  <a:lnTo>
                    <a:pt x="307349" y="172819"/>
                  </a:lnTo>
                  <a:lnTo>
                    <a:pt x="267478" y="191893"/>
                  </a:lnTo>
                  <a:lnTo>
                    <a:pt x="230014" y="211738"/>
                  </a:lnTo>
                  <a:lnTo>
                    <a:pt x="195042" y="232321"/>
                  </a:lnTo>
                  <a:lnTo>
                    <a:pt x="162653" y="253607"/>
                  </a:lnTo>
                  <a:lnTo>
                    <a:pt x="105967" y="298152"/>
                  </a:lnTo>
                  <a:lnTo>
                    <a:pt x="60658" y="345097"/>
                  </a:lnTo>
                  <a:lnTo>
                    <a:pt x="27426" y="394168"/>
                  </a:lnTo>
                  <a:lnTo>
                    <a:pt x="6973" y="445089"/>
                  </a:lnTo>
                  <a:lnTo>
                    <a:pt x="0" y="497586"/>
                  </a:lnTo>
                  <a:lnTo>
                    <a:pt x="1757" y="524020"/>
                  </a:lnTo>
                  <a:lnTo>
                    <a:pt x="15558" y="575775"/>
                  </a:lnTo>
                  <a:lnTo>
                    <a:pt x="42488" y="625817"/>
                  </a:lnTo>
                  <a:lnTo>
                    <a:pt x="81846" y="673871"/>
                  </a:lnTo>
                  <a:lnTo>
                    <a:pt x="132931" y="719662"/>
                  </a:lnTo>
                  <a:lnTo>
                    <a:pt x="195042" y="762915"/>
                  </a:lnTo>
                  <a:lnTo>
                    <a:pt x="230014" y="783503"/>
                  </a:lnTo>
                  <a:lnTo>
                    <a:pt x="267478" y="803353"/>
                  </a:lnTo>
                  <a:lnTo>
                    <a:pt x="307349" y="822432"/>
                  </a:lnTo>
                  <a:lnTo>
                    <a:pt x="349538" y="840704"/>
                  </a:lnTo>
                  <a:lnTo>
                    <a:pt x="393958" y="858134"/>
                  </a:lnTo>
                  <a:lnTo>
                    <a:pt x="440521" y="874690"/>
                  </a:lnTo>
                  <a:lnTo>
                    <a:pt x="489139" y="890336"/>
                  </a:lnTo>
                  <a:lnTo>
                    <a:pt x="539725" y="905037"/>
                  </a:lnTo>
                  <a:lnTo>
                    <a:pt x="592191" y="918761"/>
                  </a:lnTo>
                  <a:lnTo>
                    <a:pt x="646450" y="931471"/>
                  </a:lnTo>
                  <a:lnTo>
                    <a:pt x="702413" y="943134"/>
                  </a:lnTo>
                  <a:lnTo>
                    <a:pt x="759994" y="953715"/>
                  </a:lnTo>
                  <a:lnTo>
                    <a:pt x="819105" y="963180"/>
                  </a:lnTo>
                  <a:lnTo>
                    <a:pt x="879658" y="971495"/>
                  </a:lnTo>
                  <a:lnTo>
                    <a:pt x="941565" y="978625"/>
                  </a:lnTo>
                  <a:lnTo>
                    <a:pt x="1004738" y="984536"/>
                  </a:lnTo>
                  <a:lnTo>
                    <a:pt x="1069091" y="989193"/>
                  </a:lnTo>
                  <a:lnTo>
                    <a:pt x="1134536" y="992562"/>
                  </a:lnTo>
                  <a:lnTo>
                    <a:pt x="1200984" y="994609"/>
                  </a:lnTo>
                  <a:lnTo>
                    <a:pt x="1268349" y="995299"/>
                  </a:lnTo>
                  <a:lnTo>
                    <a:pt x="1335713" y="994609"/>
                  </a:lnTo>
                  <a:lnTo>
                    <a:pt x="1402163" y="992562"/>
                  </a:lnTo>
                  <a:lnTo>
                    <a:pt x="1467609" y="989193"/>
                  </a:lnTo>
                  <a:lnTo>
                    <a:pt x="1531964" y="984536"/>
                  </a:lnTo>
                  <a:lnTo>
                    <a:pt x="1595141" y="978625"/>
                  </a:lnTo>
                  <a:lnTo>
                    <a:pt x="1657052" y="971495"/>
                  </a:lnTo>
                  <a:lnTo>
                    <a:pt x="1717609" y="963180"/>
                  </a:lnTo>
                  <a:lnTo>
                    <a:pt x="1776724" y="953715"/>
                  </a:lnTo>
                  <a:lnTo>
                    <a:pt x="1834309" y="943134"/>
                  </a:lnTo>
                  <a:lnTo>
                    <a:pt x="1890278" y="931471"/>
                  </a:lnTo>
                  <a:lnTo>
                    <a:pt x="1944543" y="918761"/>
                  </a:lnTo>
                  <a:lnTo>
                    <a:pt x="1997015" y="905037"/>
                  </a:lnTo>
                  <a:lnTo>
                    <a:pt x="2047607" y="890336"/>
                  </a:lnTo>
                  <a:lnTo>
                    <a:pt x="2096231" y="874690"/>
                  </a:lnTo>
                  <a:lnTo>
                    <a:pt x="2142800" y="858134"/>
                  </a:lnTo>
                  <a:lnTo>
                    <a:pt x="2187226" y="840704"/>
                  </a:lnTo>
                  <a:lnTo>
                    <a:pt x="2229421" y="822432"/>
                  </a:lnTo>
                  <a:lnTo>
                    <a:pt x="2269297" y="803353"/>
                  </a:lnTo>
                  <a:lnTo>
                    <a:pt x="2306768" y="783503"/>
                  </a:lnTo>
                  <a:lnTo>
                    <a:pt x="2341745" y="762915"/>
                  </a:lnTo>
                  <a:lnTo>
                    <a:pt x="2374140" y="741623"/>
                  </a:lnTo>
                  <a:lnTo>
                    <a:pt x="2430836" y="697067"/>
                  </a:lnTo>
                  <a:lnTo>
                    <a:pt x="2476154" y="650110"/>
                  </a:lnTo>
                  <a:lnTo>
                    <a:pt x="2509392" y="601027"/>
                  </a:lnTo>
                  <a:lnTo>
                    <a:pt x="2529849" y="550094"/>
                  </a:lnTo>
                  <a:lnTo>
                    <a:pt x="2536825" y="497586"/>
                  </a:lnTo>
                  <a:lnTo>
                    <a:pt x="2535066" y="471158"/>
                  </a:lnTo>
                  <a:lnTo>
                    <a:pt x="2521262" y="419414"/>
                  </a:lnTo>
                  <a:lnTo>
                    <a:pt x="2494327" y="369384"/>
                  </a:lnTo>
                  <a:lnTo>
                    <a:pt x="2454961" y="321342"/>
                  </a:lnTo>
                  <a:lnTo>
                    <a:pt x="2403867" y="275562"/>
                  </a:lnTo>
                  <a:lnTo>
                    <a:pt x="2341745" y="232321"/>
                  </a:lnTo>
                  <a:lnTo>
                    <a:pt x="2306768" y="211738"/>
                  </a:lnTo>
                  <a:lnTo>
                    <a:pt x="2269297" y="191893"/>
                  </a:lnTo>
                  <a:lnTo>
                    <a:pt x="2229421" y="172819"/>
                  </a:lnTo>
                  <a:lnTo>
                    <a:pt x="2187226" y="154552"/>
                  </a:lnTo>
                  <a:lnTo>
                    <a:pt x="2142800" y="137126"/>
                  </a:lnTo>
                  <a:lnTo>
                    <a:pt x="2096231" y="120575"/>
                  </a:lnTo>
                  <a:lnTo>
                    <a:pt x="2047607" y="104933"/>
                  </a:lnTo>
                  <a:lnTo>
                    <a:pt x="1997015" y="90236"/>
                  </a:lnTo>
                  <a:lnTo>
                    <a:pt x="1944543" y="76516"/>
                  </a:lnTo>
                  <a:lnTo>
                    <a:pt x="1890278" y="63809"/>
                  </a:lnTo>
                  <a:lnTo>
                    <a:pt x="1834309" y="52150"/>
                  </a:lnTo>
                  <a:lnTo>
                    <a:pt x="1776724" y="41571"/>
                  </a:lnTo>
                  <a:lnTo>
                    <a:pt x="1717609" y="32109"/>
                  </a:lnTo>
                  <a:lnTo>
                    <a:pt x="1657052" y="23796"/>
                  </a:lnTo>
                  <a:lnTo>
                    <a:pt x="1595141" y="16668"/>
                  </a:lnTo>
                  <a:lnTo>
                    <a:pt x="1531964" y="10759"/>
                  </a:lnTo>
                  <a:lnTo>
                    <a:pt x="1467609" y="6103"/>
                  </a:lnTo>
                  <a:lnTo>
                    <a:pt x="1402163" y="2735"/>
                  </a:lnTo>
                  <a:lnTo>
                    <a:pt x="1335713" y="689"/>
                  </a:lnTo>
                  <a:lnTo>
                    <a:pt x="12683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2851" y="5053076"/>
              <a:ext cx="2536825" cy="995680"/>
            </a:xfrm>
            <a:custGeom>
              <a:avLst/>
              <a:gdLst/>
              <a:ahLst/>
              <a:cxnLst/>
              <a:rect l="l" t="t" r="r" b="b"/>
              <a:pathLst>
                <a:path w="2536825" h="995679">
                  <a:moveTo>
                    <a:pt x="0" y="497586"/>
                  </a:moveTo>
                  <a:lnTo>
                    <a:pt x="6973" y="445089"/>
                  </a:lnTo>
                  <a:lnTo>
                    <a:pt x="27426" y="394168"/>
                  </a:lnTo>
                  <a:lnTo>
                    <a:pt x="60658" y="345097"/>
                  </a:lnTo>
                  <a:lnTo>
                    <a:pt x="105967" y="298152"/>
                  </a:lnTo>
                  <a:lnTo>
                    <a:pt x="162653" y="253607"/>
                  </a:lnTo>
                  <a:lnTo>
                    <a:pt x="195042" y="232321"/>
                  </a:lnTo>
                  <a:lnTo>
                    <a:pt x="230014" y="211738"/>
                  </a:lnTo>
                  <a:lnTo>
                    <a:pt x="267478" y="191893"/>
                  </a:lnTo>
                  <a:lnTo>
                    <a:pt x="307349" y="172819"/>
                  </a:lnTo>
                  <a:lnTo>
                    <a:pt x="349538" y="154552"/>
                  </a:lnTo>
                  <a:lnTo>
                    <a:pt x="393958" y="137126"/>
                  </a:lnTo>
                  <a:lnTo>
                    <a:pt x="440521" y="120575"/>
                  </a:lnTo>
                  <a:lnTo>
                    <a:pt x="489139" y="104933"/>
                  </a:lnTo>
                  <a:lnTo>
                    <a:pt x="539725" y="90236"/>
                  </a:lnTo>
                  <a:lnTo>
                    <a:pt x="592191" y="76516"/>
                  </a:lnTo>
                  <a:lnTo>
                    <a:pt x="646450" y="63809"/>
                  </a:lnTo>
                  <a:lnTo>
                    <a:pt x="702413" y="52150"/>
                  </a:lnTo>
                  <a:lnTo>
                    <a:pt x="759994" y="41571"/>
                  </a:lnTo>
                  <a:lnTo>
                    <a:pt x="819105" y="32109"/>
                  </a:lnTo>
                  <a:lnTo>
                    <a:pt x="879658" y="23796"/>
                  </a:lnTo>
                  <a:lnTo>
                    <a:pt x="941565" y="16668"/>
                  </a:lnTo>
                  <a:lnTo>
                    <a:pt x="1004738" y="10759"/>
                  </a:lnTo>
                  <a:lnTo>
                    <a:pt x="1069091" y="6103"/>
                  </a:lnTo>
                  <a:lnTo>
                    <a:pt x="1134536" y="2735"/>
                  </a:lnTo>
                  <a:lnTo>
                    <a:pt x="1200984" y="689"/>
                  </a:lnTo>
                  <a:lnTo>
                    <a:pt x="1268349" y="0"/>
                  </a:lnTo>
                  <a:lnTo>
                    <a:pt x="1335713" y="689"/>
                  </a:lnTo>
                  <a:lnTo>
                    <a:pt x="1402163" y="2735"/>
                  </a:lnTo>
                  <a:lnTo>
                    <a:pt x="1467609" y="6103"/>
                  </a:lnTo>
                  <a:lnTo>
                    <a:pt x="1531964" y="10759"/>
                  </a:lnTo>
                  <a:lnTo>
                    <a:pt x="1595141" y="16668"/>
                  </a:lnTo>
                  <a:lnTo>
                    <a:pt x="1657052" y="23796"/>
                  </a:lnTo>
                  <a:lnTo>
                    <a:pt x="1717609" y="32109"/>
                  </a:lnTo>
                  <a:lnTo>
                    <a:pt x="1776724" y="41571"/>
                  </a:lnTo>
                  <a:lnTo>
                    <a:pt x="1834309" y="52150"/>
                  </a:lnTo>
                  <a:lnTo>
                    <a:pt x="1890278" y="63809"/>
                  </a:lnTo>
                  <a:lnTo>
                    <a:pt x="1944543" y="76516"/>
                  </a:lnTo>
                  <a:lnTo>
                    <a:pt x="1997015" y="90236"/>
                  </a:lnTo>
                  <a:lnTo>
                    <a:pt x="2047607" y="104933"/>
                  </a:lnTo>
                  <a:lnTo>
                    <a:pt x="2096231" y="120575"/>
                  </a:lnTo>
                  <a:lnTo>
                    <a:pt x="2142800" y="137126"/>
                  </a:lnTo>
                  <a:lnTo>
                    <a:pt x="2187226" y="154552"/>
                  </a:lnTo>
                  <a:lnTo>
                    <a:pt x="2229421" y="172819"/>
                  </a:lnTo>
                  <a:lnTo>
                    <a:pt x="2269297" y="191893"/>
                  </a:lnTo>
                  <a:lnTo>
                    <a:pt x="2306768" y="211738"/>
                  </a:lnTo>
                  <a:lnTo>
                    <a:pt x="2341745" y="232321"/>
                  </a:lnTo>
                  <a:lnTo>
                    <a:pt x="2374140" y="253607"/>
                  </a:lnTo>
                  <a:lnTo>
                    <a:pt x="2430836" y="298152"/>
                  </a:lnTo>
                  <a:lnTo>
                    <a:pt x="2476154" y="345097"/>
                  </a:lnTo>
                  <a:lnTo>
                    <a:pt x="2509392" y="394168"/>
                  </a:lnTo>
                  <a:lnTo>
                    <a:pt x="2529849" y="445089"/>
                  </a:lnTo>
                  <a:lnTo>
                    <a:pt x="2536825" y="497586"/>
                  </a:lnTo>
                  <a:lnTo>
                    <a:pt x="2535066" y="524020"/>
                  </a:lnTo>
                  <a:lnTo>
                    <a:pt x="2529849" y="550094"/>
                  </a:lnTo>
                  <a:lnTo>
                    <a:pt x="2509392" y="601027"/>
                  </a:lnTo>
                  <a:lnTo>
                    <a:pt x="2476154" y="650110"/>
                  </a:lnTo>
                  <a:lnTo>
                    <a:pt x="2430836" y="697067"/>
                  </a:lnTo>
                  <a:lnTo>
                    <a:pt x="2374140" y="741623"/>
                  </a:lnTo>
                  <a:lnTo>
                    <a:pt x="2341745" y="762915"/>
                  </a:lnTo>
                  <a:lnTo>
                    <a:pt x="2306768" y="783503"/>
                  </a:lnTo>
                  <a:lnTo>
                    <a:pt x="2269297" y="803353"/>
                  </a:lnTo>
                  <a:lnTo>
                    <a:pt x="2229421" y="822432"/>
                  </a:lnTo>
                  <a:lnTo>
                    <a:pt x="2187226" y="840704"/>
                  </a:lnTo>
                  <a:lnTo>
                    <a:pt x="2142800" y="858134"/>
                  </a:lnTo>
                  <a:lnTo>
                    <a:pt x="2096231" y="874690"/>
                  </a:lnTo>
                  <a:lnTo>
                    <a:pt x="2047607" y="890336"/>
                  </a:lnTo>
                  <a:lnTo>
                    <a:pt x="1997015" y="905037"/>
                  </a:lnTo>
                  <a:lnTo>
                    <a:pt x="1944543" y="918761"/>
                  </a:lnTo>
                  <a:lnTo>
                    <a:pt x="1890278" y="931471"/>
                  </a:lnTo>
                  <a:lnTo>
                    <a:pt x="1834309" y="943134"/>
                  </a:lnTo>
                  <a:lnTo>
                    <a:pt x="1776724" y="953715"/>
                  </a:lnTo>
                  <a:lnTo>
                    <a:pt x="1717609" y="963180"/>
                  </a:lnTo>
                  <a:lnTo>
                    <a:pt x="1657052" y="971495"/>
                  </a:lnTo>
                  <a:lnTo>
                    <a:pt x="1595141" y="978625"/>
                  </a:lnTo>
                  <a:lnTo>
                    <a:pt x="1531964" y="984536"/>
                  </a:lnTo>
                  <a:lnTo>
                    <a:pt x="1467609" y="989193"/>
                  </a:lnTo>
                  <a:lnTo>
                    <a:pt x="1402163" y="992562"/>
                  </a:lnTo>
                  <a:lnTo>
                    <a:pt x="1335713" y="994609"/>
                  </a:lnTo>
                  <a:lnTo>
                    <a:pt x="1268349" y="995299"/>
                  </a:lnTo>
                  <a:lnTo>
                    <a:pt x="1200984" y="994609"/>
                  </a:lnTo>
                  <a:lnTo>
                    <a:pt x="1134536" y="992562"/>
                  </a:lnTo>
                  <a:lnTo>
                    <a:pt x="1069091" y="989193"/>
                  </a:lnTo>
                  <a:lnTo>
                    <a:pt x="1004738" y="984536"/>
                  </a:lnTo>
                  <a:lnTo>
                    <a:pt x="941565" y="978625"/>
                  </a:lnTo>
                  <a:lnTo>
                    <a:pt x="879658" y="971495"/>
                  </a:lnTo>
                  <a:lnTo>
                    <a:pt x="819105" y="963180"/>
                  </a:lnTo>
                  <a:lnTo>
                    <a:pt x="759994" y="953715"/>
                  </a:lnTo>
                  <a:lnTo>
                    <a:pt x="702413" y="943134"/>
                  </a:lnTo>
                  <a:lnTo>
                    <a:pt x="646450" y="931471"/>
                  </a:lnTo>
                  <a:lnTo>
                    <a:pt x="592191" y="918761"/>
                  </a:lnTo>
                  <a:lnTo>
                    <a:pt x="539725" y="905037"/>
                  </a:lnTo>
                  <a:lnTo>
                    <a:pt x="489139" y="890336"/>
                  </a:lnTo>
                  <a:lnTo>
                    <a:pt x="440521" y="874690"/>
                  </a:lnTo>
                  <a:lnTo>
                    <a:pt x="393958" y="858134"/>
                  </a:lnTo>
                  <a:lnTo>
                    <a:pt x="349538" y="840704"/>
                  </a:lnTo>
                  <a:lnTo>
                    <a:pt x="307349" y="822432"/>
                  </a:lnTo>
                  <a:lnTo>
                    <a:pt x="267478" y="803353"/>
                  </a:lnTo>
                  <a:lnTo>
                    <a:pt x="230014" y="783503"/>
                  </a:lnTo>
                  <a:lnTo>
                    <a:pt x="195042" y="762915"/>
                  </a:lnTo>
                  <a:lnTo>
                    <a:pt x="162653" y="741623"/>
                  </a:lnTo>
                  <a:lnTo>
                    <a:pt x="105967" y="697067"/>
                  </a:lnTo>
                  <a:lnTo>
                    <a:pt x="60658" y="650110"/>
                  </a:lnTo>
                  <a:lnTo>
                    <a:pt x="27426" y="601027"/>
                  </a:lnTo>
                  <a:lnTo>
                    <a:pt x="6973" y="550094"/>
                  </a:lnTo>
                  <a:lnTo>
                    <a:pt x="0" y="4975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0" y="0"/>
            <a:ext cx="1409700" cy="914400"/>
          </a:xfrm>
          <a:prstGeom prst="rect">
            <a:avLst/>
          </a:prstGeom>
          <a:solidFill>
            <a:srgbClr val="93B6D2"/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R="21590"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777240" marR="21590">
              <a:lnSpc>
                <a:spcPct val="100000"/>
              </a:lnSpc>
            </a:pPr>
            <a:r>
              <a:rPr sz="1800" b="1" spc="-5" dirty="0">
                <a:solidFill>
                  <a:srgbClr val="775F54"/>
                </a:solidFill>
                <a:latin typeface="Arial"/>
                <a:cs typeface="Arial"/>
              </a:rPr>
              <a:t>Con</a:t>
            </a:r>
            <a:endParaRPr sz="1800">
              <a:latin typeface="Arial"/>
              <a:cs typeface="Arial"/>
            </a:endParaRPr>
          </a:p>
          <a:p>
            <a:pPr marL="777240">
              <a:lnSpc>
                <a:spcPct val="100000"/>
              </a:lnSpc>
              <a:spcBef>
                <a:spcPts val="135"/>
              </a:spcBef>
            </a:pPr>
            <a:r>
              <a:rPr sz="1800" b="1" dirty="0">
                <a:solidFill>
                  <a:srgbClr val="775F54"/>
                </a:solidFill>
                <a:latin typeface="Arial"/>
                <a:cs typeface="Arial"/>
              </a:rPr>
              <a:t>Wh</a:t>
            </a:r>
            <a:r>
              <a:rPr sz="1800" b="1" spc="-15" dirty="0">
                <a:solidFill>
                  <a:srgbClr val="775F54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775F54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9777" y="231140"/>
            <a:ext cx="5711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Why Continuous Improvement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9405" y="5316423"/>
            <a:ext cx="1788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2800" b="1" spc="-2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7232" y="1275079"/>
            <a:ext cx="7266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today's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climate a business that does</a:t>
            </a: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5198" y="1487576"/>
            <a:ext cx="2733675" cy="130619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78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8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doesn’t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survive.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16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62"/>
                </a:moveTo>
                <a:lnTo>
                  <a:pt x="8839200" y="4995062"/>
                </a:lnTo>
                <a:lnTo>
                  <a:pt x="8839200" y="0"/>
                </a:lnTo>
                <a:lnTo>
                  <a:pt x="0" y="0"/>
                </a:lnTo>
                <a:lnTo>
                  <a:pt x="0" y="499506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41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8"/>
                </a:moveTo>
                <a:lnTo>
                  <a:pt x="8839200" y="7658"/>
                </a:lnTo>
                <a:lnTo>
                  <a:pt x="8839200" y="0"/>
                </a:lnTo>
                <a:lnTo>
                  <a:pt x="0" y="0"/>
                </a:lnTo>
                <a:lnTo>
                  <a:pt x="0" y="7658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3317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3317"/>
                  </a:lnTo>
                  <a:lnTo>
                    <a:pt x="8991600" y="1393317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331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673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01748" y="567893"/>
            <a:ext cx="632841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7A9799"/>
                </a:solidFill>
                <a:latin typeface="Georgia"/>
                <a:cs typeface="Georgia"/>
              </a:rPr>
              <a:t>Continuous </a:t>
            </a:r>
            <a:r>
              <a:rPr sz="3300" dirty="0">
                <a:solidFill>
                  <a:srgbClr val="7A9799"/>
                </a:solidFill>
                <a:latin typeface="Georgia"/>
                <a:cs typeface="Georgia"/>
              </a:rPr>
              <a:t>Process</a:t>
            </a:r>
            <a:r>
              <a:rPr sz="3300" spc="-4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300" spc="-5" dirty="0">
                <a:solidFill>
                  <a:srgbClr val="7A9799"/>
                </a:solidFill>
                <a:latin typeface="Georgia"/>
                <a:cs typeface="Georgia"/>
              </a:rPr>
              <a:t>Improvement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444" y="1750822"/>
            <a:ext cx="187325" cy="375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610" dirty="0">
                <a:solidFill>
                  <a:srgbClr val="D16248"/>
                </a:solidFill>
                <a:latin typeface="Arial"/>
                <a:cs typeface="Arial"/>
              </a:rPr>
              <a:t>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0" y="2743200"/>
            <a:ext cx="1600200" cy="1676400"/>
          </a:xfrm>
          <a:custGeom>
            <a:avLst/>
            <a:gdLst/>
            <a:ahLst/>
            <a:cxnLst/>
            <a:rect l="l" t="t" r="r" b="b"/>
            <a:pathLst>
              <a:path w="1600200" h="1676400">
                <a:moveTo>
                  <a:pt x="1600200" y="0"/>
                </a:moveTo>
                <a:lnTo>
                  <a:pt x="0" y="0"/>
                </a:lnTo>
                <a:lnTo>
                  <a:pt x="0" y="1676400"/>
                </a:lnTo>
                <a:lnTo>
                  <a:pt x="1600200" y="1676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1000" y="2743200"/>
            <a:ext cx="1600200" cy="140551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800" u="sng" spc="-10" dirty="0">
                <a:latin typeface="Georgia"/>
                <a:cs typeface="Georgia"/>
              </a:rPr>
              <a:t>INPUT</a:t>
            </a:r>
            <a:endParaRPr sz="1800" u="sng">
              <a:latin typeface="Georgia"/>
              <a:cs typeface="Georgia"/>
            </a:endParaRPr>
          </a:p>
          <a:p>
            <a:pPr marL="91440" marR="54292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Ma</a:t>
            </a:r>
            <a:r>
              <a:rPr sz="1800" spc="5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ia</a:t>
            </a:r>
            <a:r>
              <a:rPr sz="1800" spc="5" dirty="0">
                <a:latin typeface="Georgia"/>
                <a:cs typeface="Georgia"/>
              </a:rPr>
              <a:t>l</a:t>
            </a:r>
            <a:r>
              <a:rPr sz="1800" dirty="0">
                <a:latin typeface="Georgia"/>
                <a:cs typeface="Georgia"/>
              </a:rPr>
              <a:t>s  </a:t>
            </a:r>
            <a:r>
              <a:rPr sz="1800" spc="-5" dirty="0">
                <a:latin typeface="Georgia"/>
                <a:cs typeface="Georgia"/>
              </a:rPr>
              <a:t>Money  </a:t>
            </a:r>
            <a:r>
              <a:rPr sz="1800" dirty="0">
                <a:latin typeface="Georgia"/>
                <a:cs typeface="Georgia"/>
              </a:rPr>
              <a:t>Data,etc.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14600" y="2514600"/>
            <a:ext cx="2527300" cy="2298700"/>
            <a:chOff x="2660650" y="2508250"/>
            <a:chExt cx="2527300" cy="2298700"/>
          </a:xfrm>
        </p:grpSpPr>
        <p:sp>
          <p:nvSpPr>
            <p:cNvPr id="17" name="object 17"/>
            <p:cNvSpPr/>
            <p:nvPr/>
          </p:nvSpPr>
          <p:spPr>
            <a:xfrm>
              <a:off x="2667000" y="2514600"/>
              <a:ext cx="2514600" cy="2286000"/>
            </a:xfrm>
            <a:custGeom>
              <a:avLst/>
              <a:gdLst/>
              <a:ahLst/>
              <a:cxnLst/>
              <a:rect l="l" t="t" r="r" b="b"/>
              <a:pathLst>
                <a:path w="2514600" h="2286000">
                  <a:moveTo>
                    <a:pt x="1257300" y="0"/>
                  </a:moveTo>
                  <a:lnTo>
                    <a:pt x="1206728" y="907"/>
                  </a:lnTo>
                  <a:lnTo>
                    <a:pt x="1156664" y="3607"/>
                  </a:lnTo>
                  <a:lnTo>
                    <a:pt x="1107145" y="8064"/>
                  </a:lnTo>
                  <a:lnTo>
                    <a:pt x="1058207" y="14246"/>
                  </a:lnTo>
                  <a:lnTo>
                    <a:pt x="1009890" y="22118"/>
                  </a:lnTo>
                  <a:lnTo>
                    <a:pt x="962230" y="31645"/>
                  </a:lnTo>
                  <a:lnTo>
                    <a:pt x="915265" y="42794"/>
                  </a:lnTo>
                  <a:lnTo>
                    <a:pt x="869032" y="55530"/>
                  </a:lnTo>
                  <a:lnTo>
                    <a:pt x="823570" y="69820"/>
                  </a:lnTo>
                  <a:lnTo>
                    <a:pt x="778914" y="85629"/>
                  </a:lnTo>
                  <a:lnTo>
                    <a:pt x="735104" y="102923"/>
                  </a:lnTo>
                  <a:lnTo>
                    <a:pt x="692177" y="121667"/>
                  </a:lnTo>
                  <a:lnTo>
                    <a:pt x="650170" y="141829"/>
                  </a:lnTo>
                  <a:lnTo>
                    <a:pt x="609120" y="163373"/>
                  </a:lnTo>
                  <a:lnTo>
                    <a:pt x="569066" y="186266"/>
                  </a:lnTo>
                  <a:lnTo>
                    <a:pt x="530045" y="210473"/>
                  </a:lnTo>
                  <a:lnTo>
                    <a:pt x="492093" y="235960"/>
                  </a:lnTo>
                  <a:lnTo>
                    <a:pt x="455250" y="262694"/>
                  </a:lnTo>
                  <a:lnTo>
                    <a:pt x="419553" y="290639"/>
                  </a:lnTo>
                  <a:lnTo>
                    <a:pt x="385038" y="319763"/>
                  </a:lnTo>
                  <a:lnTo>
                    <a:pt x="351744" y="350030"/>
                  </a:lnTo>
                  <a:lnTo>
                    <a:pt x="319708" y="381407"/>
                  </a:lnTo>
                  <a:lnTo>
                    <a:pt x="288967" y="413859"/>
                  </a:lnTo>
                  <a:lnTo>
                    <a:pt x="259560" y="447353"/>
                  </a:lnTo>
                  <a:lnTo>
                    <a:pt x="231524" y="481854"/>
                  </a:lnTo>
                  <a:lnTo>
                    <a:pt x="204896" y="517328"/>
                  </a:lnTo>
                  <a:lnTo>
                    <a:pt x="179713" y="553740"/>
                  </a:lnTo>
                  <a:lnTo>
                    <a:pt x="156014" y="591058"/>
                  </a:lnTo>
                  <a:lnTo>
                    <a:pt x="133836" y="629247"/>
                  </a:lnTo>
                  <a:lnTo>
                    <a:pt x="113217" y="668272"/>
                  </a:lnTo>
                  <a:lnTo>
                    <a:pt x="94193" y="708099"/>
                  </a:lnTo>
                  <a:lnTo>
                    <a:pt x="76803" y="748695"/>
                  </a:lnTo>
                  <a:lnTo>
                    <a:pt x="61085" y="790025"/>
                  </a:lnTo>
                  <a:lnTo>
                    <a:pt x="47074" y="832055"/>
                  </a:lnTo>
                  <a:lnTo>
                    <a:pt x="34810" y="874751"/>
                  </a:lnTo>
                  <a:lnTo>
                    <a:pt x="24330" y="918079"/>
                  </a:lnTo>
                  <a:lnTo>
                    <a:pt x="15671" y="962004"/>
                  </a:lnTo>
                  <a:lnTo>
                    <a:pt x="8871" y="1006493"/>
                  </a:lnTo>
                  <a:lnTo>
                    <a:pt x="3968" y="1051511"/>
                  </a:lnTo>
                  <a:lnTo>
                    <a:pt x="998" y="1097025"/>
                  </a:lnTo>
                  <a:lnTo>
                    <a:pt x="0" y="1143000"/>
                  </a:lnTo>
                  <a:lnTo>
                    <a:pt x="998" y="1188974"/>
                  </a:lnTo>
                  <a:lnTo>
                    <a:pt x="3968" y="1234488"/>
                  </a:lnTo>
                  <a:lnTo>
                    <a:pt x="8871" y="1279506"/>
                  </a:lnTo>
                  <a:lnTo>
                    <a:pt x="15671" y="1323995"/>
                  </a:lnTo>
                  <a:lnTo>
                    <a:pt x="24330" y="1367920"/>
                  </a:lnTo>
                  <a:lnTo>
                    <a:pt x="34810" y="1411248"/>
                  </a:lnTo>
                  <a:lnTo>
                    <a:pt x="47074" y="1453944"/>
                  </a:lnTo>
                  <a:lnTo>
                    <a:pt x="61085" y="1495974"/>
                  </a:lnTo>
                  <a:lnTo>
                    <a:pt x="76803" y="1537304"/>
                  </a:lnTo>
                  <a:lnTo>
                    <a:pt x="94193" y="1577900"/>
                  </a:lnTo>
                  <a:lnTo>
                    <a:pt x="113217" y="1617727"/>
                  </a:lnTo>
                  <a:lnTo>
                    <a:pt x="133836" y="1656752"/>
                  </a:lnTo>
                  <a:lnTo>
                    <a:pt x="156014" y="1694941"/>
                  </a:lnTo>
                  <a:lnTo>
                    <a:pt x="179713" y="1732259"/>
                  </a:lnTo>
                  <a:lnTo>
                    <a:pt x="204896" y="1768671"/>
                  </a:lnTo>
                  <a:lnTo>
                    <a:pt x="231524" y="1804145"/>
                  </a:lnTo>
                  <a:lnTo>
                    <a:pt x="259560" y="1838646"/>
                  </a:lnTo>
                  <a:lnTo>
                    <a:pt x="288967" y="1872140"/>
                  </a:lnTo>
                  <a:lnTo>
                    <a:pt x="319708" y="1904592"/>
                  </a:lnTo>
                  <a:lnTo>
                    <a:pt x="351744" y="1935969"/>
                  </a:lnTo>
                  <a:lnTo>
                    <a:pt x="385038" y="1966236"/>
                  </a:lnTo>
                  <a:lnTo>
                    <a:pt x="419553" y="1995360"/>
                  </a:lnTo>
                  <a:lnTo>
                    <a:pt x="455250" y="2023305"/>
                  </a:lnTo>
                  <a:lnTo>
                    <a:pt x="492093" y="2050039"/>
                  </a:lnTo>
                  <a:lnTo>
                    <a:pt x="530045" y="2075526"/>
                  </a:lnTo>
                  <a:lnTo>
                    <a:pt x="569066" y="2099733"/>
                  </a:lnTo>
                  <a:lnTo>
                    <a:pt x="609120" y="2122626"/>
                  </a:lnTo>
                  <a:lnTo>
                    <a:pt x="650170" y="2144170"/>
                  </a:lnTo>
                  <a:lnTo>
                    <a:pt x="692177" y="2164332"/>
                  </a:lnTo>
                  <a:lnTo>
                    <a:pt x="735104" y="2183076"/>
                  </a:lnTo>
                  <a:lnTo>
                    <a:pt x="778914" y="2200370"/>
                  </a:lnTo>
                  <a:lnTo>
                    <a:pt x="823570" y="2216179"/>
                  </a:lnTo>
                  <a:lnTo>
                    <a:pt x="869032" y="2230469"/>
                  </a:lnTo>
                  <a:lnTo>
                    <a:pt x="915265" y="2243205"/>
                  </a:lnTo>
                  <a:lnTo>
                    <a:pt x="962230" y="2254354"/>
                  </a:lnTo>
                  <a:lnTo>
                    <a:pt x="1009890" y="2263881"/>
                  </a:lnTo>
                  <a:lnTo>
                    <a:pt x="1058207" y="2271753"/>
                  </a:lnTo>
                  <a:lnTo>
                    <a:pt x="1107145" y="2277935"/>
                  </a:lnTo>
                  <a:lnTo>
                    <a:pt x="1156664" y="2282392"/>
                  </a:lnTo>
                  <a:lnTo>
                    <a:pt x="1206728" y="2285092"/>
                  </a:lnTo>
                  <a:lnTo>
                    <a:pt x="1257300" y="2286000"/>
                  </a:lnTo>
                  <a:lnTo>
                    <a:pt x="1307871" y="2285092"/>
                  </a:lnTo>
                  <a:lnTo>
                    <a:pt x="1357935" y="2282392"/>
                  </a:lnTo>
                  <a:lnTo>
                    <a:pt x="1407454" y="2277935"/>
                  </a:lnTo>
                  <a:lnTo>
                    <a:pt x="1456392" y="2271753"/>
                  </a:lnTo>
                  <a:lnTo>
                    <a:pt x="1504709" y="2263881"/>
                  </a:lnTo>
                  <a:lnTo>
                    <a:pt x="1552369" y="2254354"/>
                  </a:lnTo>
                  <a:lnTo>
                    <a:pt x="1599334" y="2243205"/>
                  </a:lnTo>
                  <a:lnTo>
                    <a:pt x="1645567" y="2230469"/>
                  </a:lnTo>
                  <a:lnTo>
                    <a:pt x="1691029" y="2216179"/>
                  </a:lnTo>
                  <a:lnTo>
                    <a:pt x="1735685" y="2200370"/>
                  </a:lnTo>
                  <a:lnTo>
                    <a:pt x="1779495" y="2183076"/>
                  </a:lnTo>
                  <a:lnTo>
                    <a:pt x="1822422" y="2164332"/>
                  </a:lnTo>
                  <a:lnTo>
                    <a:pt x="1864429" y="2144170"/>
                  </a:lnTo>
                  <a:lnTo>
                    <a:pt x="1905479" y="2122626"/>
                  </a:lnTo>
                  <a:lnTo>
                    <a:pt x="1945533" y="2099733"/>
                  </a:lnTo>
                  <a:lnTo>
                    <a:pt x="1984554" y="2075526"/>
                  </a:lnTo>
                  <a:lnTo>
                    <a:pt x="2022506" y="2050039"/>
                  </a:lnTo>
                  <a:lnTo>
                    <a:pt x="2059349" y="2023305"/>
                  </a:lnTo>
                  <a:lnTo>
                    <a:pt x="2095046" y="1995360"/>
                  </a:lnTo>
                  <a:lnTo>
                    <a:pt x="2129561" y="1966236"/>
                  </a:lnTo>
                  <a:lnTo>
                    <a:pt x="2162855" y="1935969"/>
                  </a:lnTo>
                  <a:lnTo>
                    <a:pt x="2194891" y="1904592"/>
                  </a:lnTo>
                  <a:lnTo>
                    <a:pt x="2225632" y="1872140"/>
                  </a:lnTo>
                  <a:lnTo>
                    <a:pt x="2255039" y="1838646"/>
                  </a:lnTo>
                  <a:lnTo>
                    <a:pt x="2283075" y="1804145"/>
                  </a:lnTo>
                  <a:lnTo>
                    <a:pt x="2309703" y="1768671"/>
                  </a:lnTo>
                  <a:lnTo>
                    <a:pt x="2334886" y="1732259"/>
                  </a:lnTo>
                  <a:lnTo>
                    <a:pt x="2358585" y="1694941"/>
                  </a:lnTo>
                  <a:lnTo>
                    <a:pt x="2380763" y="1656752"/>
                  </a:lnTo>
                  <a:lnTo>
                    <a:pt x="2401382" y="1617727"/>
                  </a:lnTo>
                  <a:lnTo>
                    <a:pt x="2420406" y="1577900"/>
                  </a:lnTo>
                  <a:lnTo>
                    <a:pt x="2437796" y="1537304"/>
                  </a:lnTo>
                  <a:lnTo>
                    <a:pt x="2453514" y="1495974"/>
                  </a:lnTo>
                  <a:lnTo>
                    <a:pt x="2467525" y="1453944"/>
                  </a:lnTo>
                  <a:lnTo>
                    <a:pt x="2479789" y="1411248"/>
                  </a:lnTo>
                  <a:lnTo>
                    <a:pt x="2490269" y="1367920"/>
                  </a:lnTo>
                  <a:lnTo>
                    <a:pt x="2498928" y="1323995"/>
                  </a:lnTo>
                  <a:lnTo>
                    <a:pt x="2505728" y="1279506"/>
                  </a:lnTo>
                  <a:lnTo>
                    <a:pt x="2510631" y="1234488"/>
                  </a:lnTo>
                  <a:lnTo>
                    <a:pt x="2513601" y="1188974"/>
                  </a:lnTo>
                  <a:lnTo>
                    <a:pt x="2514600" y="1143000"/>
                  </a:lnTo>
                  <a:lnTo>
                    <a:pt x="2513601" y="1097025"/>
                  </a:lnTo>
                  <a:lnTo>
                    <a:pt x="2510631" y="1051511"/>
                  </a:lnTo>
                  <a:lnTo>
                    <a:pt x="2505728" y="1006493"/>
                  </a:lnTo>
                  <a:lnTo>
                    <a:pt x="2498928" y="962004"/>
                  </a:lnTo>
                  <a:lnTo>
                    <a:pt x="2490269" y="918079"/>
                  </a:lnTo>
                  <a:lnTo>
                    <a:pt x="2479789" y="874751"/>
                  </a:lnTo>
                  <a:lnTo>
                    <a:pt x="2467525" y="832055"/>
                  </a:lnTo>
                  <a:lnTo>
                    <a:pt x="2453514" y="790025"/>
                  </a:lnTo>
                  <a:lnTo>
                    <a:pt x="2437796" y="748695"/>
                  </a:lnTo>
                  <a:lnTo>
                    <a:pt x="2420406" y="708099"/>
                  </a:lnTo>
                  <a:lnTo>
                    <a:pt x="2401382" y="668272"/>
                  </a:lnTo>
                  <a:lnTo>
                    <a:pt x="2380763" y="629247"/>
                  </a:lnTo>
                  <a:lnTo>
                    <a:pt x="2358585" y="591058"/>
                  </a:lnTo>
                  <a:lnTo>
                    <a:pt x="2334886" y="553740"/>
                  </a:lnTo>
                  <a:lnTo>
                    <a:pt x="2309703" y="517328"/>
                  </a:lnTo>
                  <a:lnTo>
                    <a:pt x="2283075" y="481854"/>
                  </a:lnTo>
                  <a:lnTo>
                    <a:pt x="2255039" y="447353"/>
                  </a:lnTo>
                  <a:lnTo>
                    <a:pt x="2225632" y="413859"/>
                  </a:lnTo>
                  <a:lnTo>
                    <a:pt x="2194891" y="381407"/>
                  </a:lnTo>
                  <a:lnTo>
                    <a:pt x="2162855" y="350030"/>
                  </a:lnTo>
                  <a:lnTo>
                    <a:pt x="2129561" y="319763"/>
                  </a:lnTo>
                  <a:lnTo>
                    <a:pt x="2095046" y="290639"/>
                  </a:lnTo>
                  <a:lnTo>
                    <a:pt x="2059349" y="262694"/>
                  </a:lnTo>
                  <a:lnTo>
                    <a:pt x="2022506" y="235960"/>
                  </a:lnTo>
                  <a:lnTo>
                    <a:pt x="1984554" y="210473"/>
                  </a:lnTo>
                  <a:lnTo>
                    <a:pt x="1945533" y="186266"/>
                  </a:lnTo>
                  <a:lnTo>
                    <a:pt x="1905479" y="163373"/>
                  </a:lnTo>
                  <a:lnTo>
                    <a:pt x="1864429" y="141829"/>
                  </a:lnTo>
                  <a:lnTo>
                    <a:pt x="1822422" y="121667"/>
                  </a:lnTo>
                  <a:lnTo>
                    <a:pt x="1779495" y="102923"/>
                  </a:lnTo>
                  <a:lnTo>
                    <a:pt x="1735685" y="85629"/>
                  </a:lnTo>
                  <a:lnTo>
                    <a:pt x="1691029" y="69820"/>
                  </a:lnTo>
                  <a:lnTo>
                    <a:pt x="1645567" y="55530"/>
                  </a:lnTo>
                  <a:lnTo>
                    <a:pt x="1599334" y="42794"/>
                  </a:lnTo>
                  <a:lnTo>
                    <a:pt x="1552369" y="31645"/>
                  </a:lnTo>
                  <a:lnTo>
                    <a:pt x="1504709" y="22118"/>
                  </a:lnTo>
                  <a:lnTo>
                    <a:pt x="1456392" y="14246"/>
                  </a:lnTo>
                  <a:lnTo>
                    <a:pt x="1407454" y="8064"/>
                  </a:lnTo>
                  <a:lnTo>
                    <a:pt x="1357935" y="3607"/>
                  </a:lnTo>
                  <a:lnTo>
                    <a:pt x="1307871" y="907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67000" y="2514600"/>
              <a:ext cx="2514600" cy="2286000"/>
            </a:xfrm>
            <a:custGeom>
              <a:avLst/>
              <a:gdLst/>
              <a:ahLst/>
              <a:cxnLst/>
              <a:rect l="l" t="t" r="r" b="b"/>
              <a:pathLst>
                <a:path w="2514600" h="2286000">
                  <a:moveTo>
                    <a:pt x="0" y="1143000"/>
                  </a:moveTo>
                  <a:lnTo>
                    <a:pt x="998" y="1097025"/>
                  </a:lnTo>
                  <a:lnTo>
                    <a:pt x="3968" y="1051511"/>
                  </a:lnTo>
                  <a:lnTo>
                    <a:pt x="8871" y="1006493"/>
                  </a:lnTo>
                  <a:lnTo>
                    <a:pt x="15671" y="962004"/>
                  </a:lnTo>
                  <a:lnTo>
                    <a:pt x="24330" y="918079"/>
                  </a:lnTo>
                  <a:lnTo>
                    <a:pt x="34810" y="874751"/>
                  </a:lnTo>
                  <a:lnTo>
                    <a:pt x="47074" y="832055"/>
                  </a:lnTo>
                  <a:lnTo>
                    <a:pt x="61085" y="790025"/>
                  </a:lnTo>
                  <a:lnTo>
                    <a:pt x="76803" y="748695"/>
                  </a:lnTo>
                  <a:lnTo>
                    <a:pt x="94193" y="708099"/>
                  </a:lnTo>
                  <a:lnTo>
                    <a:pt x="113217" y="668272"/>
                  </a:lnTo>
                  <a:lnTo>
                    <a:pt x="133836" y="629247"/>
                  </a:lnTo>
                  <a:lnTo>
                    <a:pt x="156014" y="591058"/>
                  </a:lnTo>
                  <a:lnTo>
                    <a:pt x="179713" y="553740"/>
                  </a:lnTo>
                  <a:lnTo>
                    <a:pt x="204896" y="517328"/>
                  </a:lnTo>
                  <a:lnTo>
                    <a:pt x="231524" y="481854"/>
                  </a:lnTo>
                  <a:lnTo>
                    <a:pt x="259560" y="447353"/>
                  </a:lnTo>
                  <a:lnTo>
                    <a:pt x="288967" y="413859"/>
                  </a:lnTo>
                  <a:lnTo>
                    <a:pt x="319708" y="381407"/>
                  </a:lnTo>
                  <a:lnTo>
                    <a:pt x="351744" y="350030"/>
                  </a:lnTo>
                  <a:lnTo>
                    <a:pt x="385038" y="319763"/>
                  </a:lnTo>
                  <a:lnTo>
                    <a:pt x="419553" y="290639"/>
                  </a:lnTo>
                  <a:lnTo>
                    <a:pt x="455250" y="262694"/>
                  </a:lnTo>
                  <a:lnTo>
                    <a:pt x="492093" y="235960"/>
                  </a:lnTo>
                  <a:lnTo>
                    <a:pt x="530045" y="210473"/>
                  </a:lnTo>
                  <a:lnTo>
                    <a:pt x="569066" y="186266"/>
                  </a:lnTo>
                  <a:lnTo>
                    <a:pt x="609120" y="163373"/>
                  </a:lnTo>
                  <a:lnTo>
                    <a:pt x="650170" y="141829"/>
                  </a:lnTo>
                  <a:lnTo>
                    <a:pt x="692177" y="121667"/>
                  </a:lnTo>
                  <a:lnTo>
                    <a:pt x="735104" y="102923"/>
                  </a:lnTo>
                  <a:lnTo>
                    <a:pt x="778914" y="85629"/>
                  </a:lnTo>
                  <a:lnTo>
                    <a:pt x="823570" y="69820"/>
                  </a:lnTo>
                  <a:lnTo>
                    <a:pt x="869032" y="55530"/>
                  </a:lnTo>
                  <a:lnTo>
                    <a:pt x="915265" y="42794"/>
                  </a:lnTo>
                  <a:lnTo>
                    <a:pt x="962230" y="31645"/>
                  </a:lnTo>
                  <a:lnTo>
                    <a:pt x="1009890" y="22118"/>
                  </a:lnTo>
                  <a:lnTo>
                    <a:pt x="1058207" y="14246"/>
                  </a:lnTo>
                  <a:lnTo>
                    <a:pt x="1107145" y="8064"/>
                  </a:lnTo>
                  <a:lnTo>
                    <a:pt x="1156664" y="3607"/>
                  </a:lnTo>
                  <a:lnTo>
                    <a:pt x="1206728" y="907"/>
                  </a:lnTo>
                  <a:lnTo>
                    <a:pt x="1257300" y="0"/>
                  </a:lnTo>
                  <a:lnTo>
                    <a:pt x="1307871" y="907"/>
                  </a:lnTo>
                  <a:lnTo>
                    <a:pt x="1357935" y="3607"/>
                  </a:lnTo>
                  <a:lnTo>
                    <a:pt x="1407454" y="8064"/>
                  </a:lnTo>
                  <a:lnTo>
                    <a:pt x="1456392" y="14246"/>
                  </a:lnTo>
                  <a:lnTo>
                    <a:pt x="1504709" y="22118"/>
                  </a:lnTo>
                  <a:lnTo>
                    <a:pt x="1552369" y="31645"/>
                  </a:lnTo>
                  <a:lnTo>
                    <a:pt x="1599334" y="42794"/>
                  </a:lnTo>
                  <a:lnTo>
                    <a:pt x="1645567" y="55530"/>
                  </a:lnTo>
                  <a:lnTo>
                    <a:pt x="1691029" y="69820"/>
                  </a:lnTo>
                  <a:lnTo>
                    <a:pt x="1735685" y="85629"/>
                  </a:lnTo>
                  <a:lnTo>
                    <a:pt x="1779495" y="102923"/>
                  </a:lnTo>
                  <a:lnTo>
                    <a:pt x="1822422" y="121667"/>
                  </a:lnTo>
                  <a:lnTo>
                    <a:pt x="1864429" y="141829"/>
                  </a:lnTo>
                  <a:lnTo>
                    <a:pt x="1905479" y="163373"/>
                  </a:lnTo>
                  <a:lnTo>
                    <a:pt x="1945533" y="186266"/>
                  </a:lnTo>
                  <a:lnTo>
                    <a:pt x="1984554" y="210473"/>
                  </a:lnTo>
                  <a:lnTo>
                    <a:pt x="2022506" y="235960"/>
                  </a:lnTo>
                  <a:lnTo>
                    <a:pt x="2059349" y="262694"/>
                  </a:lnTo>
                  <a:lnTo>
                    <a:pt x="2095046" y="290639"/>
                  </a:lnTo>
                  <a:lnTo>
                    <a:pt x="2129561" y="319763"/>
                  </a:lnTo>
                  <a:lnTo>
                    <a:pt x="2162855" y="350030"/>
                  </a:lnTo>
                  <a:lnTo>
                    <a:pt x="2194891" y="381407"/>
                  </a:lnTo>
                  <a:lnTo>
                    <a:pt x="2225632" y="413859"/>
                  </a:lnTo>
                  <a:lnTo>
                    <a:pt x="2255039" y="447353"/>
                  </a:lnTo>
                  <a:lnTo>
                    <a:pt x="2283075" y="481854"/>
                  </a:lnTo>
                  <a:lnTo>
                    <a:pt x="2309703" y="517328"/>
                  </a:lnTo>
                  <a:lnTo>
                    <a:pt x="2334886" y="553740"/>
                  </a:lnTo>
                  <a:lnTo>
                    <a:pt x="2358585" y="591058"/>
                  </a:lnTo>
                  <a:lnTo>
                    <a:pt x="2380763" y="629247"/>
                  </a:lnTo>
                  <a:lnTo>
                    <a:pt x="2401382" y="668272"/>
                  </a:lnTo>
                  <a:lnTo>
                    <a:pt x="2420406" y="708099"/>
                  </a:lnTo>
                  <a:lnTo>
                    <a:pt x="2437796" y="748695"/>
                  </a:lnTo>
                  <a:lnTo>
                    <a:pt x="2453514" y="790025"/>
                  </a:lnTo>
                  <a:lnTo>
                    <a:pt x="2467525" y="832055"/>
                  </a:lnTo>
                  <a:lnTo>
                    <a:pt x="2479789" y="874751"/>
                  </a:lnTo>
                  <a:lnTo>
                    <a:pt x="2490269" y="918079"/>
                  </a:lnTo>
                  <a:lnTo>
                    <a:pt x="2498928" y="962004"/>
                  </a:lnTo>
                  <a:lnTo>
                    <a:pt x="2505728" y="1006493"/>
                  </a:lnTo>
                  <a:lnTo>
                    <a:pt x="2510631" y="1051511"/>
                  </a:lnTo>
                  <a:lnTo>
                    <a:pt x="2513601" y="1097025"/>
                  </a:lnTo>
                  <a:lnTo>
                    <a:pt x="2514600" y="1143000"/>
                  </a:lnTo>
                  <a:lnTo>
                    <a:pt x="2513601" y="1188974"/>
                  </a:lnTo>
                  <a:lnTo>
                    <a:pt x="2510631" y="1234488"/>
                  </a:lnTo>
                  <a:lnTo>
                    <a:pt x="2505728" y="1279506"/>
                  </a:lnTo>
                  <a:lnTo>
                    <a:pt x="2498928" y="1323995"/>
                  </a:lnTo>
                  <a:lnTo>
                    <a:pt x="2490269" y="1367920"/>
                  </a:lnTo>
                  <a:lnTo>
                    <a:pt x="2479789" y="1411248"/>
                  </a:lnTo>
                  <a:lnTo>
                    <a:pt x="2467525" y="1453944"/>
                  </a:lnTo>
                  <a:lnTo>
                    <a:pt x="2453514" y="1495974"/>
                  </a:lnTo>
                  <a:lnTo>
                    <a:pt x="2437796" y="1537304"/>
                  </a:lnTo>
                  <a:lnTo>
                    <a:pt x="2420406" y="1577900"/>
                  </a:lnTo>
                  <a:lnTo>
                    <a:pt x="2401382" y="1617727"/>
                  </a:lnTo>
                  <a:lnTo>
                    <a:pt x="2380763" y="1656752"/>
                  </a:lnTo>
                  <a:lnTo>
                    <a:pt x="2358585" y="1694941"/>
                  </a:lnTo>
                  <a:lnTo>
                    <a:pt x="2334886" y="1732259"/>
                  </a:lnTo>
                  <a:lnTo>
                    <a:pt x="2309703" y="1768671"/>
                  </a:lnTo>
                  <a:lnTo>
                    <a:pt x="2283075" y="1804145"/>
                  </a:lnTo>
                  <a:lnTo>
                    <a:pt x="2255039" y="1838646"/>
                  </a:lnTo>
                  <a:lnTo>
                    <a:pt x="2225632" y="1872140"/>
                  </a:lnTo>
                  <a:lnTo>
                    <a:pt x="2194891" y="1904592"/>
                  </a:lnTo>
                  <a:lnTo>
                    <a:pt x="2162855" y="1935969"/>
                  </a:lnTo>
                  <a:lnTo>
                    <a:pt x="2129561" y="1966236"/>
                  </a:lnTo>
                  <a:lnTo>
                    <a:pt x="2095046" y="1995360"/>
                  </a:lnTo>
                  <a:lnTo>
                    <a:pt x="2059349" y="2023305"/>
                  </a:lnTo>
                  <a:lnTo>
                    <a:pt x="2022506" y="2050039"/>
                  </a:lnTo>
                  <a:lnTo>
                    <a:pt x="1984554" y="2075526"/>
                  </a:lnTo>
                  <a:lnTo>
                    <a:pt x="1945533" y="2099733"/>
                  </a:lnTo>
                  <a:lnTo>
                    <a:pt x="1905479" y="2122626"/>
                  </a:lnTo>
                  <a:lnTo>
                    <a:pt x="1864429" y="2144170"/>
                  </a:lnTo>
                  <a:lnTo>
                    <a:pt x="1822422" y="2164332"/>
                  </a:lnTo>
                  <a:lnTo>
                    <a:pt x="1779495" y="2183076"/>
                  </a:lnTo>
                  <a:lnTo>
                    <a:pt x="1735685" y="2200370"/>
                  </a:lnTo>
                  <a:lnTo>
                    <a:pt x="1691029" y="2216179"/>
                  </a:lnTo>
                  <a:lnTo>
                    <a:pt x="1645567" y="2230469"/>
                  </a:lnTo>
                  <a:lnTo>
                    <a:pt x="1599334" y="2243205"/>
                  </a:lnTo>
                  <a:lnTo>
                    <a:pt x="1552369" y="2254354"/>
                  </a:lnTo>
                  <a:lnTo>
                    <a:pt x="1504709" y="2263881"/>
                  </a:lnTo>
                  <a:lnTo>
                    <a:pt x="1456392" y="2271753"/>
                  </a:lnTo>
                  <a:lnTo>
                    <a:pt x="1407454" y="2277935"/>
                  </a:lnTo>
                  <a:lnTo>
                    <a:pt x="1357935" y="2282392"/>
                  </a:lnTo>
                  <a:lnTo>
                    <a:pt x="1307871" y="2285092"/>
                  </a:lnTo>
                  <a:lnTo>
                    <a:pt x="1257300" y="2286000"/>
                  </a:lnTo>
                  <a:lnTo>
                    <a:pt x="1206728" y="2285092"/>
                  </a:lnTo>
                  <a:lnTo>
                    <a:pt x="1156664" y="2282392"/>
                  </a:lnTo>
                  <a:lnTo>
                    <a:pt x="1107145" y="2277935"/>
                  </a:lnTo>
                  <a:lnTo>
                    <a:pt x="1058207" y="2271753"/>
                  </a:lnTo>
                  <a:lnTo>
                    <a:pt x="1009890" y="2263881"/>
                  </a:lnTo>
                  <a:lnTo>
                    <a:pt x="962230" y="2254354"/>
                  </a:lnTo>
                  <a:lnTo>
                    <a:pt x="915265" y="2243205"/>
                  </a:lnTo>
                  <a:lnTo>
                    <a:pt x="869032" y="2230469"/>
                  </a:lnTo>
                  <a:lnTo>
                    <a:pt x="823570" y="2216179"/>
                  </a:lnTo>
                  <a:lnTo>
                    <a:pt x="778914" y="2200370"/>
                  </a:lnTo>
                  <a:lnTo>
                    <a:pt x="735104" y="2183076"/>
                  </a:lnTo>
                  <a:lnTo>
                    <a:pt x="692177" y="2164332"/>
                  </a:lnTo>
                  <a:lnTo>
                    <a:pt x="650170" y="2144170"/>
                  </a:lnTo>
                  <a:lnTo>
                    <a:pt x="609120" y="2122626"/>
                  </a:lnTo>
                  <a:lnTo>
                    <a:pt x="569066" y="2099733"/>
                  </a:lnTo>
                  <a:lnTo>
                    <a:pt x="530045" y="2075526"/>
                  </a:lnTo>
                  <a:lnTo>
                    <a:pt x="492093" y="2050039"/>
                  </a:lnTo>
                  <a:lnTo>
                    <a:pt x="455250" y="2023305"/>
                  </a:lnTo>
                  <a:lnTo>
                    <a:pt x="419553" y="1995360"/>
                  </a:lnTo>
                  <a:lnTo>
                    <a:pt x="385038" y="1966236"/>
                  </a:lnTo>
                  <a:lnTo>
                    <a:pt x="351744" y="1935969"/>
                  </a:lnTo>
                  <a:lnTo>
                    <a:pt x="319708" y="1904592"/>
                  </a:lnTo>
                  <a:lnTo>
                    <a:pt x="288967" y="1872140"/>
                  </a:lnTo>
                  <a:lnTo>
                    <a:pt x="259560" y="1838646"/>
                  </a:lnTo>
                  <a:lnTo>
                    <a:pt x="231524" y="1804145"/>
                  </a:lnTo>
                  <a:lnTo>
                    <a:pt x="204896" y="1768671"/>
                  </a:lnTo>
                  <a:lnTo>
                    <a:pt x="179713" y="1732259"/>
                  </a:lnTo>
                  <a:lnTo>
                    <a:pt x="156014" y="1694941"/>
                  </a:lnTo>
                  <a:lnTo>
                    <a:pt x="133836" y="1656752"/>
                  </a:lnTo>
                  <a:lnTo>
                    <a:pt x="113217" y="1617727"/>
                  </a:lnTo>
                  <a:lnTo>
                    <a:pt x="94193" y="1577900"/>
                  </a:lnTo>
                  <a:lnTo>
                    <a:pt x="76803" y="1537304"/>
                  </a:lnTo>
                  <a:lnTo>
                    <a:pt x="61085" y="1495974"/>
                  </a:lnTo>
                  <a:lnTo>
                    <a:pt x="47074" y="1453944"/>
                  </a:lnTo>
                  <a:lnTo>
                    <a:pt x="34810" y="1411248"/>
                  </a:lnTo>
                  <a:lnTo>
                    <a:pt x="24330" y="1367920"/>
                  </a:lnTo>
                  <a:lnTo>
                    <a:pt x="15671" y="1323995"/>
                  </a:lnTo>
                  <a:lnTo>
                    <a:pt x="8871" y="1279506"/>
                  </a:lnTo>
                  <a:lnTo>
                    <a:pt x="3968" y="1234488"/>
                  </a:lnTo>
                  <a:lnTo>
                    <a:pt x="998" y="1188974"/>
                  </a:lnTo>
                  <a:lnTo>
                    <a:pt x="0" y="1143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14548" y="2677795"/>
            <a:ext cx="136906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latin typeface="Georgia"/>
                <a:cs typeface="Georgia"/>
              </a:rPr>
              <a:t>PROCESS</a:t>
            </a:r>
            <a:endParaRPr sz="1800" u="sng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People  Equipment  Method  En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onme</a:t>
            </a:r>
            <a:r>
              <a:rPr sz="1800" spc="5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t  </a:t>
            </a:r>
            <a:r>
              <a:rPr sz="1800" spc="-5" dirty="0">
                <a:latin typeface="Georgia"/>
                <a:cs typeface="Georgia"/>
              </a:rPr>
              <a:t>Materials  Procedures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67400" y="2743200"/>
            <a:ext cx="1447800" cy="1608774"/>
          </a:xfrm>
          <a:prstGeom prst="rect">
            <a:avLst/>
          </a:prstGeom>
          <a:solidFill>
            <a:srgbClr val="D16248"/>
          </a:solidFill>
          <a:ln w="12700">
            <a:solidFill>
              <a:srgbClr val="000000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45"/>
              </a:spcBef>
            </a:pPr>
            <a:r>
              <a:rPr sz="1800" u="sng" spc="-5" dirty="0">
                <a:latin typeface="Georgia"/>
                <a:cs typeface="Georgia"/>
              </a:rPr>
              <a:t>OUTPUT</a:t>
            </a:r>
            <a:endParaRPr sz="1800" u="sng">
              <a:latin typeface="Georgia"/>
              <a:cs typeface="Georgia"/>
            </a:endParaRPr>
          </a:p>
          <a:p>
            <a:pPr marL="92075" marR="11112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I</a:t>
            </a:r>
            <a:r>
              <a:rPr sz="1800" dirty="0">
                <a:latin typeface="Georgia"/>
                <a:cs typeface="Georgia"/>
              </a:rPr>
              <a:t>n</a:t>
            </a:r>
            <a:r>
              <a:rPr sz="1800" spc="5" dirty="0">
                <a:latin typeface="Georgia"/>
                <a:cs typeface="Georgia"/>
              </a:rPr>
              <a:t>f</a:t>
            </a:r>
            <a:r>
              <a:rPr sz="1800" spc="-5" dirty="0">
                <a:latin typeface="Georgia"/>
                <a:cs typeface="Georgia"/>
              </a:rPr>
              <a:t>or</a:t>
            </a:r>
            <a:r>
              <a:rPr sz="1800" spc="-10" dirty="0">
                <a:latin typeface="Georgia"/>
                <a:cs typeface="Georgia"/>
              </a:rPr>
              <a:t>m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ion  Data  </a:t>
            </a:r>
            <a:r>
              <a:rPr sz="1800" spc="-10" dirty="0">
                <a:latin typeface="Georgia"/>
                <a:cs typeface="Georgia"/>
              </a:rPr>
              <a:t>Product  </a:t>
            </a:r>
            <a:r>
              <a:rPr sz="1800" spc="-5" dirty="0">
                <a:latin typeface="Georgia"/>
                <a:cs typeface="Georgia"/>
              </a:rPr>
              <a:t>Service,etc.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71600" y="3352800"/>
            <a:ext cx="4495800" cy="1866900"/>
          </a:xfrm>
          <a:custGeom>
            <a:avLst/>
            <a:gdLst/>
            <a:ahLst/>
            <a:cxnLst/>
            <a:rect l="l" t="t" r="r" b="b"/>
            <a:pathLst>
              <a:path w="4495800" h="1866900">
                <a:moveTo>
                  <a:pt x="990600" y="190500"/>
                </a:moveTo>
                <a:lnTo>
                  <a:pt x="977900" y="184150"/>
                </a:lnTo>
                <a:lnTo>
                  <a:pt x="914400" y="152400"/>
                </a:lnTo>
                <a:lnTo>
                  <a:pt x="914400" y="184150"/>
                </a:lnTo>
                <a:lnTo>
                  <a:pt x="0" y="184150"/>
                </a:lnTo>
                <a:lnTo>
                  <a:pt x="0" y="196850"/>
                </a:lnTo>
                <a:lnTo>
                  <a:pt x="914400" y="196850"/>
                </a:lnTo>
                <a:lnTo>
                  <a:pt x="914400" y="228600"/>
                </a:lnTo>
                <a:lnTo>
                  <a:pt x="977900" y="196850"/>
                </a:lnTo>
                <a:lnTo>
                  <a:pt x="990600" y="190500"/>
                </a:lnTo>
                <a:close/>
              </a:path>
              <a:path w="4495800" h="1866900">
                <a:moveTo>
                  <a:pt x="3238500" y="1333500"/>
                </a:moveTo>
                <a:lnTo>
                  <a:pt x="3232150" y="1320800"/>
                </a:lnTo>
                <a:lnTo>
                  <a:pt x="3200400" y="1257300"/>
                </a:lnTo>
                <a:lnTo>
                  <a:pt x="3162300" y="1333500"/>
                </a:lnTo>
                <a:lnTo>
                  <a:pt x="3194050" y="1333500"/>
                </a:lnTo>
                <a:lnTo>
                  <a:pt x="3194050" y="1866900"/>
                </a:lnTo>
                <a:lnTo>
                  <a:pt x="3206750" y="1866900"/>
                </a:lnTo>
                <a:lnTo>
                  <a:pt x="3206750" y="1333500"/>
                </a:lnTo>
                <a:lnTo>
                  <a:pt x="3238500" y="1333500"/>
                </a:lnTo>
                <a:close/>
              </a:path>
              <a:path w="4495800" h="1866900">
                <a:moveTo>
                  <a:pt x="4495800" y="38100"/>
                </a:moveTo>
                <a:lnTo>
                  <a:pt x="4483100" y="31750"/>
                </a:lnTo>
                <a:lnTo>
                  <a:pt x="4419600" y="0"/>
                </a:lnTo>
                <a:lnTo>
                  <a:pt x="4419600" y="31750"/>
                </a:lnTo>
                <a:lnTo>
                  <a:pt x="3657600" y="31750"/>
                </a:lnTo>
                <a:lnTo>
                  <a:pt x="3657600" y="44450"/>
                </a:lnTo>
                <a:lnTo>
                  <a:pt x="4419600" y="44450"/>
                </a:lnTo>
                <a:lnTo>
                  <a:pt x="4419600" y="76200"/>
                </a:lnTo>
                <a:lnTo>
                  <a:pt x="4483100" y="44450"/>
                </a:lnTo>
                <a:lnTo>
                  <a:pt x="44958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67000" y="5334000"/>
            <a:ext cx="2362200" cy="566822"/>
          </a:xfrm>
          <a:prstGeom prst="rect">
            <a:avLst/>
          </a:prstGeom>
          <a:solidFill>
            <a:srgbClr val="D16248"/>
          </a:solidFill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800" u="sng" spc="-5" dirty="0">
                <a:latin typeface="Georgia"/>
                <a:cs typeface="Georgia"/>
              </a:rPr>
              <a:t>CONDITIONS</a:t>
            </a:r>
            <a:endParaRPr sz="1800" u="sng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1000" y="2819400"/>
            <a:ext cx="1143000" cy="1354217"/>
          </a:xfrm>
          <a:prstGeom prst="rect">
            <a:avLst/>
          </a:prstGeom>
          <a:solidFill>
            <a:srgbClr val="D16248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64"/>
              </a:spcBef>
            </a:pPr>
            <a:endParaRPr lang="en-US" sz="2000" spc="-5" dirty="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1764"/>
              </a:spcBef>
            </a:pPr>
            <a:endParaRPr lang="en-US" sz="2000" spc="-5" dirty="0" smtClean="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1764"/>
              </a:spcBef>
            </a:pPr>
            <a:r>
              <a:rPr lang="en-US" spc="-5" dirty="0" smtClean="0">
                <a:latin typeface="Georgia"/>
                <a:cs typeface="Georgia"/>
              </a:rPr>
              <a:t>Outcomes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91000" y="2057400"/>
            <a:ext cx="4271645" cy="1643380"/>
          </a:xfrm>
          <a:custGeom>
            <a:avLst/>
            <a:gdLst/>
            <a:ahLst/>
            <a:cxnLst/>
            <a:rect l="l" t="t" r="r" b="b"/>
            <a:pathLst>
              <a:path w="4271645" h="1643379">
                <a:moveTo>
                  <a:pt x="613410" y="10160"/>
                </a:moveTo>
                <a:lnTo>
                  <a:pt x="605790" y="0"/>
                </a:lnTo>
                <a:lnTo>
                  <a:pt x="57150" y="411480"/>
                </a:lnTo>
                <a:lnTo>
                  <a:pt x="38100" y="386080"/>
                </a:lnTo>
                <a:lnTo>
                  <a:pt x="0" y="462280"/>
                </a:lnTo>
                <a:lnTo>
                  <a:pt x="83820" y="447040"/>
                </a:lnTo>
                <a:lnTo>
                  <a:pt x="70485" y="429260"/>
                </a:lnTo>
                <a:lnTo>
                  <a:pt x="64770" y="421640"/>
                </a:lnTo>
                <a:lnTo>
                  <a:pt x="54610" y="429260"/>
                </a:lnTo>
                <a:lnTo>
                  <a:pt x="64757" y="421640"/>
                </a:lnTo>
                <a:lnTo>
                  <a:pt x="613410" y="10160"/>
                </a:lnTo>
                <a:close/>
              </a:path>
              <a:path w="4271645" h="1643379">
                <a:moveTo>
                  <a:pt x="3810000" y="1605280"/>
                </a:moveTo>
                <a:lnTo>
                  <a:pt x="3797300" y="1598930"/>
                </a:lnTo>
                <a:lnTo>
                  <a:pt x="3733800" y="1567180"/>
                </a:lnTo>
                <a:lnTo>
                  <a:pt x="3733800" y="1598930"/>
                </a:lnTo>
                <a:lnTo>
                  <a:pt x="3048000" y="1598930"/>
                </a:lnTo>
                <a:lnTo>
                  <a:pt x="3048000" y="1611630"/>
                </a:lnTo>
                <a:lnTo>
                  <a:pt x="3733800" y="1611630"/>
                </a:lnTo>
                <a:lnTo>
                  <a:pt x="3733800" y="1643380"/>
                </a:lnTo>
                <a:lnTo>
                  <a:pt x="3797300" y="1611630"/>
                </a:lnTo>
                <a:lnTo>
                  <a:pt x="3810000" y="1605280"/>
                </a:lnTo>
                <a:close/>
              </a:path>
              <a:path w="4271645" h="1643379">
                <a:moveTo>
                  <a:pt x="4271645" y="762635"/>
                </a:moveTo>
                <a:lnTo>
                  <a:pt x="3563543" y="54432"/>
                </a:lnTo>
                <a:lnTo>
                  <a:pt x="3572510" y="45466"/>
                </a:lnTo>
                <a:lnTo>
                  <a:pt x="3585972" y="32004"/>
                </a:lnTo>
                <a:lnTo>
                  <a:pt x="3505200" y="5080"/>
                </a:lnTo>
                <a:lnTo>
                  <a:pt x="3532124" y="85852"/>
                </a:lnTo>
                <a:lnTo>
                  <a:pt x="3554539" y="63436"/>
                </a:lnTo>
                <a:lnTo>
                  <a:pt x="4262755" y="771525"/>
                </a:lnTo>
                <a:lnTo>
                  <a:pt x="4271645" y="762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05400" y="1447800"/>
            <a:ext cx="2895600" cy="400110"/>
          </a:xfrm>
          <a:prstGeom prst="rect">
            <a:avLst/>
          </a:prstGeom>
          <a:solidFill>
            <a:srgbClr val="D16248"/>
          </a:solidFill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60"/>
              </a:spcBef>
            </a:pPr>
            <a:r>
              <a:rPr sz="1800" u="sng" spc="-5" dirty="0">
                <a:latin typeface="Georgia"/>
                <a:cs typeface="Georgia"/>
              </a:rPr>
              <a:t>FEEDBACK</a:t>
            </a:r>
            <a:endParaRPr sz="1800" u="sng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0079" y="294131"/>
              <a:ext cx="8467344" cy="894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3444" y="444449"/>
            <a:ext cx="77616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Five ways to Improve a</a:t>
            </a:r>
            <a:r>
              <a:rPr sz="4300" spc="5" dirty="0"/>
              <a:t> </a:t>
            </a:r>
            <a:r>
              <a:rPr sz="4300" spc="-5" dirty="0"/>
              <a:t>Process</a:t>
            </a:r>
            <a:endParaRPr sz="4300"/>
          </a:p>
        </p:txBody>
      </p:sp>
      <p:sp>
        <p:nvSpPr>
          <p:cNvPr id="16" name="object 16"/>
          <p:cNvSpPr txBox="1"/>
          <p:nvPr/>
        </p:nvSpPr>
        <p:spPr>
          <a:xfrm>
            <a:off x="1596897" y="1393272"/>
            <a:ext cx="6826884" cy="38214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spc="-5" dirty="0">
                <a:latin typeface="Arial"/>
                <a:cs typeface="Arial"/>
              </a:rPr>
              <a:t>Reduce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resources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dirty="0">
                <a:latin typeface="Arial"/>
                <a:cs typeface="Arial"/>
              </a:rPr>
              <a:t>Reduce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errors</a:t>
            </a:r>
            <a:endParaRPr sz="3200">
              <a:latin typeface="Arial"/>
              <a:cs typeface="Arial"/>
            </a:endParaRPr>
          </a:p>
          <a:p>
            <a:pPr marL="295910" marR="505459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spc="-5" dirty="0">
                <a:latin typeface="Arial"/>
                <a:cs typeface="Arial"/>
              </a:rPr>
              <a:t>Meet </a:t>
            </a:r>
            <a:r>
              <a:rPr sz="3200" b="1" dirty="0">
                <a:latin typeface="Arial"/>
                <a:cs typeface="Arial"/>
              </a:rPr>
              <a:t>or </a:t>
            </a:r>
            <a:r>
              <a:rPr sz="3200" b="1" spc="-5" dirty="0">
                <a:latin typeface="Arial"/>
                <a:cs typeface="Arial"/>
              </a:rPr>
              <a:t>exceed expectations </a:t>
            </a:r>
            <a:r>
              <a:rPr sz="3200" b="1" spc="-245" dirty="0">
                <a:latin typeface="Arial"/>
                <a:cs typeface="Arial"/>
              </a:rPr>
              <a:t>of  </a:t>
            </a:r>
            <a:r>
              <a:rPr sz="3200" b="1" spc="-5" dirty="0">
                <a:latin typeface="Arial"/>
                <a:cs typeface="Arial"/>
              </a:rPr>
              <a:t>internal/external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customers</a:t>
            </a:r>
            <a:endParaRPr sz="3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spc="-5" dirty="0">
                <a:latin typeface="Arial"/>
                <a:cs typeface="Arial"/>
              </a:rPr>
              <a:t>Make </a:t>
            </a:r>
            <a:r>
              <a:rPr sz="3200" b="1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process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safer</a:t>
            </a:r>
            <a:endParaRPr sz="32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b="1" spc="-5" dirty="0">
                <a:latin typeface="Arial"/>
                <a:cs typeface="Arial"/>
              </a:rPr>
              <a:t>Make </a:t>
            </a:r>
            <a:r>
              <a:rPr sz="3200" b="1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process </a:t>
            </a:r>
            <a:r>
              <a:rPr sz="3200" b="1" dirty="0">
                <a:latin typeface="Arial"/>
                <a:cs typeface="Arial"/>
              </a:rPr>
              <a:t>more </a:t>
            </a:r>
            <a:r>
              <a:rPr sz="3200" b="1" spc="-55" dirty="0">
                <a:latin typeface="Arial"/>
                <a:cs typeface="Arial"/>
              </a:rPr>
              <a:t>satisfying  </a:t>
            </a:r>
            <a:r>
              <a:rPr sz="3200" b="1" dirty="0">
                <a:latin typeface="Arial"/>
                <a:cs typeface="Arial"/>
              </a:rPr>
              <a:t>to the person doing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16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62"/>
                </a:moveTo>
                <a:lnTo>
                  <a:pt x="8839200" y="4995062"/>
                </a:lnTo>
                <a:lnTo>
                  <a:pt x="8839200" y="0"/>
                </a:lnTo>
                <a:lnTo>
                  <a:pt x="0" y="0"/>
                </a:lnTo>
                <a:lnTo>
                  <a:pt x="0" y="499506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41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8"/>
                </a:moveTo>
                <a:lnTo>
                  <a:pt x="8839200" y="7658"/>
                </a:lnTo>
                <a:lnTo>
                  <a:pt x="8839200" y="0"/>
                </a:lnTo>
                <a:lnTo>
                  <a:pt x="0" y="0"/>
                </a:lnTo>
                <a:lnTo>
                  <a:pt x="0" y="7658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3317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3317"/>
                  </a:lnTo>
                  <a:lnTo>
                    <a:pt x="8991600" y="1393317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331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673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63109" y="1575689"/>
              <a:ext cx="8890" cy="4819650"/>
            </a:xfrm>
            <a:custGeom>
              <a:avLst/>
              <a:gdLst/>
              <a:ahLst/>
              <a:cxnLst/>
              <a:rect l="l" t="t" r="r" b="b"/>
              <a:pathLst>
                <a:path w="8889" h="4819650">
                  <a:moveTo>
                    <a:pt x="0" y="4819523"/>
                  </a:moveTo>
                  <a:lnTo>
                    <a:pt x="8889" y="0"/>
                  </a:lnTo>
                </a:path>
              </a:pathLst>
            </a:custGeom>
            <a:ln w="12700">
              <a:solidFill>
                <a:srgbClr val="636B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04541" y="81788"/>
            <a:ext cx="35261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00"/>
                </a:solidFill>
                <a:latin typeface="Georgia"/>
                <a:cs typeface="Georgia"/>
              </a:rPr>
              <a:t>The Juran</a:t>
            </a:r>
            <a:r>
              <a:rPr sz="3000" b="1" spc="-10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000" b="1" spc="-5" dirty="0">
                <a:solidFill>
                  <a:srgbClr val="000000"/>
                </a:solidFill>
                <a:latin typeface="Georgia"/>
                <a:cs typeface="Georgia"/>
              </a:rPr>
              <a:t>Trilogy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87020" marR="375285" indent="-274320">
              <a:lnSpc>
                <a:spcPts val="2270"/>
              </a:lnSpc>
              <a:spcBef>
                <a:spcPts val="380"/>
              </a:spcBef>
              <a:tabLst>
                <a:tab pos="286385" algn="l"/>
              </a:tabLst>
            </a:pPr>
            <a:r>
              <a:rPr sz="1750" spc="-43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dirty="0"/>
              <a:t>To </a:t>
            </a:r>
            <a:r>
              <a:rPr spc="-5" dirty="0"/>
              <a:t>attain </a:t>
            </a:r>
            <a:r>
              <a:rPr dirty="0"/>
              <a:t>quality </a:t>
            </a:r>
            <a:r>
              <a:rPr spc="-5" dirty="0"/>
              <a:t>you </a:t>
            </a:r>
            <a:r>
              <a:rPr dirty="0"/>
              <a:t>must  </a:t>
            </a:r>
            <a:r>
              <a:rPr spc="-5" dirty="0"/>
              <a:t>begin by establishing the  vision, policies</a:t>
            </a:r>
            <a:endParaRPr sz="1750">
              <a:latin typeface="Arial"/>
              <a:cs typeface="Arial"/>
            </a:endParaRPr>
          </a:p>
          <a:p>
            <a:pPr marL="287020">
              <a:lnSpc>
                <a:spcPts val="2105"/>
              </a:lnSpc>
            </a:pPr>
            <a:r>
              <a:rPr spc="-5" dirty="0"/>
              <a:t>and goals of the organization.</a:t>
            </a:r>
          </a:p>
          <a:p>
            <a:pPr marL="287020" marR="276225">
              <a:lnSpc>
                <a:spcPts val="2270"/>
              </a:lnSpc>
              <a:spcBef>
                <a:spcPts val="160"/>
              </a:spcBef>
            </a:pPr>
            <a:r>
              <a:rPr spc="-5" dirty="0"/>
              <a:t>Converting these goals into  results</a:t>
            </a:r>
            <a:r>
              <a:rPr spc="-25" dirty="0"/>
              <a:t> </a:t>
            </a:r>
            <a:r>
              <a:rPr dirty="0"/>
              <a:t>is</a:t>
            </a:r>
          </a:p>
          <a:p>
            <a:pPr marL="287020">
              <a:lnSpc>
                <a:spcPts val="2105"/>
              </a:lnSpc>
            </a:pPr>
            <a:r>
              <a:rPr spc="-5" dirty="0"/>
              <a:t>done through</a:t>
            </a:r>
            <a:r>
              <a:rPr spc="25" dirty="0"/>
              <a:t> </a:t>
            </a:r>
            <a:r>
              <a:rPr spc="-5" dirty="0"/>
              <a:t>three</a:t>
            </a:r>
          </a:p>
          <a:p>
            <a:pPr marL="287020">
              <a:lnSpc>
                <a:spcPts val="2270"/>
              </a:lnSpc>
            </a:pPr>
            <a:r>
              <a:rPr spc="-5" dirty="0"/>
              <a:t>managerial processes</a:t>
            </a:r>
            <a:r>
              <a:rPr spc="15" dirty="0"/>
              <a:t> </a:t>
            </a:r>
            <a:r>
              <a:rPr spc="-10" dirty="0"/>
              <a:t>called</a:t>
            </a:r>
          </a:p>
          <a:p>
            <a:pPr marL="287020">
              <a:lnSpc>
                <a:spcPts val="2270"/>
              </a:lnSpc>
            </a:pPr>
            <a:r>
              <a:rPr spc="-5" dirty="0"/>
              <a:t>the JURAN</a:t>
            </a:r>
            <a:r>
              <a:rPr spc="-15" dirty="0"/>
              <a:t> </a:t>
            </a:r>
            <a:r>
              <a:rPr spc="-5" dirty="0"/>
              <a:t>TRILOGY.</a:t>
            </a:r>
          </a:p>
          <a:p>
            <a:pPr marL="287020" marR="299085">
              <a:lnSpc>
                <a:spcPts val="2270"/>
              </a:lnSpc>
              <a:spcBef>
                <a:spcPts val="160"/>
              </a:spcBef>
            </a:pPr>
            <a:r>
              <a:rPr dirty="0"/>
              <a:t>(aka </a:t>
            </a:r>
            <a:r>
              <a:rPr spc="-5" dirty="0"/>
              <a:t>the three universal  processes for managing for  quality)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79975" y="1340865"/>
            <a:ext cx="3818254" cy="188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ts val="3760"/>
              </a:lnSpc>
              <a:spcBef>
                <a:spcPts val="100"/>
              </a:spcBef>
              <a:buClr>
                <a:srgbClr val="D16248"/>
              </a:buClr>
              <a:buSzPct val="84848"/>
              <a:buFont typeface="Arial"/>
              <a:buChar char=""/>
              <a:tabLst>
                <a:tab pos="287655" algn="l"/>
              </a:tabLst>
            </a:pPr>
            <a:r>
              <a:rPr sz="3300" dirty="0">
                <a:latin typeface="Georgia"/>
                <a:cs typeface="Georgia"/>
              </a:rPr>
              <a:t>1. </a:t>
            </a:r>
            <a:r>
              <a:rPr sz="3300" spc="-5" dirty="0">
                <a:latin typeface="Georgia"/>
                <a:cs typeface="Georgia"/>
              </a:rPr>
              <a:t>Quality</a:t>
            </a:r>
            <a:r>
              <a:rPr sz="3300" spc="-80" dirty="0">
                <a:latin typeface="Georgia"/>
                <a:cs typeface="Georgia"/>
              </a:rPr>
              <a:t> </a:t>
            </a:r>
            <a:r>
              <a:rPr sz="3300" spc="-55" dirty="0">
                <a:latin typeface="Georgia"/>
                <a:cs typeface="Georgia"/>
              </a:rPr>
              <a:t>Planning</a:t>
            </a:r>
            <a:endParaRPr sz="3300">
              <a:latin typeface="Georgia"/>
              <a:cs typeface="Georgia"/>
            </a:endParaRPr>
          </a:p>
          <a:p>
            <a:pPr marL="733425" lvl="1" indent="-447040">
              <a:lnSpc>
                <a:spcPts val="3565"/>
              </a:lnSpc>
              <a:buAutoNum type="arabicPeriod" startAt="2"/>
              <a:tabLst>
                <a:tab pos="734060" algn="l"/>
              </a:tabLst>
            </a:pPr>
            <a:r>
              <a:rPr sz="3300" spc="-5" dirty="0">
                <a:latin typeface="Georgia"/>
                <a:cs typeface="Georgia"/>
              </a:rPr>
              <a:t>Quality</a:t>
            </a:r>
            <a:r>
              <a:rPr sz="3300" spc="-50" dirty="0">
                <a:latin typeface="Georgia"/>
                <a:cs typeface="Georgia"/>
              </a:rPr>
              <a:t> </a:t>
            </a:r>
            <a:r>
              <a:rPr sz="3300" spc="-5" dirty="0">
                <a:latin typeface="Georgia"/>
                <a:cs typeface="Georgia"/>
              </a:rPr>
              <a:t>Control</a:t>
            </a:r>
            <a:endParaRPr sz="3300">
              <a:latin typeface="Georgia"/>
              <a:cs typeface="Georgia"/>
            </a:endParaRPr>
          </a:p>
          <a:p>
            <a:pPr marL="732790" lvl="1" indent="-446405">
              <a:lnSpc>
                <a:spcPts val="3565"/>
              </a:lnSpc>
              <a:buAutoNum type="arabicPeriod" startAt="2"/>
              <a:tabLst>
                <a:tab pos="733425" algn="l"/>
              </a:tabLst>
            </a:pPr>
            <a:r>
              <a:rPr sz="3300" spc="-5" dirty="0">
                <a:latin typeface="Georgia"/>
                <a:cs typeface="Georgia"/>
              </a:rPr>
              <a:t>Quality</a:t>
            </a:r>
            <a:endParaRPr sz="3300">
              <a:latin typeface="Georgia"/>
              <a:cs typeface="Georgia"/>
            </a:endParaRPr>
          </a:p>
          <a:p>
            <a:pPr marL="927100">
              <a:lnSpc>
                <a:spcPts val="3760"/>
              </a:lnSpc>
            </a:pPr>
            <a:r>
              <a:rPr sz="3300" dirty="0">
                <a:latin typeface="Georgia"/>
                <a:cs typeface="Georgia"/>
              </a:rPr>
              <a:t>Improvement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9975" y="4275201"/>
            <a:ext cx="2897505" cy="4597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87020" marR="5080" indent="-274955">
              <a:lnSpc>
                <a:spcPts val="1620"/>
              </a:lnSpc>
              <a:spcBef>
                <a:spcPts val="300"/>
              </a:spcBef>
              <a:tabLst>
                <a:tab pos="287020" algn="l"/>
              </a:tabLst>
            </a:pPr>
            <a:r>
              <a:rPr sz="1250" spc="-315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1500" i="1" spc="-5" dirty="0">
                <a:latin typeface="Georgia"/>
                <a:cs typeface="Georgia"/>
              </a:rPr>
              <a:t>Source: </a:t>
            </a:r>
            <a:r>
              <a:rPr sz="1500" i="1" dirty="0">
                <a:latin typeface="Georgia"/>
                <a:cs typeface="Georgia"/>
              </a:rPr>
              <a:t>Juran </a:t>
            </a:r>
            <a:r>
              <a:rPr sz="1500" i="1" spc="-5" dirty="0">
                <a:latin typeface="Georgia"/>
                <a:cs typeface="Georgia"/>
              </a:rPr>
              <a:t>Quality</a:t>
            </a:r>
            <a:r>
              <a:rPr sz="1500" i="1" spc="-90" dirty="0">
                <a:latin typeface="Georgia"/>
                <a:cs typeface="Georgia"/>
              </a:rPr>
              <a:t> </a:t>
            </a:r>
            <a:r>
              <a:rPr sz="1500" i="1" spc="-5" dirty="0">
                <a:latin typeface="Georgia"/>
                <a:cs typeface="Georgia"/>
              </a:rPr>
              <a:t>Control  Handbook, Fifth</a:t>
            </a:r>
            <a:r>
              <a:rPr sz="1500" i="1" spc="-30" dirty="0">
                <a:latin typeface="Georgia"/>
                <a:cs typeface="Georgia"/>
              </a:rPr>
              <a:t> </a:t>
            </a:r>
            <a:r>
              <a:rPr sz="1500" i="1" spc="-5" dirty="0">
                <a:latin typeface="Georgia"/>
                <a:cs typeface="Georgia"/>
              </a:rPr>
              <a:t>Edition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9508" y="360629"/>
            <a:ext cx="29940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565F6C"/>
                </a:solidFill>
              </a:rPr>
              <a:t>T</a:t>
            </a:r>
            <a:r>
              <a:rPr sz="2150" dirty="0">
                <a:solidFill>
                  <a:srgbClr val="565F6C"/>
                </a:solidFill>
              </a:rPr>
              <a:t>HE </a:t>
            </a:r>
            <a:r>
              <a:rPr sz="2700" spc="5" dirty="0">
                <a:solidFill>
                  <a:srgbClr val="565F6C"/>
                </a:solidFill>
              </a:rPr>
              <a:t>J</a:t>
            </a:r>
            <a:r>
              <a:rPr sz="2150" spc="5" dirty="0">
                <a:solidFill>
                  <a:srgbClr val="565F6C"/>
                </a:solidFill>
              </a:rPr>
              <a:t>URAN</a:t>
            </a:r>
            <a:r>
              <a:rPr sz="2150" spc="180" dirty="0">
                <a:solidFill>
                  <a:srgbClr val="565F6C"/>
                </a:solidFill>
              </a:rPr>
              <a:t> </a:t>
            </a:r>
            <a:r>
              <a:rPr sz="2700" dirty="0">
                <a:solidFill>
                  <a:srgbClr val="565F6C"/>
                </a:solidFill>
              </a:rPr>
              <a:t>T</a:t>
            </a:r>
            <a:r>
              <a:rPr sz="2150" dirty="0">
                <a:solidFill>
                  <a:srgbClr val="565F6C"/>
                </a:solidFill>
              </a:rPr>
              <a:t>RILOGY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197916" y="1852929"/>
            <a:ext cx="3702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204" dirty="0">
                <a:latin typeface="Arial"/>
                <a:cs typeface="Arial"/>
              </a:rPr>
              <a:t>―Quality </a:t>
            </a:r>
            <a:r>
              <a:rPr sz="2400" spc="-5" dirty="0">
                <a:latin typeface="Arial"/>
                <a:cs typeface="Arial"/>
              </a:rPr>
              <a:t>does not </a:t>
            </a:r>
            <a:r>
              <a:rPr sz="2400" spc="-10" dirty="0">
                <a:latin typeface="Arial"/>
                <a:cs typeface="Arial"/>
              </a:rPr>
              <a:t>happen  </a:t>
            </a:r>
            <a:r>
              <a:rPr sz="2400" spc="-5" dirty="0">
                <a:latin typeface="Arial"/>
                <a:cs typeface="Arial"/>
              </a:rPr>
              <a:t>by accident, </a:t>
            </a:r>
            <a:r>
              <a:rPr sz="2400" dirty="0">
                <a:latin typeface="Arial"/>
                <a:cs typeface="Arial"/>
              </a:rPr>
              <a:t>it must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135" dirty="0">
                <a:latin typeface="Arial"/>
                <a:cs typeface="Arial"/>
              </a:rPr>
              <a:t>planned.‖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4126" y="1168653"/>
            <a:ext cx="3903345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4351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1. </a:t>
            </a:r>
            <a:r>
              <a:rPr sz="2400" b="1" dirty="0">
                <a:latin typeface="Arial"/>
                <a:cs typeface="Arial"/>
              </a:rPr>
              <a:t>Quality </a:t>
            </a:r>
            <a:r>
              <a:rPr sz="2400" b="1" spc="-5" dirty="0">
                <a:latin typeface="Arial"/>
                <a:cs typeface="Arial"/>
              </a:rPr>
              <a:t>Planning: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  </a:t>
            </a:r>
            <a:r>
              <a:rPr sz="2400" b="1" spc="-5" dirty="0">
                <a:latin typeface="Arial"/>
                <a:cs typeface="Arial"/>
              </a:rPr>
              <a:t>structured process for  designing</a:t>
            </a:r>
            <a:endParaRPr sz="2400">
              <a:latin typeface="Arial"/>
              <a:cs typeface="Arial"/>
            </a:endParaRPr>
          </a:p>
          <a:p>
            <a:pPr marL="287020" marR="222885" indent="-27432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-products </a:t>
            </a:r>
            <a:r>
              <a:rPr sz="2400" spc="-5" dirty="0">
                <a:latin typeface="Arial"/>
                <a:cs typeface="Arial"/>
              </a:rPr>
              <a:t>and services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 meet </a:t>
            </a:r>
            <a:r>
              <a:rPr sz="2400" spc="-5" dirty="0">
                <a:latin typeface="Arial"/>
                <a:cs typeface="Arial"/>
              </a:rPr>
              <a:t>new breakthrough  goals and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-ensure </a:t>
            </a:r>
            <a:r>
              <a:rPr sz="2400" dirty="0">
                <a:latin typeface="Arial"/>
                <a:cs typeface="Arial"/>
              </a:rPr>
              <a:t>that customer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needs  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71032"/>
            <a:ext cx="9144000" cy="887094"/>
            <a:chOff x="0" y="5971032"/>
            <a:chExt cx="9144000" cy="887094"/>
          </a:xfrm>
        </p:grpSpPr>
        <p:sp>
          <p:nvSpPr>
            <p:cNvPr id="4" name="object 4"/>
            <p:cNvSpPr/>
            <p:nvPr/>
          </p:nvSpPr>
          <p:spPr>
            <a:xfrm>
              <a:off x="0" y="5971032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5">
                  <a:moveTo>
                    <a:pt x="9144000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9144000" y="88696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53328"/>
              <a:ext cx="2240280" cy="713740"/>
            </a:xfrm>
            <a:custGeom>
              <a:avLst/>
              <a:gdLst/>
              <a:ahLst/>
              <a:cxnLst/>
              <a:rect l="l" t="t" r="r" b="b"/>
              <a:pathLst>
                <a:path w="2240280" h="713740">
                  <a:moveTo>
                    <a:pt x="2240280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2240280" y="713232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9151" y="6044184"/>
              <a:ext cx="6784975" cy="713740"/>
            </a:xfrm>
            <a:custGeom>
              <a:avLst/>
              <a:gdLst/>
              <a:ahLst/>
              <a:cxnLst/>
              <a:rect l="l" t="t" r="r" b="b"/>
              <a:pathLst>
                <a:path w="6784975" h="713740">
                  <a:moveTo>
                    <a:pt x="6784848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6784848" y="713231"/>
                  </a:lnTo>
                  <a:lnTo>
                    <a:pt x="6784848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4540" y="398729"/>
            <a:ext cx="5763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EBDDC3"/>
                </a:solidFill>
              </a:rPr>
              <a:t>THE JURAN</a:t>
            </a:r>
            <a:r>
              <a:rPr sz="4400" spc="-150" dirty="0">
                <a:solidFill>
                  <a:srgbClr val="EBDDC3"/>
                </a:solidFill>
              </a:rPr>
              <a:t> </a:t>
            </a:r>
            <a:r>
              <a:rPr sz="4400" dirty="0">
                <a:solidFill>
                  <a:srgbClr val="EBDDC3"/>
                </a:solidFill>
              </a:rPr>
              <a:t>TRILOGY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383540" y="1606143"/>
            <a:ext cx="6544945" cy="38188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STEPS in the quality planning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process:</a:t>
            </a:r>
            <a:endParaRPr sz="2600">
              <a:latin typeface="Arial"/>
              <a:cs typeface="Arial"/>
            </a:endParaRPr>
          </a:p>
          <a:p>
            <a:pPr marL="1294765" indent="-3683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129540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Establish the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endParaRPr sz="2600">
              <a:latin typeface="Arial"/>
              <a:cs typeface="Arial"/>
            </a:endParaRPr>
          </a:p>
          <a:p>
            <a:pPr marL="1294765" indent="-36830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129540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Identify the customers</a:t>
            </a:r>
            <a:endParaRPr sz="2600">
              <a:latin typeface="Arial"/>
              <a:cs typeface="Arial"/>
            </a:endParaRPr>
          </a:p>
          <a:p>
            <a:pPr marL="1294765" indent="-3683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129540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Discover the customer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endParaRPr sz="2600">
              <a:latin typeface="Arial"/>
              <a:cs typeface="Arial"/>
            </a:endParaRPr>
          </a:p>
          <a:p>
            <a:pPr marL="1295400" indent="-36893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129603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Develop the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2600">
              <a:latin typeface="Arial"/>
              <a:cs typeface="Arial"/>
            </a:endParaRPr>
          </a:p>
          <a:p>
            <a:pPr marL="1294765" indent="-3683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129540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Develop the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600">
              <a:latin typeface="Arial"/>
              <a:cs typeface="Arial"/>
            </a:endParaRPr>
          </a:p>
          <a:p>
            <a:pPr marL="1294130" marR="5080" indent="-36766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129540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Develop the controls and transfer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1554</Words>
  <Application>Microsoft Office PowerPoint</Application>
  <PresentationFormat>On-screen Show (4:3)</PresentationFormat>
  <Paragraphs>292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Chapter 5</vt:lpstr>
      <vt:lpstr>Operational Definition</vt:lpstr>
      <vt:lpstr>  Process Improvement</vt:lpstr>
      <vt:lpstr>Slide 4</vt:lpstr>
      <vt:lpstr>Continuous Process Improvement</vt:lpstr>
      <vt:lpstr>Five ways to Improve a Process</vt:lpstr>
      <vt:lpstr>The Juran Trilogy</vt:lpstr>
      <vt:lpstr>THE JURAN TRILOGY</vt:lpstr>
      <vt:lpstr>THE JURAN TRILOGY</vt:lpstr>
      <vt:lpstr>THE JURAN TRILOGY</vt:lpstr>
      <vt:lpstr>The Juran Trilogy</vt:lpstr>
      <vt:lpstr>3. Quality  Improvement:  The process for  creating  breakthrough</vt:lpstr>
      <vt:lpstr>Slide 13</vt:lpstr>
      <vt:lpstr>WHAT IS JURAN TRILOGY - PARALLELS FINANCE</vt:lpstr>
      <vt:lpstr>Four Improvement Strategies</vt:lpstr>
      <vt:lpstr>Repair</vt:lpstr>
      <vt:lpstr>Refinement</vt:lpstr>
      <vt:lpstr>Renovation</vt:lpstr>
      <vt:lpstr>Re-invention</vt:lpstr>
      <vt:lpstr>Slide 20</vt:lpstr>
      <vt:lpstr>THE PDSA cycle</vt:lpstr>
      <vt:lpstr>Problem Solving: A Continuous  Effort</vt:lpstr>
      <vt:lpstr>Continuous Process Improvement cycle</vt:lpstr>
      <vt:lpstr>1- Identify the Opportunity</vt:lpstr>
      <vt:lpstr>1- Identify the Opportunity Cont..</vt:lpstr>
      <vt:lpstr>1- Identify the Opportunity: Charter for Problem solving</vt:lpstr>
      <vt:lpstr>2- Analyze the current  Process</vt:lpstr>
      <vt:lpstr>2- Analyze the current Process: Data Requirements</vt:lpstr>
      <vt:lpstr>3- Develop optimal Solutions</vt:lpstr>
      <vt:lpstr>4- Implement Changes</vt:lpstr>
      <vt:lpstr>5- Study the results</vt:lpstr>
      <vt:lpstr>6- Standardize the solution</vt:lpstr>
      <vt:lpstr>7- Plan for the Future</vt:lpstr>
      <vt:lpstr>OVERVIEW OF TOOLS - KAIZEN</vt:lpstr>
      <vt:lpstr>Kaizen</vt:lpstr>
      <vt:lpstr>The 5S Method</vt:lpstr>
      <vt:lpstr> What is Six Sigma?</vt:lpstr>
      <vt:lpstr>6 Sigma Process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 and  Process Improvement</dc:title>
  <dc:creator>HAIER</dc:creator>
  <cp:lastModifiedBy>HAIER</cp:lastModifiedBy>
  <cp:revision>30</cp:revision>
  <dcterms:created xsi:type="dcterms:W3CDTF">2020-03-30T10:37:12Z</dcterms:created>
  <dcterms:modified xsi:type="dcterms:W3CDTF">2020-04-01T09:31:56Z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2020-03-30T00:00:00Z</vt:filetime>
  </property>
</Properties>
</file>