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9" r:id="rId14"/>
    <p:sldId id="27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EE7F17-35C5-4BF4-8412-A82FAAB105BD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7E4EB5-1427-4C1D-B6D8-1C97F35FE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421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3576">
              <a:defRPr sz="2000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35892" indent="-283035" defTabSz="913576">
              <a:defRPr sz="2000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32142" indent="-226428" defTabSz="913576">
              <a:defRPr sz="2000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584998" indent="-226428" defTabSz="913576">
              <a:defRPr sz="2000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37855" indent="-226428" defTabSz="913576">
              <a:defRPr sz="2000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490711" indent="-226428" defTabSz="913576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43568" indent="-226428" defTabSz="913576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396425" indent="-226428" defTabSz="913576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49281" indent="-226428" defTabSz="913576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fld id="{65B80455-7B3D-4916-9315-FFC714E960DF}" type="slidenum">
              <a:rPr lang="en-US" altLang="en-US" sz="1200">
                <a:solidFill>
                  <a:schemeClr val="bg1"/>
                </a:solidFill>
                <a:latin typeface="Comic Sans MS" pitchFamily="66" charset="0"/>
              </a:rPr>
              <a:pPr/>
              <a:t>12</a:t>
            </a:fld>
            <a:endParaRPr lang="en-US" altLang="en-US" sz="12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Lecture # 8(Cardinalities)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50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812536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Third  part  of  the  Figure-1  </a:t>
            </a:r>
            <a:r>
              <a:rPr lang="en-US" dirty="0"/>
              <a:t>shows  the  association  between  the  student  and  the  course </a:t>
            </a:r>
            <a:r>
              <a:rPr lang="en-US" dirty="0" smtClean="0"/>
              <a:t>entities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Here </a:t>
            </a:r>
            <a:r>
              <a:rPr lang="en-US" dirty="0"/>
              <a:t>we can see that the relationship between the student and the course is zero </a:t>
            </a:r>
            <a:r>
              <a:rPr lang="en-US" dirty="0" smtClean="0"/>
              <a:t>at </a:t>
            </a:r>
            <a:r>
              <a:rPr lang="en-US" dirty="0"/>
              <a:t>least and many at most on both the sides of the relationship.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minimum cardinality </a:t>
            </a:r>
            <a:r>
              <a:rPr lang="en-US" dirty="0" smtClean="0"/>
              <a:t>with </a:t>
            </a:r>
            <a:r>
              <a:rPr lang="en-US" dirty="0"/>
              <a:t>zero minimum is also called the optional cardinality.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also shows that one student </a:t>
            </a:r>
            <a:r>
              <a:rPr lang="en-US" dirty="0" smtClean="0"/>
              <a:t>can </a:t>
            </a:r>
            <a:r>
              <a:rPr lang="en-US" dirty="0"/>
              <a:t>have registered more that one subjects and one subject can also be  taken by many </a:t>
            </a:r>
            <a:r>
              <a:rPr lang="en-US" dirty="0" smtClean="0"/>
              <a:t>students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Also </a:t>
            </a:r>
            <a:r>
              <a:rPr lang="en-US" dirty="0"/>
              <a:t>it is not necessary for a student to get registered one subject. </a:t>
            </a:r>
          </a:p>
        </p:txBody>
      </p:sp>
    </p:spTree>
    <p:extLst>
      <p:ext uri="{BB962C8B-B14F-4D97-AF65-F5344CB8AC3E}">
        <p14:creationId xmlns:p14="http://schemas.microsoft.com/office/powerpoint/2010/main" val="102868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888736"/>
          </a:xfrm>
        </p:spPr>
        <p:txBody>
          <a:bodyPr/>
          <a:lstStyle/>
          <a:p>
            <a:r>
              <a:rPr lang="en-US" b="1" dirty="0"/>
              <a:t>In  the  fourth  part  of  the  Figure-1  </a:t>
            </a:r>
            <a:r>
              <a:rPr lang="en-US" dirty="0"/>
              <a:t>we  can  see  the  one  to  many  cardinality  between  the </a:t>
            </a:r>
            <a:r>
              <a:rPr lang="en-US" dirty="0" smtClean="0"/>
              <a:t>hobby </a:t>
            </a:r>
            <a:r>
              <a:rPr lang="en-US" smtClean="0"/>
              <a:t>and student </a:t>
            </a:r>
            <a:r>
              <a:rPr lang="en-US" dirty="0" smtClean="0"/>
              <a:t>entities. </a:t>
            </a:r>
          </a:p>
          <a:p>
            <a:r>
              <a:rPr lang="en-US" dirty="0" smtClean="0"/>
              <a:t>The </a:t>
            </a:r>
            <a:r>
              <a:rPr lang="en-US" dirty="0"/>
              <a:t>cardinality descriptors show that a student may have no or </a:t>
            </a:r>
            <a:r>
              <a:rPr lang="en-US" dirty="0" smtClean="0"/>
              <a:t>at </a:t>
            </a:r>
            <a:r>
              <a:rPr lang="en-US" dirty="0"/>
              <a:t>most one hobby, but it is worthwhile to notice that the cardinality of the hobby with the </a:t>
            </a:r>
            <a:r>
              <a:rPr lang="en-US" dirty="0" smtClean="0"/>
              <a:t>student </a:t>
            </a:r>
            <a:r>
              <a:rPr lang="en-US" dirty="0"/>
              <a:t>in many but optional, now we can say that one hobby can be associated to </a:t>
            </a:r>
            <a:r>
              <a:rPr lang="en-US" dirty="0" smtClean="0"/>
              <a:t>many student </a:t>
            </a:r>
            <a:r>
              <a:rPr lang="en-US" dirty="0"/>
              <a:t>but there is a chance that no hobby is associated to one student at a certain time.</a:t>
            </a:r>
          </a:p>
        </p:txBody>
      </p:sp>
    </p:spTree>
    <p:extLst>
      <p:ext uri="{BB962C8B-B14F-4D97-AF65-F5344CB8AC3E}">
        <p14:creationId xmlns:p14="http://schemas.microsoft.com/office/powerpoint/2010/main" val="349985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fld id="{E66A043E-E2AD-4D9A-B0AD-0C1C7DAFF7BC}" type="slidenum">
              <a:rPr lang="en-US" altLang="en-US" sz="1400">
                <a:solidFill>
                  <a:schemeClr val="tx2"/>
                </a:solidFill>
              </a:rPr>
              <a:pPr/>
              <a:t>12</a:t>
            </a:fld>
            <a:endParaRPr lang="en-US" altLang="en-US" sz="1400">
              <a:solidFill>
                <a:schemeClr val="tx2"/>
              </a:solidFill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609600"/>
            <a:ext cx="7467600" cy="1143000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latin typeface="Tahoma" pitchFamily="34" charset="0"/>
              </a:rPr>
              <a:t>Example Model</a:t>
            </a:r>
          </a:p>
        </p:txBody>
      </p:sp>
      <p:pic>
        <p:nvPicPr>
          <p:cNvPr id="36868" name="Picture 6" descr="Entity Relationship Nota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913" y="1981200"/>
            <a:ext cx="6897687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874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27D4D0-FF65-4944-B5DD-1C0D60A39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+mn-lt"/>
              </a:rPr>
              <a:t>Business Rule </a:t>
            </a:r>
            <a:r>
              <a:rPr lang="en-US" dirty="0">
                <a:latin typeface="+mn-lt"/>
              </a:rPr>
              <a:t>Example 1</a:t>
            </a:r>
          </a:p>
        </p:txBody>
      </p:sp>
      <p:sp>
        <p:nvSpPr>
          <p:cNvPr id="40963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4267200" cy="3733800"/>
          </a:xfrm>
        </p:spPr>
        <p:txBody>
          <a:bodyPr/>
          <a:lstStyle/>
          <a:p>
            <a:r>
              <a:rPr lang="en-US" altLang="en-US" sz="2000" dirty="0" smtClean="0"/>
              <a:t>Finalized business rules are bi-directional.</a:t>
            </a:r>
          </a:p>
          <a:p>
            <a:r>
              <a:rPr lang="en-US" altLang="en-US" sz="2000" dirty="0" smtClean="0"/>
              <a:t> A professor advises many students </a:t>
            </a:r>
            <a:r>
              <a:rPr lang="en-US" altLang="en-US" sz="2000" dirty="0" smtClean="0">
                <a:solidFill>
                  <a:srgbClr val="0099FF"/>
                </a:solidFill>
              </a:rPr>
              <a:t>(professor to student). </a:t>
            </a:r>
            <a:r>
              <a:rPr lang="en-US" altLang="en-US" sz="2000" dirty="0" smtClean="0"/>
              <a:t>Each student is advised by one professor </a:t>
            </a:r>
            <a:r>
              <a:rPr lang="en-US" altLang="en-US" sz="2000" dirty="0" smtClean="0">
                <a:solidFill>
                  <a:srgbClr val="0099FF"/>
                </a:solidFill>
              </a:rPr>
              <a:t>(student to professor)</a:t>
            </a:r>
            <a:r>
              <a:rPr lang="en-US" altLang="en-US" sz="2000" dirty="0" smtClean="0"/>
              <a:t>.</a:t>
            </a:r>
          </a:p>
          <a:p>
            <a:r>
              <a:rPr lang="en-US" altLang="en-US" sz="2000" dirty="0" smtClean="0"/>
              <a:t>A professor </a:t>
            </a:r>
            <a:r>
              <a:rPr lang="en-US" altLang="en-US" sz="2000" dirty="0" smtClean="0">
                <a:solidFill>
                  <a:srgbClr val="FF0000"/>
                </a:solidFill>
              </a:rPr>
              <a:t>must</a:t>
            </a:r>
            <a:r>
              <a:rPr lang="en-US" altLang="en-US" sz="2000" dirty="0" smtClean="0"/>
              <a:t> teach many classes. Each class </a:t>
            </a:r>
            <a:r>
              <a:rPr lang="en-US" altLang="en-US" sz="2000" dirty="0" smtClean="0">
                <a:solidFill>
                  <a:srgbClr val="FF0000"/>
                </a:solidFill>
              </a:rPr>
              <a:t>must</a:t>
            </a:r>
            <a:r>
              <a:rPr lang="en-US" altLang="en-US" sz="2000" dirty="0" smtClean="0"/>
              <a:t> be taught by one professor. </a:t>
            </a:r>
            <a:r>
              <a:rPr lang="en-US" altLang="en-US" sz="2000" dirty="0" smtClean="0">
                <a:solidFill>
                  <a:srgbClr val="0099FF"/>
                </a:solidFill>
              </a:rPr>
              <a:t> </a:t>
            </a:r>
            <a:endParaRPr lang="en-US" altLang="en-US" sz="2000" dirty="0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fld id="{524E252B-75D9-49B7-A290-4BFF099ADDD1}" type="slidenum">
              <a:rPr lang="en-US" altLang="en-US" sz="1400">
                <a:solidFill>
                  <a:schemeClr val="tx2"/>
                </a:solidFill>
              </a:rPr>
              <a:pPr/>
              <a:t>13</a:t>
            </a:fld>
            <a:endParaRPr lang="en-US" altLang="en-US" sz="1400">
              <a:solidFill>
                <a:schemeClr val="tx2"/>
              </a:solidFill>
            </a:endParaRPr>
          </a:p>
        </p:txBody>
      </p:sp>
      <p:pic>
        <p:nvPicPr>
          <p:cNvPr id="40965" name="Picture 28" descr="FigP2-22-The-Crow's-Foot-ERD-for-Problem-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981200"/>
            <a:ext cx="3883025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1691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990600" y="685800"/>
            <a:ext cx="7793038" cy="1143000"/>
          </a:xfrm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Business Rule Example 2</a:t>
            </a:r>
          </a:p>
        </p:txBody>
      </p:sp>
      <p:sp>
        <p:nvSpPr>
          <p:cNvPr id="46083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76200" y="2209800"/>
            <a:ext cx="4495800" cy="3657600"/>
          </a:xfrm>
        </p:spPr>
        <p:txBody>
          <a:bodyPr/>
          <a:lstStyle/>
          <a:p>
            <a:r>
              <a:rPr lang="en-US" altLang="en-US" sz="2000" smtClean="0"/>
              <a:t>A sales representative must write many invoices. Each invoice has to be written by one sales representative.</a:t>
            </a:r>
          </a:p>
          <a:p>
            <a:r>
              <a:rPr lang="en-US" altLang="en-US" sz="2000" smtClean="0"/>
              <a:t>Each sales representative must be assigned to many department. Each department has only one sales representative.</a:t>
            </a:r>
          </a:p>
          <a:p>
            <a:r>
              <a:rPr lang="en-US" altLang="en-US" sz="2000" smtClean="0"/>
              <a:t>A customer has to generate many invoices. An invoice is generated by only one customer.</a:t>
            </a: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fld id="{398EC94F-7E16-45EB-A99F-D3E877EC4B12}" type="slidenum">
              <a:rPr lang="en-US" altLang="en-US" sz="1400">
                <a:solidFill>
                  <a:schemeClr val="tx2"/>
                </a:solidFill>
              </a:rPr>
              <a:pPr/>
              <a:t>14</a:t>
            </a:fld>
            <a:endParaRPr lang="en-US" altLang="en-US" sz="1400">
              <a:solidFill>
                <a:schemeClr val="tx2"/>
              </a:solidFill>
            </a:endParaRPr>
          </a:p>
        </p:txBody>
      </p:sp>
      <p:pic>
        <p:nvPicPr>
          <p:cNvPr id="46085" name="Picture 45" descr="L:\MISC\Coronel-Rob-Morris-Edition9\InstructorManual\Figures\Ch02-Data-Models\FigP2-14-Crow's-Foot-ProdCo-ERD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5663" y="2057400"/>
            <a:ext cx="4325937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8029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Cardinality of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Cardinality is defined as how many number of Entity type instances can participate in a relation ship with another entity type instances.</a:t>
            </a:r>
          </a:p>
          <a:p>
            <a:r>
              <a:rPr lang="en-US" dirty="0" smtClean="0"/>
              <a:t>In another words say we have Entity named X and Y , so how many instances of X can make Relation with the instances of Y </a:t>
            </a:r>
            <a:r>
              <a:rPr lang="en-US" dirty="0" smtClean="0"/>
              <a:t>entity.</a:t>
            </a:r>
            <a:endParaRPr lang="en-US" dirty="0" smtClean="0"/>
          </a:p>
          <a:p>
            <a:r>
              <a:rPr lang="en-US" dirty="0" smtClean="0"/>
              <a:t>Cardinality limit the number of instances which can make relationship.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48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Relationship Cardinalities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 </a:t>
            </a:r>
            <a:r>
              <a:rPr lang="en-US" b="1" dirty="0"/>
              <a:t>maximum number of instances</a:t>
            </a:r>
            <a:r>
              <a:rPr lang="en-US" dirty="0"/>
              <a:t> of one entity that may associated with each instance of another entity is known as </a:t>
            </a:r>
            <a:r>
              <a:rPr lang="en-US" b="1" dirty="0"/>
              <a:t>maximum cardinality</a:t>
            </a:r>
            <a:r>
              <a:rPr lang="en-US" b="1" dirty="0" smtClean="0"/>
              <a:t>.</a:t>
            </a:r>
            <a:endParaRPr lang="en-US" dirty="0" smtClean="0"/>
          </a:p>
          <a:p>
            <a:r>
              <a:rPr lang="en-US" dirty="0" smtClean="0"/>
              <a:t>The</a:t>
            </a:r>
            <a:r>
              <a:rPr lang="en-US" dirty="0"/>
              <a:t> </a:t>
            </a:r>
            <a:r>
              <a:rPr lang="en-US" b="1" dirty="0"/>
              <a:t>minimum number of instances</a:t>
            </a:r>
            <a:r>
              <a:rPr lang="en-US" dirty="0"/>
              <a:t> of one entity that may associated with each instance of another entity is known as </a:t>
            </a:r>
            <a:r>
              <a:rPr lang="en-US" b="1" dirty="0"/>
              <a:t>minimum </a:t>
            </a:r>
            <a:r>
              <a:rPr lang="en-US" b="1" dirty="0" smtClean="0"/>
              <a:t>cardinality</a:t>
            </a:r>
            <a:r>
              <a:rPr lang="en-US" b="1" dirty="0"/>
              <a:t>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9273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Cardinalities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2743201"/>
            <a:ext cx="5268877" cy="2321016"/>
          </a:xfrm>
        </p:spPr>
      </p:pic>
    </p:spTree>
    <p:extLst>
      <p:ext uri="{BB962C8B-B14F-4D97-AF65-F5344CB8AC3E}">
        <p14:creationId xmlns:p14="http://schemas.microsoft.com/office/powerpoint/2010/main" val="184321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Notations for Cardinality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8379" y="2460499"/>
            <a:ext cx="6083021" cy="2797301"/>
          </a:xfrm>
        </p:spPr>
      </p:pic>
    </p:spTree>
    <p:extLst>
      <p:ext uri="{BB962C8B-B14F-4D97-AF65-F5344CB8AC3E}">
        <p14:creationId xmlns:p14="http://schemas.microsoft.com/office/powerpoint/2010/main" val="113477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38200"/>
            <a:ext cx="8229600" cy="1066800"/>
          </a:xfrm>
        </p:spPr>
        <p:txBody>
          <a:bodyPr/>
          <a:lstStyle/>
          <a:p>
            <a:r>
              <a:rPr lang="en-US" dirty="0" smtClean="0"/>
              <a:t>Description of Cardinalities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287588"/>
            <a:ext cx="5943600" cy="394471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4209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r>
              <a:rPr lang="en-US" dirty="0" smtClean="0"/>
              <a:t>Examples of Different Cardinalities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344295"/>
            <a:ext cx="5662612" cy="5285105"/>
          </a:xfrm>
        </p:spPr>
      </p:pic>
    </p:spTree>
    <p:extLst>
      <p:ext uri="{BB962C8B-B14F-4D97-AF65-F5344CB8AC3E}">
        <p14:creationId xmlns:p14="http://schemas.microsoft.com/office/powerpoint/2010/main" val="339592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812536"/>
          </a:xfrm>
        </p:spPr>
        <p:txBody>
          <a:bodyPr>
            <a:normAutofit/>
          </a:bodyPr>
          <a:lstStyle/>
          <a:p>
            <a:r>
              <a:rPr lang="en-US" sz="2450" dirty="0"/>
              <a:t>The cardinality shown in </a:t>
            </a:r>
            <a:r>
              <a:rPr lang="en-US" sz="2450" b="1" dirty="0"/>
              <a:t>First Part of the Figure-1</a:t>
            </a:r>
            <a:r>
              <a:rPr lang="en-US" sz="2450" dirty="0"/>
              <a:t> is shown using a relationship between </a:t>
            </a:r>
            <a:r>
              <a:rPr lang="en-US" sz="2450" dirty="0" smtClean="0"/>
              <a:t>a </a:t>
            </a:r>
            <a:r>
              <a:rPr lang="en-US" sz="2450" b="1" dirty="0"/>
              <a:t>student</a:t>
            </a:r>
            <a:r>
              <a:rPr lang="en-US" sz="2450" dirty="0"/>
              <a:t> and </a:t>
            </a:r>
            <a:r>
              <a:rPr lang="en-US" sz="2450" b="1" dirty="0"/>
              <a:t>book</a:t>
            </a:r>
            <a:r>
              <a:rPr lang="en-US" sz="2450" dirty="0"/>
              <a:t>; this can be  a library scenario where students  are borrowing books </a:t>
            </a:r>
            <a:r>
              <a:rPr lang="en-US" sz="2450" dirty="0" smtClean="0"/>
              <a:t>from </a:t>
            </a:r>
            <a:r>
              <a:rPr lang="en-US" sz="2450" dirty="0"/>
              <a:t>the library. </a:t>
            </a:r>
            <a:endParaRPr lang="en-US" sz="2450" dirty="0" smtClean="0"/>
          </a:p>
          <a:p>
            <a:r>
              <a:rPr lang="en-US" sz="2450" dirty="0" smtClean="0"/>
              <a:t>We </a:t>
            </a:r>
            <a:r>
              <a:rPr lang="en-US" sz="2450" dirty="0"/>
              <a:t>can see in the diagram the </a:t>
            </a:r>
            <a:r>
              <a:rPr lang="en-US" sz="2450" dirty="0" smtClean="0"/>
              <a:t>shape </a:t>
            </a:r>
            <a:r>
              <a:rPr lang="en-US" sz="2450" dirty="0"/>
              <a:t>adjacent to the student entity </a:t>
            </a:r>
            <a:r>
              <a:rPr lang="en-US" sz="2450" dirty="0" smtClean="0"/>
              <a:t>it </a:t>
            </a:r>
            <a:r>
              <a:rPr lang="en-US" sz="2450" dirty="0"/>
              <a:t>shows that the </a:t>
            </a:r>
            <a:r>
              <a:rPr lang="en-US" sz="2450" dirty="0" smtClean="0"/>
              <a:t>maximum </a:t>
            </a:r>
            <a:r>
              <a:rPr lang="en-US" sz="2450" dirty="0"/>
              <a:t>cardinality for the student relationship is </a:t>
            </a:r>
            <a:r>
              <a:rPr lang="en-US" sz="2450" dirty="0" smtClean="0"/>
              <a:t>one </a:t>
            </a:r>
            <a:r>
              <a:rPr lang="en-US" sz="2450" dirty="0"/>
              <a:t>and </a:t>
            </a:r>
            <a:r>
              <a:rPr lang="en-US" sz="2450" dirty="0" smtClean="0"/>
              <a:t>minimum cardinality </a:t>
            </a:r>
            <a:r>
              <a:rPr lang="en-US" sz="2450" dirty="0"/>
              <a:t>is </a:t>
            </a:r>
            <a:r>
              <a:rPr lang="en-US" sz="2450" dirty="0" smtClean="0"/>
              <a:t>zero. </a:t>
            </a:r>
          </a:p>
          <a:p>
            <a:r>
              <a:rPr lang="en-US" sz="2450" dirty="0" smtClean="0"/>
              <a:t>Where </a:t>
            </a:r>
            <a:r>
              <a:rPr lang="en-US" sz="2450" dirty="0"/>
              <a:t>as on the other side of the diagram the shape  adjacent to the book entity show that at most there can be many instances of the book associated with </a:t>
            </a:r>
            <a:r>
              <a:rPr lang="en-US" sz="2450" dirty="0" smtClean="0"/>
              <a:t>a </a:t>
            </a:r>
            <a:r>
              <a:rPr lang="en-US" sz="2450" dirty="0"/>
              <a:t>single instance of student entity, and that there can be at-least no instance associated </a:t>
            </a:r>
            <a:r>
              <a:rPr lang="en-US" sz="2450" dirty="0" smtClean="0"/>
              <a:t>with </a:t>
            </a:r>
            <a:r>
              <a:rPr lang="en-US" sz="2450" dirty="0"/>
              <a:t>the student entity. </a:t>
            </a:r>
            <a:endParaRPr lang="en-US" sz="2450" dirty="0" smtClean="0"/>
          </a:p>
          <a:p>
            <a:r>
              <a:rPr lang="en-US" sz="2450" dirty="0" smtClean="0"/>
              <a:t>In </a:t>
            </a:r>
            <a:r>
              <a:rPr lang="en-US" sz="2450" dirty="0"/>
              <a:t>general library scenario we can say that one student can borrow </a:t>
            </a:r>
            <a:r>
              <a:rPr lang="en-US" sz="2450" dirty="0" smtClean="0"/>
              <a:t>at  </a:t>
            </a:r>
            <a:r>
              <a:rPr lang="en-US" sz="2450" dirty="0"/>
              <a:t>least  no  and  at  most  many  books</a:t>
            </a:r>
            <a:r>
              <a:rPr lang="en-US" sz="2450" dirty="0" smtClean="0"/>
              <a:t>.</a:t>
            </a:r>
            <a:endParaRPr lang="en-US" sz="2450" dirty="0"/>
          </a:p>
        </p:txBody>
      </p:sp>
    </p:spTree>
    <p:extLst>
      <p:ext uri="{BB962C8B-B14F-4D97-AF65-F5344CB8AC3E}">
        <p14:creationId xmlns:p14="http://schemas.microsoft.com/office/powerpoint/2010/main" val="305353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41136"/>
          </a:xfrm>
        </p:spPr>
        <p:txBody>
          <a:bodyPr/>
          <a:lstStyle/>
          <a:p>
            <a:r>
              <a:rPr lang="en-US" dirty="0"/>
              <a:t>In  the  </a:t>
            </a:r>
            <a:r>
              <a:rPr lang="en-US" b="1" dirty="0"/>
              <a:t>second  part  of  the  Figure-1</a:t>
            </a:r>
            <a:r>
              <a:rPr lang="en-US" dirty="0"/>
              <a:t>  we  </a:t>
            </a:r>
            <a:r>
              <a:rPr lang="en-US" dirty="0" smtClean="0"/>
              <a:t>can see  </a:t>
            </a:r>
            <a:r>
              <a:rPr lang="en-US" dirty="0"/>
              <a:t>a  relationship  between  the  Employee  and </a:t>
            </a:r>
            <a:r>
              <a:rPr lang="en-US" dirty="0" smtClean="0"/>
              <a:t>project  </a:t>
            </a:r>
            <a:r>
              <a:rPr lang="en-US" dirty="0"/>
              <a:t>entities,  the  relationship  describes  one  to  many  association  between  the  project </a:t>
            </a:r>
            <a:r>
              <a:rPr lang="en-US" dirty="0" smtClean="0"/>
              <a:t>and </a:t>
            </a:r>
            <a:r>
              <a:rPr lang="en-US" dirty="0"/>
              <a:t>the </a:t>
            </a:r>
            <a:r>
              <a:rPr lang="en-US" dirty="0" smtClean="0"/>
              <a:t>employees,.</a:t>
            </a:r>
          </a:p>
          <a:p>
            <a:r>
              <a:rPr lang="en-US" dirty="0" smtClean="0"/>
              <a:t>It </a:t>
            </a:r>
            <a:r>
              <a:rPr lang="en-US" dirty="0"/>
              <a:t>shows that there can be one project having a number of employees, </a:t>
            </a:r>
            <a:r>
              <a:rPr lang="en-US" dirty="0" smtClean="0"/>
              <a:t>but </a:t>
            </a:r>
            <a:r>
              <a:rPr lang="en-US" dirty="0"/>
              <a:t>for the existence of one employee at one project is necessary. </a:t>
            </a:r>
            <a:endParaRPr lang="en-US" dirty="0" smtClean="0"/>
          </a:p>
          <a:p>
            <a:r>
              <a:rPr lang="en-US" dirty="0" smtClean="0"/>
              <a:t>So </a:t>
            </a:r>
            <a:r>
              <a:rPr lang="en-US" dirty="0"/>
              <a:t>the minimum and </a:t>
            </a:r>
            <a:r>
              <a:rPr lang="en-US" dirty="0" smtClean="0"/>
              <a:t>maximum  </a:t>
            </a:r>
            <a:r>
              <a:rPr lang="en-US" dirty="0"/>
              <a:t>cardinality  on  the  project  side  of  the  relationship  is  one,  and  employees </a:t>
            </a:r>
            <a:r>
              <a:rPr lang="en-US" dirty="0" smtClean="0"/>
              <a:t>associated </a:t>
            </a:r>
            <a:r>
              <a:rPr lang="en-US" dirty="0"/>
              <a:t>with each project can be many at most and none at-least.</a:t>
            </a:r>
          </a:p>
        </p:txBody>
      </p:sp>
    </p:spTree>
    <p:extLst>
      <p:ext uri="{BB962C8B-B14F-4D97-AF65-F5344CB8AC3E}">
        <p14:creationId xmlns:p14="http://schemas.microsoft.com/office/powerpoint/2010/main" val="8317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301</TotalTime>
  <Words>614</Words>
  <Application>Microsoft Office PowerPoint</Application>
  <PresentationFormat>On-screen Show (4:3)</PresentationFormat>
  <Paragraphs>39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Urban</vt:lpstr>
      <vt:lpstr>Lecture # 8(Cardinalities)</vt:lpstr>
      <vt:lpstr>Cardinality of Relationship</vt:lpstr>
      <vt:lpstr>Types of Relationship Cardinalities</vt:lpstr>
      <vt:lpstr>Types of Cardinalities</vt:lpstr>
      <vt:lpstr>Notations for Cardinality</vt:lpstr>
      <vt:lpstr>Description of Cardinalities</vt:lpstr>
      <vt:lpstr>Examples of Different Cardinalities</vt:lpstr>
      <vt:lpstr>PowerPoint Presentation</vt:lpstr>
      <vt:lpstr>PowerPoint Presentation</vt:lpstr>
      <vt:lpstr>PowerPoint Presentation</vt:lpstr>
      <vt:lpstr>PowerPoint Presentation</vt:lpstr>
      <vt:lpstr>Example Model</vt:lpstr>
      <vt:lpstr>Business Rule Example 1</vt:lpstr>
      <vt:lpstr>Business Rule Example 2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# 5 (Cardinalities)</dc:title>
  <dc:creator>Jahanzaib Niazi</dc:creator>
  <cp:lastModifiedBy>Jahanzaib Niazi</cp:lastModifiedBy>
  <cp:revision>24</cp:revision>
  <dcterms:created xsi:type="dcterms:W3CDTF">2006-08-16T00:00:00Z</dcterms:created>
  <dcterms:modified xsi:type="dcterms:W3CDTF">2020-02-27T04:42:27Z</dcterms:modified>
</cp:coreProperties>
</file>