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E6168E-5AAA-4120-8A6A-14149960AB9F}" type="datetimeFigureOut">
              <a:rPr lang="en-US" smtClean="0"/>
              <a:t>08-May-20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118444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6168E-5AAA-4120-8A6A-14149960AB9F}" type="datetimeFigureOut">
              <a:rPr lang="en-US" smtClean="0"/>
              <a:t>08-May-20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600645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6168E-5AAA-4120-8A6A-14149960AB9F}" type="datetimeFigureOut">
              <a:rPr lang="en-US" smtClean="0"/>
              <a:t>08-May-20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147261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0"/>
            <a:ext cx="12198351"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2"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3"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5"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6"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fontAlgn="base">
                <a:spcBef>
                  <a:spcPct val="0"/>
                </a:spcBef>
                <a:spcAft>
                  <a:spcPct val="0"/>
                </a:spcAft>
                <a:defRPr/>
              </a:pPr>
              <a:endParaRPr lang="en-US" sz="1800">
                <a:solidFill>
                  <a:srgbClr val="FFFFFF"/>
                </a:solidFill>
              </a:endParaRPr>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fontAlgn="base">
                <a:spcBef>
                  <a:spcPct val="0"/>
                </a:spcBef>
                <a:spcAft>
                  <a:spcPct val="0"/>
                </a:spcAft>
                <a:defRPr/>
              </a:pPr>
              <a:endParaRPr lang="en-US" sz="1800">
                <a:solidFill>
                  <a:srgbClr val="FFFFFF"/>
                </a:solidFill>
              </a:endParaRPr>
            </a:p>
          </p:txBody>
        </p:sp>
      </p:grpSp>
      <p:sp>
        <p:nvSpPr>
          <p:cNvPr id="555047" name="Rectangle 39"/>
          <p:cNvSpPr>
            <a:spLocks noGrp="1" noChangeArrowheads="1"/>
          </p:cNvSpPr>
          <p:nvPr>
            <p:ph type="ctrTitle" sz="quarter"/>
          </p:nvPr>
        </p:nvSpPr>
        <p:spPr>
          <a:xfrm>
            <a:off x="914400" y="1692276"/>
            <a:ext cx="10363200" cy="1736725"/>
          </a:xfrm>
        </p:spPr>
        <p:txBody>
          <a:bodyPr anchor="b"/>
          <a:lstStyle>
            <a:lvl1pPr>
              <a:defRPr sz="5400"/>
            </a:lvl1pPr>
          </a:lstStyle>
          <a:p>
            <a:r>
              <a:rPr lang="en-US"/>
              <a:t>Click to edit Master title style</a:t>
            </a:r>
          </a:p>
        </p:txBody>
      </p:sp>
      <p:sp>
        <p:nvSpPr>
          <p:cNvPr id="555048" name="Rectangle 40"/>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fld id="{209D14DA-29DC-48B2-A0AF-4D3A4E8D8110}" type="datetimeFigureOut">
              <a:rPr lang="en-US">
                <a:solidFill>
                  <a:srgbClr val="FFFFFF"/>
                </a:solidFill>
              </a:rPr>
              <a:pPr>
                <a:defRPr/>
              </a:pPr>
              <a:t>08-May-20</a:t>
            </a:fld>
            <a:endParaRPr lang="en-US">
              <a:solidFill>
                <a:srgbClr val="FFFFFF"/>
              </a:solidFill>
            </a:endParaRPr>
          </a:p>
        </p:txBody>
      </p:sp>
      <p:sp>
        <p:nvSpPr>
          <p:cNvPr id="42" name="Rectangle 42"/>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43" name="Rectangle 43"/>
          <p:cNvSpPr>
            <a:spLocks noGrp="1" noChangeArrowheads="1"/>
          </p:cNvSpPr>
          <p:nvPr>
            <p:ph type="sldNum" sz="quarter" idx="12"/>
          </p:nvPr>
        </p:nvSpPr>
        <p:spPr/>
        <p:txBody>
          <a:bodyPr/>
          <a:lstStyle>
            <a:lvl1pPr>
              <a:defRPr/>
            </a:lvl1pPr>
          </a:lstStyle>
          <a:p>
            <a:fld id="{05845B85-ABB3-459F-9799-34E8EF4D0791}"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1821514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BDDF7CDF-9DD7-4D63-8ACC-386B336865FA}" type="datetimeFigureOut">
              <a:rPr lang="en-US">
                <a:solidFill>
                  <a:srgbClr val="FFFFFF"/>
                </a:solidFill>
              </a:rPr>
              <a:pPr>
                <a:defRPr/>
              </a:pPr>
              <a:t>08-May-20</a:t>
            </a:fld>
            <a:endParaRPr lang="en-US">
              <a:solidFill>
                <a:srgbClr val="FFFFFF"/>
              </a:solidFill>
            </a:endParaRPr>
          </a:p>
        </p:txBody>
      </p:sp>
      <p:sp>
        <p:nvSpPr>
          <p:cNvPr id="5"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2"/>
          <p:cNvSpPr>
            <a:spLocks noGrp="1" noChangeArrowheads="1"/>
          </p:cNvSpPr>
          <p:nvPr>
            <p:ph type="sldNum" sz="quarter" idx="12"/>
          </p:nvPr>
        </p:nvSpPr>
        <p:spPr>
          <a:ln/>
        </p:spPr>
        <p:txBody>
          <a:bodyPr/>
          <a:lstStyle>
            <a:lvl1pPr>
              <a:defRPr/>
            </a:lvl1pPr>
          </a:lstStyle>
          <a:p>
            <a:fld id="{5579B32A-4A7A-4D71-83FD-F52A0F92C12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1340679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fld id="{CF584594-C7EC-4AD2-AA10-0639CD327BE8}" type="datetimeFigureOut">
              <a:rPr lang="en-US">
                <a:solidFill>
                  <a:srgbClr val="FFFFFF"/>
                </a:solidFill>
              </a:rPr>
              <a:pPr>
                <a:defRPr/>
              </a:pPr>
              <a:t>08-May-20</a:t>
            </a:fld>
            <a:endParaRPr lang="en-US">
              <a:solidFill>
                <a:srgbClr val="FFFFFF"/>
              </a:solidFill>
            </a:endParaRPr>
          </a:p>
        </p:txBody>
      </p:sp>
      <p:sp>
        <p:nvSpPr>
          <p:cNvPr id="5"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2"/>
          <p:cNvSpPr>
            <a:spLocks noGrp="1" noChangeArrowheads="1"/>
          </p:cNvSpPr>
          <p:nvPr>
            <p:ph type="sldNum" sz="quarter" idx="12"/>
          </p:nvPr>
        </p:nvSpPr>
        <p:spPr>
          <a:ln/>
        </p:spPr>
        <p:txBody>
          <a:bodyPr/>
          <a:lstStyle>
            <a:lvl1pPr>
              <a:defRPr/>
            </a:lvl1pPr>
          </a:lstStyle>
          <a:p>
            <a:fld id="{6B6E4404-70DA-4F28-B849-7948B53376D1}"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14161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fld id="{101D7848-9955-49F7-885D-6BED899BC349}" type="datetimeFigureOut">
              <a:rPr lang="en-US">
                <a:solidFill>
                  <a:srgbClr val="FFFFFF"/>
                </a:solidFill>
              </a:rPr>
              <a:pPr>
                <a:defRPr/>
              </a:pPr>
              <a:t>08-May-20</a:t>
            </a:fld>
            <a:endParaRPr lang="en-US">
              <a:solidFill>
                <a:srgbClr val="FFFFFF"/>
              </a:solidFill>
            </a:endParaRPr>
          </a:p>
        </p:txBody>
      </p:sp>
      <p:sp>
        <p:nvSpPr>
          <p:cNvPr id="6"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2"/>
          <p:cNvSpPr>
            <a:spLocks noGrp="1" noChangeArrowheads="1"/>
          </p:cNvSpPr>
          <p:nvPr>
            <p:ph type="sldNum" sz="quarter" idx="12"/>
          </p:nvPr>
        </p:nvSpPr>
        <p:spPr>
          <a:ln/>
        </p:spPr>
        <p:txBody>
          <a:bodyPr/>
          <a:lstStyle>
            <a:lvl1pPr>
              <a:defRPr/>
            </a:lvl1pPr>
          </a:lstStyle>
          <a:p>
            <a:fld id="{16023F8D-E73E-4BA0-ADCF-98311EE57B8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6054269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fld id="{DA167393-BE02-4388-AE4C-E4ABB4289F89}" type="datetimeFigureOut">
              <a:rPr lang="en-US">
                <a:solidFill>
                  <a:srgbClr val="FFFFFF"/>
                </a:solidFill>
              </a:rPr>
              <a:pPr>
                <a:defRPr/>
              </a:pPr>
              <a:t>08-May-20</a:t>
            </a:fld>
            <a:endParaRPr lang="en-US">
              <a:solidFill>
                <a:srgbClr val="FFFFFF"/>
              </a:solidFill>
            </a:endParaRPr>
          </a:p>
        </p:txBody>
      </p:sp>
      <p:sp>
        <p:nvSpPr>
          <p:cNvPr id="8"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2"/>
          <p:cNvSpPr>
            <a:spLocks noGrp="1" noChangeArrowheads="1"/>
          </p:cNvSpPr>
          <p:nvPr>
            <p:ph type="sldNum" sz="quarter" idx="12"/>
          </p:nvPr>
        </p:nvSpPr>
        <p:spPr>
          <a:ln/>
        </p:spPr>
        <p:txBody>
          <a:bodyPr/>
          <a:lstStyle>
            <a:lvl1pPr>
              <a:defRPr/>
            </a:lvl1pPr>
          </a:lstStyle>
          <a:p>
            <a:fld id="{CA2DEBA8-3CDC-4899-BF8F-118A137CEFE1}"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84291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fld id="{75E67C62-3CDB-4F3D-9839-6235B87F58A5}" type="datetimeFigureOut">
              <a:rPr lang="en-US">
                <a:solidFill>
                  <a:srgbClr val="FFFFFF"/>
                </a:solidFill>
              </a:rPr>
              <a:pPr>
                <a:defRPr/>
              </a:pPr>
              <a:t>08-May-20</a:t>
            </a:fld>
            <a:endParaRPr lang="en-US">
              <a:solidFill>
                <a:srgbClr val="FFFFFF"/>
              </a:solidFill>
            </a:endParaRPr>
          </a:p>
        </p:txBody>
      </p:sp>
      <p:sp>
        <p:nvSpPr>
          <p:cNvPr id="4"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2"/>
          <p:cNvSpPr>
            <a:spLocks noGrp="1" noChangeArrowheads="1"/>
          </p:cNvSpPr>
          <p:nvPr>
            <p:ph type="sldNum" sz="quarter" idx="12"/>
          </p:nvPr>
        </p:nvSpPr>
        <p:spPr>
          <a:ln/>
        </p:spPr>
        <p:txBody>
          <a:bodyPr/>
          <a:lstStyle>
            <a:lvl1pPr>
              <a:defRPr/>
            </a:lvl1pPr>
          </a:lstStyle>
          <a:p>
            <a:fld id="{A0A253DF-CAA1-4204-BF76-096F1BEBF326}"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473499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fld id="{33D0F8DB-3E98-41C5-95DE-A340F8DB9CFD}" type="datetimeFigureOut">
              <a:rPr lang="en-US">
                <a:solidFill>
                  <a:srgbClr val="FFFFFF"/>
                </a:solidFill>
              </a:rPr>
              <a:pPr>
                <a:defRPr/>
              </a:pPr>
              <a:t>08-May-20</a:t>
            </a:fld>
            <a:endParaRPr lang="en-US">
              <a:solidFill>
                <a:srgbClr val="FFFFFF"/>
              </a:solidFill>
            </a:endParaRPr>
          </a:p>
        </p:txBody>
      </p:sp>
      <p:sp>
        <p:nvSpPr>
          <p:cNvPr id="3"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2"/>
          <p:cNvSpPr>
            <a:spLocks noGrp="1" noChangeArrowheads="1"/>
          </p:cNvSpPr>
          <p:nvPr>
            <p:ph type="sldNum" sz="quarter" idx="12"/>
          </p:nvPr>
        </p:nvSpPr>
        <p:spPr>
          <a:ln/>
        </p:spPr>
        <p:txBody>
          <a:bodyPr/>
          <a:lstStyle>
            <a:lvl1pPr>
              <a:defRPr/>
            </a:lvl1pPr>
          </a:lstStyle>
          <a:p>
            <a:fld id="{E325ADE7-5410-40BC-BE87-997AEA8C7409}"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341842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085D7746-C06F-43F3-BA5A-944D6BB0F099}" type="datetimeFigureOut">
              <a:rPr lang="en-US">
                <a:solidFill>
                  <a:srgbClr val="FFFFFF"/>
                </a:solidFill>
              </a:rPr>
              <a:pPr>
                <a:defRPr/>
              </a:pPr>
              <a:t>08-May-20</a:t>
            </a:fld>
            <a:endParaRPr lang="en-US">
              <a:solidFill>
                <a:srgbClr val="FFFFFF"/>
              </a:solidFill>
            </a:endParaRPr>
          </a:p>
        </p:txBody>
      </p:sp>
      <p:sp>
        <p:nvSpPr>
          <p:cNvPr id="6"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2"/>
          <p:cNvSpPr>
            <a:spLocks noGrp="1" noChangeArrowheads="1"/>
          </p:cNvSpPr>
          <p:nvPr>
            <p:ph type="sldNum" sz="quarter" idx="12"/>
          </p:nvPr>
        </p:nvSpPr>
        <p:spPr>
          <a:ln/>
        </p:spPr>
        <p:txBody>
          <a:bodyPr/>
          <a:lstStyle>
            <a:lvl1pPr>
              <a:defRPr/>
            </a:lvl1pPr>
          </a:lstStyle>
          <a:p>
            <a:fld id="{12EC7C7F-4180-4A08-AE29-2EB0DC009444}"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04020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6168E-5AAA-4120-8A6A-14149960AB9F}" type="datetimeFigureOut">
              <a:rPr lang="en-US" smtClean="0"/>
              <a:t>08-May-20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34040952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2B771FFA-868A-4E15-AC8E-7FD6D488DEF7}" type="datetimeFigureOut">
              <a:rPr lang="en-US">
                <a:solidFill>
                  <a:srgbClr val="FFFFFF"/>
                </a:solidFill>
              </a:rPr>
              <a:pPr>
                <a:defRPr/>
              </a:pPr>
              <a:t>08-May-20</a:t>
            </a:fld>
            <a:endParaRPr lang="en-US">
              <a:solidFill>
                <a:srgbClr val="FFFFFF"/>
              </a:solidFill>
            </a:endParaRPr>
          </a:p>
        </p:txBody>
      </p:sp>
      <p:sp>
        <p:nvSpPr>
          <p:cNvPr id="6"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2"/>
          <p:cNvSpPr>
            <a:spLocks noGrp="1" noChangeArrowheads="1"/>
          </p:cNvSpPr>
          <p:nvPr>
            <p:ph type="sldNum" sz="quarter" idx="12"/>
          </p:nvPr>
        </p:nvSpPr>
        <p:spPr>
          <a:ln/>
        </p:spPr>
        <p:txBody>
          <a:bodyPr/>
          <a:lstStyle>
            <a:lvl1pPr>
              <a:defRPr/>
            </a:lvl1pPr>
          </a:lstStyle>
          <a:p>
            <a:fld id="{4BD3F4A9-AFA4-4719-87C4-D05DAFCAB40F}"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6294441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1ACCA540-EA3F-429A-9EE8-6A46639E32A4}" type="datetimeFigureOut">
              <a:rPr lang="en-US">
                <a:solidFill>
                  <a:srgbClr val="FFFFFF"/>
                </a:solidFill>
              </a:rPr>
              <a:pPr>
                <a:defRPr/>
              </a:pPr>
              <a:t>08-May-20</a:t>
            </a:fld>
            <a:endParaRPr lang="en-US">
              <a:solidFill>
                <a:srgbClr val="FFFFFF"/>
              </a:solidFill>
            </a:endParaRPr>
          </a:p>
        </p:txBody>
      </p:sp>
      <p:sp>
        <p:nvSpPr>
          <p:cNvPr id="5"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2"/>
          <p:cNvSpPr>
            <a:spLocks noGrp="1" noChangeArrowheads="1"/>
          </p:cNvSpPr>
          <p:nvPr>
            <p:ph type="sldNum" sz="quarter" idx="12"/>
          </p:nvPr>
        </p:nvSpPr>
        <p:spPr>
          <a:ln/>
        </p:spPr>
        <p:txBody>
          <a:bodyPr/>
          <a:lstStyle>
            <a:lvl1pPr>
              <a:defRPr/>
            </a:lvl1pPr>
          </a:lstStyle>
          <a:p>
            <a:fld id="{808F97CC-AEFC-49E7-A8CA-FA31CEACD08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095285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4FDB12C1-6D38-4A74-8ADE-9C70126F1027}" type="datetimeFigureOut">
              <a:rPr lang="en-US">
                <a:solidFill>
                  <a:srgbClr val="FFFFFF"/>
                </a:solidFill>
              </a:rPr>
              <a:pPr>
                <a:defRPr/>
              </a:pPr>
              <a:t>08-May-20</a:t>
            </a:fld>
            <a:endParaRPr lang="en-US">
              <a:solidFill>
                <a:srgbClr val="FFFFFF"/>
              </a:solidFill>
            </a:endParaRPr>
          </a:p>
        </p:txBody>
      </p:sp>
      <p:sp>
        <p:nvSpPr>
          <p:cNvPr id="5"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2"/>
          <p:cNvSpPr>
            <a:spLocks noGrp="1" noChangeArrowheads="1"/>
          </p:cNvSpPr>
          <p:nvPr>
            <p:ph type="sldNum" sz="quarter" idx="12"/>
          </p:nvPr>
        </p:nvSpPr>
        <p:spPr>
          <a:ln/>
        </p:spPr>
        <p:txBody>
          <a:bodyPr/>
          <a:lstStyle>
            <a:lvl1pPr>
              <a:defRPr/>
            </a:lvl1pPr>
          </a:lstStyle>
          <a:p>
            <a:fld id="{54FDAE75-33E4-479D-BF5C-9E396AF3BCD3}"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1000527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fld id="{F3EED9CC-B7A8-4746-8B1B-EC5FFBBFF11D}" type="datetimeFigureOut">
              <a:rPr lang="en-US">
                <a:solidFill>
                  <a:srgbClr val="FFFFFF"/>
                </a:solidFill>
              </a:rPr>
              <a:pPr>
                <a:defRPr/>
              </a:pPr>
              <a:t>08-May-20</a:t>
            </a:fld>
            <a:endParaRPr lang="en-US">
              <a:solidFill>
                <a:srgbClr val="FFFFFF"/>
              </a:solidFill>
            </a:endParaRPr>
          </a:p>
        </p:txBody>
      </p:sp>
      <p:sp>
        <p:nvSpPr>
          <p:cNvPr id="4"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2"/>
          <p:cNvSpPr>
            <a:spLocks noGrp="1" noChangeArrowheads="1"/>
          </p:cNvSpPr>
          <p:nvPr>
            <p:ph type="sldNum" sz="quarter" idx="12"/>
          </p:nvPr>
        </p:nvSpPr>
        <p:spPr>
          <a:ln/>
        </p:spPr>
        <p:txBody>
          <a:bodyPr/>
          <a:lstStyle>
            <a:lvl1pPr>
              <a:defRPr/>
            </a:lvl1pPr>
          </a:lstStyle>
          <a:p>
            <a:fld id="{AF007E6E-E10D-4867-8577-B795E055C709}"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2353364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1"/>
            <a:ext cx="5384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09600" y="3941763"/>
            <a:ext cx="5384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half" idx="3"/>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0"/>
          <p:cNvSpPr>
            <a:spLocks noGrp="1" noChangeArrowheads="1"/>
          </p:cNvSpPr>
          <p:nvPr>
            <p:ph type="dt" sz="half" idx="10"/>
          </p:nvPr>
        </p:nvSpPr>
        <p:spPr>
          <a:ln/>
        </p:spPr>
        <p:txBody>
          <a:bodyPr/>
          <a:lstStyle>
            <a:lvl1pPr>
              <a:defRPr/>
            </a:lvl1pPr>
          </a:lstStyle>
          <a:p>
            <a:pPr>
              <a:defRPr/>
            </a:pPr>
            <a:fld id="{A192C4E8-8071-4575-A5AF-E1396A20AEAA}" type="datetimeFigureOut">
              <a:rPr lang="en-US">
                <a:solidFill>
                  <a:srgbClr val="FFFFFF"/>
                </a:solidFill>
              </a:rPr>
              <a:pPr>
                <a:defRPr/>
              </a:pPr>
              <a:t>08-May-20</a:t>
            </a:fld>
            <a:endParaRPr lang="en-US">
              <a:solidFill>
                <a:srgbClr val="FFFFFF"/>
              </a:solidFill>
            </a:endParaRPr>
          </a:p>
        </p:txBody>
      </p:sp>
      <p:sp>
        <p:nvSpPr>
          <p:cNvPr id="7"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8" name="Rectangle 42"/>
          <p:cNvSpPr>
            <a:spLocks noGrp="1" noChangeArrowheads="1"/>
          </p:cNvSpPr>
          <p:nvPr>
            <p:ph type="sldNum" sz="quarter" idx="12"/>
          </p:nvPr>
        </p:nvSpPr>
        <p:spPr>
          <a:ln/>
        </p:spPr>
        <p:txBody>
          <a:bodyPr/>
          <a:lstStyle>
            <a:lvl1pPr>
              <a:defRPr/>
            </a:lvl1pPr>
          </a:lstStyle>
          <a:p>
            <a:fld id="{BF335A58-4F40-41F6-B9C8-E8F96826E827}"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6986834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fld id="{A6EA86B9-2B41-41A5-BD48-E5E3D86AA82C}" type="datetimeFigureOut">
              <a:rPr lang="en-US">
                <a:solidFill>
                  <a:srgbClr val="FFFFFF"/>
                </a:solidFill>
              </a:rPr>
              <a:pPr>
                <a:defRPr/>
              </a:pPr>
              <a:t>08-May-20</a:t>
            </a:fld>
            <a:endParaRPr lang="en-US">
              <a:solidFill>
                <a:srgbClr val="FFFFFF"/>
              </a:solidFill>
            </a:endParaRPr>
          </a:p>
        </p:txBody>
      </p:sp>
      <p:sp>
        <p:nvSpPr>
          <p:cNvPr id="6"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2"/>
          <p:cNvSpPr>
            <a:spLocks noGrp="1" noChangeArrowheads="1"/>
          </p:cNvSpPr>
          <p:nvPr>
            <p:ph type="sldNum" sz="quarter" idx="12"/>
          </p:nvPr>
        </p:nvSpPr>
        <p:spPr>
          <a:ln/>
        </p:spPr>
        <p:txBody>
          <a:bodyPr/>
          <a:lstStyle>
            <a:lvl1pPr>
              <a:defRPr/>
            </a:lvl1pPr>
          </a:lstStyle>
          <a:p>
            <a:fld id="{8A5835AF-4F01-4455-9F60-8119A17FC136}"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8969865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6197600" y="1600201"/>
            <a:ext cx="5384800" cy="4530725"/>
          </a:xfrm>
        </p:spPr>
        <p:txBody>
          <a:bodyPr/>
          <a:lstStyle/>
          <a:p>
            <a:pPr lvl="0"/>
            <a:endParaRPr lang="en-US" noProof="0" smtClean="0"/>
          </a:p>
        </p:txBody>
      </p:sp>
      <p:sp>
        <p:nvSpPr>
          <p:cNvPr id="5" name="Rectangle 40"/>
          <p:cNvSpPr>
            <a:spLocks noGrp="1" noChangeArrowheads="1"/>
          </p:cNvSpPr>
          <p:nvPr>
            <p:ph type="dt" sz="half" idx="10"/>
          </p:nvPr>
        </p:nvSpPr>
        <p:spPr>
          <a:ln/>
        </p:spPr>
        <p:txBody>
          <a:bodyPr/>
          <a:lstStyle>
            <a:lvl1pPr>
              <a:defRPr/>
            </a:lvl1pPr>
          </a:lstStyle>
          <a:p>
            <a:pPr>
              <a:defRPr/>
            </a:pPr>
            <a:fld id="{F2019BE4-AC3E-4F63-AAB7-EC44F4B3CD59}" type="datetimeFigureOut">
              <a:rPr lang="en-US">
                <a:solidFill>
                  <a:srgbClr val="FFFFFF"/>
                </a:solidFill>
              </a:rPr>
              <a:pPr>
                <a:defRPr/>
              </a:pPr>
              <a:t>08-May-20</a:t>
            </a:fld>
            <a:endParaRPr lang="en-US">
              <a:solidFill>
                <a:srgbClr val="FFFFFF"/>
              </a:solidFill>
            </a:endParaRPr>
          </a:p>
        </p:txBody>
      </p:sp>
      <p:sp>
        <p:nvSpPr>
          <p:cNvPr id="6"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2"/>
          <p:cNvSpPr>
            <a:spLocks noGrp="1" noChangeArrowheads="1"/>
          </p:cNvSpPr>
          <p:nvPr>
            <p:ph type="sldNum" sz="quarter" idx="12"/>
          </p:nvPr>
        </p:nvSpPr>
        <p:spPr>
          <a:ln/>
        </p:spPr>
        <p:txBody>
          <a:bodyPr/>
          <a:lstStyle>
            <a:lvl1pPr>
              <a:defRPr/>
            </a:lvl1pPr>
          </a:lstStyle>
          <a:p>
            <a:fld id="{C5DE7C99-E4A4-4836-A949-B038FCC720B8}"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9896723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30725"/>
          </a:xfrm>
        </p:spPr>
        <p:txBody>
          <a:bodyPr/>
          <a:lstStyle/>
          <a:p>
            <a:pPr lvl="0"/>
            <a:endParaRPr lang="en-US" noProof="0" smtClean="0"/>
          </a:p>
        </p:txBody>
      </p:sp>
      <p:sp>
        <p:nvSpPr>
          <p:cNvPr id="4" name="Rectangle 40"/>
          <p:cNvSpPr>
            <a:spLocks noGrp="1" noChangeArrowheads="1"/>
          </p:cNvSpPr>
          <p:nvPr>
            <p:ph type="dt" sz="half" idx="10"/>
          </p:nvPr>
        </p:nvSpPr>
        <p:spPr>
          <a:ln/>
        </p:spPr>
        <p:txBody>
          <a:bodyPr/>
          <a:lstStyle>
            <a:lvl1pPr>
              <a:defRPr/>
            </a:lvl1pPr>
          </a:lstStyle>
          <a:p>
            <a:pPr>
              <a:defRPr/>
            </a:pPr>
            <a:fld id="{410AE8F9-82C8-4611-A639-E0CA8DB204F3}" type="datetimeFigureOut">
              <a:rPr lang="en-US">
                <a:solidFill>
                  <a:srgbClr val="FFFFFF"/>
                </a:solidFill>
              </a:rPr>
              <a:pPr>
                <a:defRPr/>
              </a:pPr>
              <a:t>08-May-20</a:t>
            </a:fld>
            <a:endParaRPr lang="en-US">
              <a:solidFill>
                <a:srgbClr val="FFFFFF"/>
              </a:solidFill>
            </a:endParaRPr>
          </a:p>
        </p:txBody>
      </p:sp>
      <p:sp>
        <p:nvSpPr>
          <p:cNvPr id="5"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2"/>
          <p:cNvSpPr>
            <a:spLocks noGrp="1" noChangeArrowheads="1"/>
          </p:cNvSpPr>
          <p:nvPr>
            <p:ph type="sldNum" sz="quarter" idx="12"/>
          </p:nvPr>
        </p:nvSpPr>
        <p:spPr>
          <a:ln/>
        </p:spPr>
        <p:txBody>
          <a:bodyPr/>
          <a:lstStyle>
            <a:lvl1pPr>
              <a:defRPr/>
            </a:lvl1pPr>
          </a:lstStyle>
          <a:p>
            <a:fld id="{DE680765-2788-4F86-9A30-E996EB2E38EC}"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797242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7814"/>
            <a:ext cx="109728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1"/>
            <a:ext cx="5384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1"/>
            <a:ext cx="5384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41763"/>
            <a:ext cx="5384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41763"/>
            <a:ext cx="5384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fld id="{60F89B7F-4479-4ED2-8A36-8CA0784B2948}" type="datetimeFigureOut">
              <a:rPr lang="en-US">
                <a:solidFill>
                  <a:srgbClr val="FFFFFF"/>
                </a:solidFill>
              </a:rPr>
              <a:pPr>
                <a:defRPr/>
              </a:pPr>
              <a:t>08-May-20</a:t>
            </a:fld>
            <a:endParaRPr lang="en-US">
              <a:solidFill>
                <a:srgbClr val="FFFFFF"/>
              </a:solidFill>
            </a:endParaRPr>
          </a:p>
        </p:txBody>
      </p:sp>
      <p:sp>
        <p:nvSpPr>
          <p:cNvPr id="8"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2"/>
          <p:cNvSpPr>
            <a:spLocks noGrp="1" noChangeArrowheads="1"/>
          </p:cNvSpPr>
          <p:nvPr>
            <p:ph type="sldNum" sz="quarter" idx="12"/>
          </p:nvPr>
        </p:nvSpPr>
        <p:spPr>
          <a:ln/>
        </p:spPr>
        <p:txBody>
          <a:bodyPr/>
          <a:lstStyle>
            <a:lvl1pPr>
              <a:defRPr/>
            </a:lvl1pPr>
          </a:lstStyle>
          <a:p>
            <a:fld id="{969ECEA6-EA5E-4307-94F7-3021247EF267}"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9506098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1"/>
            <a:ext cx="5384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41763"/>
            <a:ext cx="5384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4"/>
          <p:cNvSpPr>
            <a:spLocks noGrp="1" noChangeArrowheads="1"/>
          </p:cNvSpPr>
          <p:nvPr>
            <p:ph type="dt" sz="half" idx="10"/>
          </p:nvPr>
        </p:nvSpPr>
        <p:spPr/>
        <p:txBody>
          <a:bodyPr/>
          <a:lstStyle>
            <a:lvl1pPr>
              <a:defRPr/>
            </a:lvl1pPr>
          </a:lstStyle>
          <a:p>
            <a:pPr>
              <a:defRPr/>
            </a:pPr>
            <a:endParaRPr lang="en-US">
              <a:solidFill>
                <a:srgbClr val="FFFFFF"/>
              </a:solidFill>
            </a:endParaRPr>
          </a:p>
        </p:txBody>
      </p:sp>
      <p:sp>
        <p:nvSpPr>
          <p:cNvPr id="7" name="Rectangle 45"/>
          <p:cNvSpPr>
            <a:spLocks noGrp="1" noChangeArrowheads="1"/>
          </p:cNvSpPr>
          <p:nvPr>
            <p:ph type="ftr" sz="quarter" idx="11"/>
          </p:nvPr>
        </p:nvSpPr>
        <p:spPr/>
        <p:txBody>
          <a:bodyPr/>
          <a:lstStyle>
            <a:lvl1pPr>
              <a:defRPr/>
            </a:lvl1pPr>
          </a:lstStyle>
          <a:p>
            <a:pPr>
              <a:defRPr/>
            </a:pPr>
            <a:endParaRPr lang="en-US">
              <a:solidFill>
                <a:srgbClr val="FFFFFF"/>
              </a:solidFill>
            </a:endParaRPr>
          </a:p>
        </p:txBody>
      </p:sp>
      <p:sp>
        <p:nvSpPr>
          <p:cNvPr id="8" name="Rectangle 46"/>
          <p:cNvSpPr>
            <a:spLocks noGrp="1" noChangeArrowheads="1"/>
          </p:cNvSpPr>
          <p:nvPr>
            <p:ph type="sldNum" sz="quarter" idx="12"/>
          </p:nvPr>
        </p:nvSpPr>
        <p:spPr/>
        <p:txBody>
          <a:bodyPr/>
          <a:lstStyle>
            <a:lvl1pPr>
              <a:defRPr/>
            </a:lvl1pPr>
          </a:lstStyle>
          <a:p>
            <a:fld id="{9E6F12E9-1E6E-4FE1-89BC-102715B9FFC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931894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E6168E-5AAA-4120-8A6A-14149960AB9F}" type="datetimeFigureOut">
              <a:rPr lang="en-US" smtClean="0"/>
              <a:t>08-May-20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4091743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E6168E-5AAA-4120-8A6A-14149960AB9F}" type="datetimeFigureOut">
              <a:rPr lang="en-US" smtClean="0"/>
              <a:t>08-May-20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1116148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E6168E-5AAA-4120-8A6A-14149960AB9F}" type="datetimeFigureOut">
              <a:rPr lang="en-US" smtClean="0"/>
              <a:t>08-May-20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1773057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E6168E-5AAA-4120-8A6A-14149960AB9F}" type="datetimeFigureOut">
              <a:rPr lang="en-US" smtClean="0"/>
              <a:t>08-May-20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22626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6168E-5AAA-4120-8A6A-14149960AB9F}" type="datetimeFigureOut">
              <a:rPr lang="en-US" smtClean="0"/>
              <a:t>08-May-20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27761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E6168E-5AAA-4120-8A6A-14149960AB9F}" type="datetimeFigureOut">
              <a:rPr lang="en-US" smtClean="0"/>
              <a:t>08-May-20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196211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E6168E-5AAA-4120-8A6A-14149960AB9F}" type="datetimeFigureOut">
              <a:rPr lang="en-US" smtClean="0"/>
              <a:t>08-May-20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A2F37-2902-4237-906A-049DE2982FFD}" type="slidenum">
              <a:rPr lang="en-US" smtClean="0"/>
              <a:t>‹#›</a:t>
            </a:fld>
            <a:endParaRPr lang="en-US"/>
          </a:p>
        </p:txBody>
      </p:sp>
    </p:spTree>
    <p:extLst>
      <p:ext uri="{BB962C8B-B14F-4D97-AF65-F5344CB8AC3E}">
        <p14:creationId xmlns:p14="http://schemas.microsoft.com/office/powerpoint/2010/main" val="387515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6168E-5AAA-4120-8A6A-14149960AB9F}" type="datetimeFigureOut">
              <a:rPr lang="en-US" smtClean="0"/>
              <a:t>08-May-20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A2F37-2902-4237-906A-049DE2982FFD}" type="slidenum">
              <a:rPr lang="en-US" smtClean="0"/>
              <a:t>‹#›</a:t>
            </a:fld>
            <a:endParaRPr lang="en-US"/>
          </a:p>
        </p:txBody>
      </p:sp>
    </p:spTree>
    <p:extLst>
      <p:ext uri="{BB962C8B-B14F-4D97-AF65-F5344CB8AC3E}">
        <p14:creationId xmlns:p14="http://schemas.microsoft.com/office/powerpoint/2010/main" val="1535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118" y="0"/>
            <a:ext cx="12198349" cy="6851650"/>
            <a:chOff x="1" y="0"/>
            <a:chExt cx="5763" cy="4316"/>
          </a:xfrm>
        </p:grpSpPr>
        <p:sp>
          <p:nvSpPr>
            <p:cNvPr id="55398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8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8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grpSp>
          <p:nvGrpSpPr>
            <p:cNvPr id="1035" name="Group 6"/>
            <p:cNvGrpSpPr>
              <a:grpSpLocks/>
            </p:cNvGrpSpPr>
            <p:nvPr/>
          </p:nvGrpSpPr>
          <p:grpSpPr bwMode="auto">
            <a:xfrm>
              <a:off x="288" y="0"/>
              <a:ext cx="5098" cy="4316"/>
              <a:chOff x="288" y="0"/>
              <a:chExt cx="5098" cy="4316"/>
            </a:xfrm>
          </p:grpSpPr>
          <p:sp>
            <p:nvSpPr>
              <p:cNvPr id="55399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399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grpSp>
        <p:sp>
          <p:nvSpPr>
            <p:cNvPr id="55400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039" name="Freeform 23"/>
            <p:cNvSpPr>
              <a:spLocks/>
            </p:cNvSpPr>
            <p:nvPr/>
          </p:nvSpPr>
          <p:spPr bwMode="hidden">
            <a:xfrm>
              <a:off x="5041" y="0"/>
              <a:ext cx="719" cy="845"/>
            </a:xfrm>
            <a:custGeom>
              <a:avLst/>
              <a:gdLst>
                <a:gd name="T0" fmla="*/ 721 w 717"/>
                <a:gd name="T1" fmla="*/ 845 h 845"/>
                <a:gd name="T2" fmla="*/ 721 w 717"/>
                <a:gd name="T3" fmla="*/ 821 h 845"/>
                <a:gd name="T4" fmla="*/ 578 w 717"/>
                <a:gd name="T5" fmla="*/ 605 h 845"/>
                <a:gd name="T6" fmla="*/ 408 w 717"/>
                <a:gd name="T7" fmla="*/ 396 h 845"/>
                <a:gd name="T8" fmla="*/ 223 w 717"/>
                <a:gd name="T9" fmla="*/ 192 h 845"/>
                <a:gd name="T10" fmla="*/ 17 w 717"/>
                <a:gd name="T11" fmla="*/ 0 h 845"/>
                <a:gd name="T12" fmla="*/ 0 w 717"/>
                <a:gd name="T13" fmla="*/ 0 h 845"/>
                <a:gd name="T14" fmla="*/ 211 w 717"/>
                <a:gd name="T15" fmla="*/ 198 h 845"/>
                <a:gd name="T16" fmla="*/ 402 w 717"/>
                <a:gd name="T17" fmla="*/ 408 h 845"/>
                <a:gd name="T18" fmla="*/ 572 w 717"/>
                <a:gd name="T19" fmla="*/ 623 h 845"/>
                <a:gd name="T20" fmla="*/ 721 w 717"/>
                <a:gd name="T21" fmla="*/ 845 h 845"/>
                <a:gd name="T22" fmla="*/ 721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040" name="Freeform 24"/>
            <p:cNvSpPr>
              <a:spLocks/>
            </p:cNvSpPr>
            <p:nvPr/>
          </p:nvSpPr>
          <p:spPr bwMode="hidden">
            <a:xfrm>
              <a:off x="5352" y="0"/>
              <a:ext cx="408" cy="414"/>
            </a:xfrm>
            <a:custGeom>
              <a:avLst/>
              <a:gdLst>
                <a:gd name="T0" fmla="*/ 409 w 407"/>
                <a:gd name="T1" fmla="*/ 414 h 414"/>
                <a:gd name="T2" fmla="*/ 409 w 407"/>
                <a:gd name="T3" fmla="*/ 396 h 414"/>
                <a:gd name="T4" fmla="*/ 224 w 407"/>
                <a:gd name="T5" fmla="*/ 192 h 414"/>
                <a:gd name="T6" fmla="*/ 12 w 407"/>
                <a:gd name="T7" fmla="*/ 0 h 414"/>
                <a:gd name="T8" fmla="*/ 0 w 407"/>
                <a:gd name="T9" fmla="*/ 0 h 414"/>
                <a:gd name="T10" fmla="*/ 108 w 407"/>
                <a:gd name="T11" fmla="*/ 102 h 414"/>
                <a:gd name="T12" fmla="*/ 218 w 407"/>
                <a:gd name="T13" fmla="*/ 204 h 414"/>
                <a:gd name="T14" fmla="*/ 409 w 407"/>
                <a:gd name="T15" fmla="*/ 414 h 414"/>
                <a:gd name="T16" fmla="*/ 409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55400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042" name="Freeform 26"/>
            <p:cNvSpPr>
              <a:spLocks/>
            </p:cNvSpPr>
            <p:nvPr/>
          </p:nvSpPr>
          <p:spPr bwMode="hidden">
            <a:xfrm>
              <a:off x="6" y="0"/>
              <a:ext cx="588" cy="599"/>
            </a:xfrm>
            <a:custGeom>
              <a:avLst/>
              <a:gdLst>
                <a:gd name="T0" fmla="*/ 590 w 586"/>
                <a:gd name="T1" fmla="*/ 0 h 599"/>
                <a:gd name="T2" fmla="*/ 572 w 586"/>
                <a:gd name="T3" fmla="*/ 0 h 599"/>
                <a:gd name="T4" fmla="*/ 409 w 586"/>
                <a:gd name="T5" fmla="*/ 132 h 599"/>
                <a:gd name="T6" fmla="*/ 259 w 586"/>
                <a:gd name="T7" fmla="*/ 270 h 599"/>
                <a:gd name="T8" fmla="*/ 120 w 586"/>
                <a:gd name="T9" fmla="*/ 420 h 599"/>
                <a:gd name="T10" fmla="*/ 0 w 586"/>
                <a:gd name="T11" fmla="*/ 575 h 599"/>
                <a:gd name="T12" fmla="*/ 0 w 586"/>
                <a:gd name="T13" fmla="*/ 599 h 599"/>
                <a:gd name="T14" fmla="*/ 120 w 586"/>
                <a:gd name="T15" fmla="*/ 432 h 599"/>
                <a:gd name="T16" fmla="*/ 259 w 586"/>
                <a:gd name="T17" fmla="*/ 282 h 599"/>
                <a:gd name="T18" fmla="*/ 415 w 586"/>
                <a:gd name="T19" fmla="*/ 138 h 599"/>
                <a:gd name="T20" fmla="*/ 590 w 586"/>
                <a:gd name="T21" fmla="*/ 0 h 599"/>
                <a:gd name="T22" fmla="*/ 590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043" name="Freeform 27"/>
            <p:cNvSpPr>
              <a:spLocks/>
            </p:cNvSpPr>
            <p:nvPr/>
          </p:nvSpPr>
          <p:spPr bwMode="hidden">
            <a:xfrm>
              <a:off x="6" y="0"/>
              <a:ext cx="270" cy="252"/>
            </a:xfrm>
            <a:custGeom>
              <a:avLst/>
              <a:gdLst>
                <a:gd name="T0" fmla="*/ 271 w 269"/>
                <a:gd name="T1" fmla="*/ 0 h 252"/>
                <a:gd name="T2" fmla="*/ 253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1 w 269"/>
                <a:gd name="T15" fmla="*/ 0 h 252"/>
                <a:gd name="T16" fmla="*/ 271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fontAlgn="base">
                <a:spcBef>
                  <a:spcPct val="0"/>
                </a:spcBef>
                <a:spcAft>
                  <a:spcPct val="0"/>
                </a:spcAft>
                <a:defRPr/>
              </a:pPr>
              <a:endParaRPr lang="en-US" sz="1800">
                <a:solidFill>
                  <a:srgbClr val="FFFFFF"/>
                </a:solidFill>
              </a:endParaRPr>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fontAlgn="base">
                <a:spcBef>
                  <a:spcPct val="0"/>
                </a:spcBef>
                <a:spcAft>
                  <a:spcPct val="0"/>
                </a:spcAft>
                <a:defRPr/>
              </a:pPr>
              <a:endParaRPr lang="en-US" sz="1800">
                <a:solidFill>
                  <a:srgbClr val="FFFFFF"/>
                </a:solidFill>
              </a:endParaRPr>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fontAlgn="base">
                  <a:spcBef>
                    <a:spcPct val="0"/>
                  </a:spcBef>
                  <a:spcAft>
                    <a:spcPct val="0"/>
                  </a:spcAft>
                  <a:defRPr/>
                </a:pPr>
                <a:endParaRPr lang="en-US" sz="1800">
                  <a:solidFill>
                    <a:srgbClr val="FFFFFF"/>
                  </a:solidFill>
                </a:endParaRPr>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fontAlgn="base">
                <a:spcBef>
                  <a:spcPct val="0"/>
                </a:spcBef>
                <a:spcAft>
                  <a:spcPct val="0"/>
                </a:spcAft>
                <a:defRPr/>
              </a:pPr>
              <a:endParaRPr lang="en-US" sz="1800">
                <a:solidFill>
                  <a:srgbClr val="FFFFFF"/>
                </a:solidFill>
              </a:endParaRPr>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fontAlgn="base">
                <a:spcBef>
                  <a:spcPct val="0"/>
                </a:spcBef>
                <a:spcAft>
                  <a:spcPct val="0"/>
                </a:spcAft>
                <a:defRPr/>
              </a:pPr>
              <a:endParaRPr lang="en-US" sz="1800">
                <a:solidFill>
                  <a:srgbClr val="FFFFFF"/>
                </a:solidFill>
              </a:endParaRPr>
            </a:p>
          </p:txBody>
        </p:sp>
      </p:grpSp>
      <p:sp>
        <p:nvSpPr>
          <p:cNvPr id="554023" name="Rectangle 39"/>
          <p:cNvSpPr>
            <a:spLocks noGrp="1" noChangeArrowheads="1"/>
          </p:cNvSpPr>
          <p:nvPr>
            <p:ph type="title"/>
          </p:nvPr>
        </p:nvSpPr>
        <p:spPr bwMode="auto">
          <a:xfrm>
            <a:off x="609600" y="277814"/>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554024" name="Rectangle 40"/>
          <p:cNvSpPr>
            <a:spLocks noGrp="1" noChangeArrowheads="1"/>
          </p:cNvSpPr>
          <p:nvPr>
            <p:ph type="dt" sz="half" idx="2"/>
          </p:nvPr>
        </p:nvSpPr>
        <p:spPr bwMode="auto">
          <a:xfrm>
            <a:off x="609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cs typeface="Arial" charset="0"/>
              </a:defRPr>
            </a:lvl1pPr>
          </a:lstStyle>
          <a:p>
            <a:pPr fontAlgn="base">
              <a:spcBef>
                <a:spcPct val="0"/>
              </a:spcBef>
              <a:spcAft>
                <a:spcPct val="0"/>
              </a:spcAft>
              <a:defRPr/>
            </a:pPr>
            <a:fld id="{D667CB56-E96C-40A7-9B24-4DC6EC9B78CD}" type="datetimeFigureOut">
              <a:rPr lang="en-US">
                <a:solidFill>
                  <a:srgbClr val="FFFFFF"/>
                </a:solidFill>
              </a:rPr>
              <a:pPr fontAlgn="base">
                <a:spcBef>
                  <a:spcPct val="0"/>
                </a:spcBef>
                <a:spcAft>
                  <a:spcPct val="0"/>
                </a:spcAft>
                <a:defRPr/>
              </a:pPr>
              <a:t>08-May-20</a:t>
            </a:fld>
            <a:endParaRPr lang="en-US">
              <a:solidFill>
                <a:srgbClr val="FFFFFF"/>
              </a:solidFill>
            </a:endParaRPr>
          </a:p>
        </p:txBody>
      </p:sp>
      <p:sp>
        <p:nvSpPr>
          <p:cNvPr id="554025" name="Rectangle 41"/>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cs typeface="Arial" charset="0"/>
              </a:defRPr>
            </a:lvl1pPr>
          </a:lstStyle>
          <a:p>
            <a:pPr fontAlgn="base">
              <a:spcBef>
                <a:spcPct val="0"/>
              </a:spcBef>
              <a:spcAft>
                <a:spcPct val="0"/>
              </a:spcAft>
              <a:defRPr/>
            </a:pPr>
            <a:endParaRPr lang="en-US">
              <a:solidFill>
                <a:srgbClr val="FFFFFF"/>
              </a:solidFill>
            </a:endParaRPr>
          </a:p>
        </p:txBody>
      </p:sp>
      <p:sp>
        <p:nvSpPr>
          <p:cNvPr id="554026" name="Rectangle 42"/>
          <p:cNvSpPr>
            <a:spLocks noGrp="1" noChangeArrowheads="1"/>
          </p:cNvSpPr>
          <p:nvPr>
            <p:ph type="sldNum" sz="quarter" idx="4"/>
          </p:nvPr>
        </p:nvSpPr>
        <p:spPr bwMode="auto">
          <a:xfrm>
            <a:off x="8737600" y="6243638"/>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pPr fontAlgn="base">
              <a:spcBef>
                <a:spcPct val="0"/>
              </a:spcBef>
              <a:spcAft>
                <a:spcPct val="0"/>
              </a:spcAft>
            </a:pPr>
            <a:fld id="{25DD2059-55F7-41C6-8298-83C477D9EB93}" type="slidenum">
              <a:rPr lang="en-US" altLang="en-US">
                <a:solidFill>
                  <a:srgbClr val="FFFFFF"/>
                </a:solidFill>
              </a:rPr>
              <a:pPr fontAlgn="base">
                <a:spcBef>
                  <a:spcPct val="0"/>
                </a:spcBef>
                <a:spcAft>
                  <a:spcPct val="0"/>
                </a:spcAft>
              </a:pPr>
              <a:t>‹#›</a:t>
            </a:fld>
            <a:endParaRPr lang="en-US" altLang="en-US">
              <a:solidFill>
                <a:srgbClr val="FFFFFF"/>
              </a:solidFill>
            </a:endParaRPr>
          </a:p>
        </p:txBody>
      </p:sp>
      <p:sp>
        <p:nvSpPr>
          <p:cNvPr id="554027" name="Rectangle 43"/>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81827081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hr/imgres?imgurl=http://centraldiagnostics.in/yahoo_site_admin/assets/images/test_tube_with_blood_sample.323201839_std.png&amp;imgrefurl=http://akcesoriamotocyklowe.pl/qxe.php%3Fq%3Dblood-sample-pictures&amp;usg=__wFzZk8NolCsuv8R3fpXdMIItQGI=&amp;h=454&amp;w=493&amp;sz=147&amp;hl=hr&amp;start=3&amp;zoom=1&amp;um=1&amp;itbs=1&amp;tbnid=2Rsk530Wt9Y2PM:&amp;tbnh=120&amp;tbnw=130&amp;prev=/images%3Fq%3Dtest%2Btube%2Bblood%26um%3D1%26hl%3Dhr%26tbs%3Disch:1" TargetMode="External"/><Relationship Id="rId2" Type="http://schemas.openxmlformats.org/officeDocument/2006/relationships/image" Target="../media/image3.jpeg"/><Relationship Id="rId1" Type="http://schemas.openxmlformats.org/officeDocument/2006/relationships/slideLayout" Target="../slideLayouts/slideLayout29.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45977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hr-HR" smtClean="0"/>
              <a:t>...of the living and the dead</a:t>
            </a:r>
            <a:endParaRPr lang="en-US" smtClean="0"/>
          </a:p>
        </p:txBody>
      </p:sp>
      <p:sp>
        <p:nvSpPr>
          <p:cNvPr id="44039" name="Rectangle 7"/>
          <p:cNvSpPr>
            <a:spLocks noGrp="1" noChangeArrowheads="1"/>
          </p:cNvSpPr>
          <p:nvPr>
            <p:ph type="body" sz="half" idx="1"/>
          </p:nvPr>
        </p:nvSpPr>
        <p:spPr/>
        <p:txBody>
          <a:bodyPr/>
          <a:lstStyle/>
          <a:p>
            <a:pPr eaLnBrk="1" hangingPunct="1">
              <a:defRPr/>
            </a:pPr>
            <a:endParaRPr lang="hr-HR" altLang="en-US" sz="2800"/>
          </a:p>
          <a:p>
            <a:pPr eaLnBrk="1" hangingPunct="1">
              <a:defRPr/>
            </a:pPr>
            <a:r>
              <a:rPr lang="hr-HR" altLang="en-US" sz="2800"/>
              <a:t>investigation of any death</a:t>
            </a:r>
          </a:p>
          <a:p>
            <a:pPr eaLnBrk="1" hangingPunct="1">
              <a:buFont typeface="Wingdings" panose="05000000000000000000" pitchFamily="2" charset="2"/>
              <a:buNone/>
              <a:defRPr/>
            </a:pPr>
            <a:endParaRPr lang="hr-HR" altLang="en-US" sz="2800"/>
          </a:p>
          <a:p>
            <a:pPr eaLnBrk="1" hangingPunct="1">
              <a:defRPr/>
            </a:pPr>
            <a:r>
              <a:rPr lang="hr-HR" altLang="en-US" sz="2800"/>
              <a:t>the living – inability to identify themselves, immigration, inheritance</a:t>
            </a:r>
            <a:endParaRPr lang="en-US" altLang="en-US" sz="2800"/>
          </a:p>
        </p:txBody>
      </p:sp>
      <p:sp>
        <p:nvSpPr>
          <p:cNvPr id="44040" name="Rectangle 8"/>
          <p:cNvSpPr>
            <a:spLocks noGrp="1" noChangeArrowheads="1"/>
          </p:cNvSpPr>
          <p:nvPr>
            <p:ph sz="quarter" idx="2"/>
          </p:nvPr>
        </p:nvSpPr>
        <p:spPr/>
        <p:txBody>
          <a:bodyPr/>
          <a:lstStyle/>
          <a:p>
            <a:pPr eaLnBrk="1" hangingPunct="1">
              <a:defRPr/>
            </a:pPr>
            <a:endParaRPr lang="en-US" sz="2400"/>
          </a:p>
        </p:txBody>
      </p:sp>
      <p:sp>
        <p:nvSpPr>
          <p:cNvPr id="44041" name="Rectangle 9"/>
          <p:cNvSpPr>
            <a:spLocks noGrp="1" noChangeArrowheads="1"/>
          </p:cNvSpPr>
          <p:nvPr>
            <p:ph sz="quarter" idx="3"/>
          </p:nvPr>
        </p:nvSpPr>
        <p:spPr/>
        <p:txBody>
          <a:bodyPr/>
          <a:lstStyle/>
          <a:p>
            <a:pPr eaLnBrk="1" hangingPunct="1">
              <a:defRPr/>
            </a:pPr>
            <a:endParaRPr lang="en-US" sz="2400"/>
          </a:p>
        </p:txBody>
      </p:sp>
      <p:pic>
        <p:nvPicPr>
          <p:cNvPr id="14342" name="Picture 11" descr="moose_I80_4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1900" y="1412875"/>
            <a:ext cx="3810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15" descr="test_tube_with_blood_sampl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4064" y="4437063"/>
            <a:ext cx="2319337" cy="193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1550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1524000" y="461964"/>
            <a:ext cx="9144000" cy="5934075"/>
          </a:xfrm>
        </p:spPr>
        <p:txBody>
          <a:bodyPr>
            <a:normAutofit fontScale="90000"/>
          </a:bodyPr>
          <a:lstStyle/>
          <a:p>
            <a:pPr algn="l">
              <a:defRPr/>
            </a:pPr>
            <a:r>
              <a:rPr lang="en-US" sz="2400" u="sng">
                <a:latin typeface="Comic Sans MS" pitchFamily="66" charset="0"/>
                <a:cs typeface="Times New Roman" pitchFamily="18" charset="0"/>
              </a:rPr>
              <a:t>Why identify the living?</a:t>
            </a:r>
            <a:r>
              <a:rPr lang="en-US" sz="2400">
                <a:latin typeface="Comic Sans MS" pitchFamily="66" charset="0"/>
                <a:cs typeface="Times New Roman" pitchFamily="18" charset="0"/>
              </a:rPr>
              <a:t/>
            </a:r>
            <a:br>
              <a:rPr lang="en-US" sz="2400">
                <a:latin typeface="Comic Sans MS" pitchFamily="66" charset="0"/>
                <a:cs typeface="Times New Roman" pitchFamily="18" charset="0"/>
              </a:rPr>
            </a:br>
            <a:r>
              <a:rPr lang="en-US" sz="2400">
                <a:latin typeface="Comic Sans MS" pitchFamily="66" charset="0"/>
                <a:cs typeface="Times New Roman" pitchFamily="18" charset="0"/>
              </a:rPr>
              <a:t>Cases of amnesia, unconscious, imposters, issue of identity cards, passports etc.</a:t>
            </a:r>
            <a:br>
              <a:rPr lang="en-US" sz="2400">
                <a:latin typeface="Comic Sans MS" pitchFamily="66" charset="0"/>
                <a:cs typeface="Times New Roman" pitchFamily="18" charset="0"/>
              </a:rPr>
            </a:br>
            <a:r>
              <a:rPr lang="en-US" sz="2400">
                <a:latin typeface="Comic Sans MS" pitchFamily="66" charset="0"/>
                <a:cs typeface="Times New Roman" pitchFamily="18" charset="0"/>
              </a:rPr>
              <a:t>Specific ages in penal code – infanticide, criminal responsibility, rape, consent, domestic employment</a:t>
            </a:r>
            <a:br>
              <a:rPr lang="en-US" sz="2400">
                <a:latin typeface="Comic Sans MS" pitchFamily="66" charset="0"/>
                <a:cs typeface="Times New Roman" pitchFamily="18" charset="0"/>
              </a:rPr>
            </a:br>
            <a:r>
              <a:rPr lang="en-US" sz="2400">
                <a:latin typeface="Comic Sans MS" pitchFamily="66" charset="0"/>
                <a:cs typeface="Times New Roman" pitchFamily="18" charset="0"/>
              </a:rPr>
              <a:t/>
            </a:r>
            <a:br>
              <a:rPr lang="en-US" sz="2400">
                <a:latin typeface="Comic Sans MS" pitchFamily="66" charset="0"/>
                <a:cs typeface="Times New Roman" pitchFamily="18" charset="0"/>
              </a:rPr>
            </a:br>
            <a:r>
              <a:rPr lang="en-US" sz="2400" u="sng">
                <a:latin typeface="Comic Sans MS" pitchFamily="66" charset="0"/>
                <a:cs typeface="Times New Roman" pitchFamily="18" charset="0"/>
              </a:rPr>
              <a:t>Why identify the dead?</a:t>
            </a:r>
            <a:r>
              <a:rPr lang="en-US" sz="2400">
                <a:latin typeface="Comic Sans MS" pitchFamily="66" charset="0"/>
                <a:cs typeface="Times New Roman" pitchFamily="18" charset="0"/>
              </a:rPr>
              <a:t/>
            </a:r>
            <a:br>
              <a:rPr lang="en-US" sz="2400">
                <a:latin typeface="Comic Sans MS" pitchFamily="66" charset="0"/>
                <a:cs typeface="Times New Roman" pitchFamily="18" charset="0"/>
              </a:rPr>
            </a:br>
            <a:r>
              <a:rPr lang="en-US" sz="2400">
                <a:latin typeface="Comic Sans MS" pitchFamily="66" charset="0"/>
                <a:cs typeface="Times New Roman" pitchFamily="18" charset="0"/>
              </a:rPr>
              <a:t>To give information to surviving relatives, statistical and legal purposes, registration of death, for burial or cremation, discharge property, claim life insurance, hold inquests, facilitate police investigations etc.</a:t>
            </a:r>
            <a:br>
              <a:rPr lang="en-US" sz="2400">
                <a:latin typeface="Comic Sans MS" pitchFamily="66" charset="0"/>
                <a:cs typeface="Times New Roman" pitchFamily="18" charset="0"/>
              </a:rPr>
            </a:br>
            <a:r>
              <a:rPr lang="en-US" sz="2400">
                <a:latin typeface="Comic Sans MS" pitchFamily="66" charset="0"/>
                <a:cs typeface="Times New Roman" pitchFamily="18" charset="0"/>
              </a:rPr>
              <a:t/>
            </a:r>
            <a:br>
              <a:rPr lang="en-US" sz="2400">
                <a:latin typeface="Comic Sans MS" pitchFamily="66" charset="0"/>
                <a:cs typeface="Times New Roman" pitchFamily="18" charset="0"/>
              </a:rPr>
            </a:br>
            <a:r>
              <a:rPr lang="en-US" sz="2400" u="sng">
                <a:latin typeface="Comic Sans MS" pitchFamily="66" charset="0"/>
                <a:cs typeface="Times New Roman" pitchFamily="18" charset="0"/>
              </a:rPr>
              <a:t>Establishment of identity may be required upon;</a:t>
            </a:r>
            <a:r>
              <a:rPr lang="en-US" sz="2400">
                <a:latin typeface="Comic Sans MS" pitchFamily="66" charset="0"/>
                <a:cs typeface="Times New Roman" pitchFamily="18" charset="0"/>
              </a:rPr>
              <a:t/>
            </a:r>
            <a:br>
              <a:rPr lang="en-US" sz="2400">
                <a:latin typeface="Comic Sans MS" pitchFamily="66" charset="0"/>
                <a:cs typeface="Times New Roman" pitchFamily="18" charset="0"/>
              </a:rPr>
            </a:br>
            <a:r>
              <a:rPr lang="en-US" sz="2400">
                <a:latin typeface="Comic Sans MS" pitchFamily="66" charset="0"/>
                <a:cs typeface="Times New Roman" pitchFamily="18" charset="0"/>
              </a:rPr>
              <a:t>Intact fresh corpses, decomposed corpses, mutilated and dismembered corpses and skeletalized material.</a:t>
            </a:r>
            <a:br>
              <a:rPr lang="en-US" sz="2400">
                <a:latin typeface="Comic Sans MS" pitchFamily="66" charset="0"/>
                <a:cs typeface="Times New Roman" pitchFamily="18" charset="0"/>
              </a:rPr>
            </a:br>
            <a:endParaRPr lang="en-US" sz="2400">
              <a:latin typeface="Comic Sans MS" pitchFamily="66" charset="0"/>
              <a:cs typeface="Times New Roman" pitchFamily="18" charset="0"/>
            </a:endParaRPr>
          </a:p>
        </p:txBody>
      </p:sp>
    </p:spTree>
    <p:extLst>
      <p:ext uri="{BB962C8B-B14F-4D97-AF65-F5344CB8AC3E}">
        <p14:creationId xmlns:p14="http://schemas.microsoft.com/office/powerpoint/2010/main" val="456810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buFontTx/>
              <a:buChar char="•"/>
              <a:defRPr/>
            </a:pPr>
            <a:r>
              <a:rPr lang="en-US" smtClean="0">
                <a:solidFill>
                  <a:srgbClr val="FF00FF"/>
                </a:solidFill>
              </a:rPr>
              <a:t>Purpose of Identification in Living</a:t>
            </a:r>
          </a:p>
        </p:txBody>
      </p:sp>
      <p:sp>
        <p:nvSpPr>
          <p:cNvPr id="31747" name="Rectangle 3"/>
          <p:cNvSpPr>
            <a:spLocks noGrp="1" noChangeArrowheads="1"/>
          </p:cNvSpPr>
          <p:nvPr>
            <p:ph type="body" idx="4294967295"/>
          </p:nvPr>
        </p:nvSpPr>
        <p:spPr/>
        <p:txBody>
          <a:bodyPr/>
          <a:lstStyle/>
          <a:p>
            <a:pPr eaLnBrk="1" hangingPunct="1">
              <a:defRPr/>
            </a:pPr>
            <a:r>
              <a:rPr lang="en-US" u="sng" smtClean="0">
                <a:solidFill>
                  <a:schemeClr val="folHlink"/>
                </a:solidFill>
              </a:rPr>
              <a:t>In Civil Courts</a:t>
            </a:r>
            <a:r>
              <a:rPr lang="en-US" u="sng" smtClean="0"/>
              <a:t>: </a:t>
            </a:r>
            <a:r>
              <a:rPr lang="en-US" smtClean="0"/>
              <a:t>Insurance, pension, inheritance claim, marriage, disputed sex, missing person, amnesia.</a:t>
            </a:r>
            <a:endParaRPr lang="en-US" u="sng" smtClean="0"/>
          </a:p>
          <a:p>
            <a:pPr eaLnBrk="1" hangingPunct="1">
              <a:defRPr/>
            </a:pPr>
            <a:r>
              <a:rPr lang="en-US" u="sng" smtClean="0">
                <a:solidFill>
                  <a:schemeClr val="folHlink"/>
                </a:solidFill>
              </a:rPr>
              <a:t>In Criminal Courts</a:t>
            </a:r>
            <a:r>
              <a:rPr lang="en-US" u="sng" smtClean="0"/>
              <a:t>: </a:t>
            </a:r>
            <a:r>
              <a:rPr lang="en-US" smtClean="0"/>
              <a:t>Murder, rape, absconding soldier, impersonation, persons accused of assault, mixed up babies in hospital, road traffic accidents.</a:t>
            </a:r>
            <a:endParaRPr lang="en-US" u="sng" smtClean="0"/>
          </a:p>
        </p:txBody>
      </p:sp>
    </p:spTree>
    <p:extLst>
      <p:ext uri="{BB962C8B-B14F-4D97-AF65-F5344CB8AC3E}">
        <p14:creationId xmlns:p14="http://schemas.microsoft.com/office/powerpoint/2010/main" val="132705028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eaLnBrk="1" hangingPunct="1">
              <a:defRPr/>
            </a:pPr>
            <a:r>
              <a:rPr lang="en-US" smtClean="0">
                <a:solidFill>
                  <a:srgbClr val="FF0066"/>
                </a:solidFill>
              </a:rPr>
              <a:t>Types;</a:t>
            </a:r>
          </a:p>
        </p:txBody>
      </p:sp>
      <p:sp>
        <p:nvSpPr>
          <p:cNvPr id="282627" name="Rectangle 3"/>
          <p:cNvSpPr>
            <a:spLocks noGrp="1" noChangeArrowheads="1"/>
          </p:cNvSpPr>
          <p:nvPr>
            <p:ph type="body" idx="1"/>
          </p:nvPr>
        </p:nvSpPr>
        <p:spPr/>
        <p:txBody>
          <a:bodyPr/>
          <a:lstStyle/>
          <a:p>
            <a:pPr marL="609600" indent="-609600" eaLnBrk="1" hangingPunct="1">
              <a:defRPr/>
            </a:pPr>
            <a:r>
              <a:rPr lang="en-US" smtClean="0"/>
              <a:t>We can divide personal identity as</a:t>
            </a:r>
          </a:p>
          <a:p>
            <a:pPr marL="609600" indent="-609600" eaLnBrk="1" hangingPunct="1">
              <a:buNone/>
              <a:defRPr/>
            </a:pPr>
            <a:r>
              <a:rPr lang="en-US" smtClean="0"/>
              <a:t>         </a:t>
            </a:r>
          </a:p>
          <a:p>
            <a:pPr marL="609600" indent="-609600" eaLnBrk="1" hangingPunct="1">
              <a:buFontTx/>
              <a:buAutoNum type="arabicPeriod"/>
              <a:defRPr/>
            </a:pPr>
            <a:r>
              <a:rPr lang="en-US" smtClean="0"/>
              <a:t>          complete identity</a:t>
            </a:r>
          </a:p>
          <a:p>
            <a:pPr marL="609600" indent="-609600" eaLnBrk="1" hangingPunct="1">
              <a:buFontTx/>
              <a:buAutoNum type="arabicPeriod"/>
              <a:defRPr/>
            </a:pPr>
            <a:r>
              <a:rPr lang="en-US" smtClean="0"/>
              <a:t>           incomplete identity</a:t>
            </a:r>
          </a:p>
          <a:p>
            <a:pPr marL="609600" indent="-609600" eaLnBrk="1" hangingPunct="1">
              <a:buFontTx/>
              <a:buAutoNum type="arabicPeriod"/>
              <a:defRPr/>
            </a:pPr>
            <a:r>
              <a:rPr lang="en-US" smtClean="0"/>
              <a:t>           legal identity</a:t>
            </a:r>
          </a:p>
        </p:txBody>
      </p:sp>
    </p:spTree>
    <p:extLst>
      <p:ext uri="{BB962C8B-B14F-4D97-AF65-F5344CB8AC3E}">
        <p14:creationId xmlns:p14="http://schemas.microsoft.com/office/powerpoint/2010/main" val="388942325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defRPr/>
            </a:pPr>
            <a:r>
              <a:rPr lang="en-US" smtClean="0"/>
              <a:t>Continue……………….</a:t>
            </a:r>
          </a:p>
        </p:txBody>
      </p:sp>
      <p:sp>
        <p:nvSpPr>
          <p:cNvPr id="3" name="Content Placeholder 2"/>
          <p:cNvSpPr>
            <a:spLocks noGrp="1"/>
          </p:cNvSpPr>
          <p:nvPr>
            <p:ph idx="4294967295"/>
          </p:nvPr>
        </p:nvSpPr>
        <p:spPr/>
        <p:txBody>
          <a:bodyPr/>
          <a:lstStyle/>
          <a:p>
            <a:pPr eaLnBrk="1" hangingPunct="1">
              <a:buFont typeface="Wingdings" panose="05000000000000000000" pitchFamily="2" charset="2"/>
              <a:buChar char="v"/>
              <a:defRPr/>
            </a:pPr>
            <a:r>
              <a:rPr lang="en-US" b="1" i="1" smtClean="0">
                <a:solidFill>
                  <a:srgbClr val="FF33CC"/>
                </a:solidFill>
              </a:rPr>
              <a:t>COMPLETE/ABSOLUTE IDENTITY</a:t>
            </a:r>
            <a:r>
              <a:rPr lang="en-US" smtClean="0"/>
              <a:t>:</a:t>
            </a:r>
          </a:p>
          <a:p>
            <a:pPr eaLnBrk="1" hangingPunct="1">
              <a:buFont typeface="Wingdings" panose="05000000000000000000" pitchFamily="2" charset="2"/>
              <a:buNone/>
              <a:defRPr/>
            </a:pPr>
            <a:r>
              <a:rPr lang="en-US" smtClean="0"/>
              <a:t>“ This is the absolute fixation of individuality”</a:t>
            </a:r>
          </a:p>
          <a:p>
            <a:pPr eaLnBrk="1" hangingPunct="1">
              <a:buFont typeface="Wingdings" panose="05000000000000000000" pitchFamily="2" charset="2"/>
              <a:buChar char="v"/>
              <a:defRPr/>
            </a:pPr>
            <a:r>
              <a:rPr lang="en-US" b="1" i="1" smtClean="0">
                <a:solidFill>
                  <a:srgbClr val="FF33CC"/>
                </a:solidFill>
              </a:rPr>
              <a:t>INCOMPLETE IDENTITY:</a:t>
            </a:r>
          </a:p>
          <a:p>
            <a:pPr eaLnBrk="1" hangingPunct="1">
              <a:buFont typeface="Wingdings" panose="05000000000000000000" pitchFamily="2" charset="2"/>
              <a:buNone/>
              <a:defRPr/>
            </a:pPr>
            <a:r>
              <a:rPr lang="en-US" smtClean="0"/>
              <a:t>This is the ascertainment of only some facts about the identity, while others remain unknown</a:t>
            </a:r>
          </a:p>
          <a:p>
            <a:pPr eaLnBrk="1" hangingPunct="1">
              <a:buFont typeface="Wingdings" panose="05000000000000000000" pitchFamily="2" charset="2"/>
              <a:buChar char="v"/>
              <a:defRPr/>
            </a:pPr>
            <a:r>
              <a:rPr lang="en-US" smtClean="0"/>
              <a:t>Example; age or race only</a:t>
            </a:r>
          </a:p>
          <a:p>
            <a:pPr eaLnBrk="1" hangingPunct="1">
              <a:buFont typeface="Wingdings" panose="05000000000000000000" pitchFamily="2" charset="2"/>
              <a:buChar char="v"/>
              <a:defRPr/>
            </a:pPr>
            <a:endParaRPr lang="en-US" smtClean="0"/>
          </a:p>
        </p:txBody>
      </p:sp>
    </p:spTree>
    <p:extLst>
      <p:ext uri="{BB962C8B-B14F-4D97-AF65-F5344CB8AC3E}">
        <p14:creationId xmlns:p14="http://schemas.microsoft.com/office/powerpoint/2010/main" val="416935108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hangingPunct="1">
              <a:defRPr/>
            </a:pPr>
            <a:r>
              <a:rPr lang="en-US" smtClean="0"/>
              <a:t>Continue……………….</a:t>
            </a:r>
          </a:p>
        </p:txBody>
      </p:sp>
      <p:sp>
        <p:nvSpPr>
          <p:cNvPr id="3" name="Content Placeholder 2"/>
          <p:cNvSpPr>
            <a:spLocks noGrp="1"/>
          </p:cNvSpPr>
          <p:nvPr>
            <p:ph idx="4294967295"/>
          </p:nvPr>
        </p:nvSpPr>
        <p:spPr/>
        <p:txBody>
          <a:bodyPr/>
          <a:lstStyle/>
          <a:p>
            <a:pPr eaLnBrk="1" hangingPunct="1">
              <a:buFont typeface="Wingdings" panose="05000000000000000000" pitchFamily="2" charset="2"/>
              <a:buChar char="v"/>
              <a:defRPr/>
            </a:pPr>
            <a:r>
              <a:rPr lang="en-US" b="1" i="1" smtClean="0">
                <a:solidFill>
                  <a:srgbClr val="FF33CC"/>
                </a:solidFill>
              </a:rPr>
              <a:t>LEGAL IDENTITY:</a:t>
            </a:r>
          </a:p>
          <a:p>
            <a:pPr eaLnBrk="1" hangingPunct="1">
              <a:buFont typeface="Wingdings" panose="05000000000000000000" pitchFamily="2" charset="2"/>
              <a:buNone/>
              <a:defRPr/>
            </a:pPr>
            <a:r>
              <a:rPr lang="en-US" smtClean="0"/>
              <a:t>Here when the exact fixation of the body is impossible, then the establishment of individuality of person is made by legal authorities like police etc</a:t>
            </a:r>
          </a:p>
          <a:p>
            <a:pPr eaLnBrk="1" hangingPunct="1">
              <a:buFont typeface="Wingdings" panose="05000000000000000000" pitchFamily="2" charset="2"/>
              <a:buChar char="v"/>
              <a:defRPr/>
            </a:pPr>
            <a:endParaRPr lang="en-US" smtClean="0"/>
          </a:p>
        </p:txBody>
      </p:sp>
    </p:spTree>
    <p:extLst>
      <p:ext uri="{BB962C8B-B14F-4D97-AF65-F5344CB8AC3E}">
        <p14:creationId xmlns:p14="http://schemas.microsoft.com/office/powerpoint/2010/main" val="40723832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buFontTx/>
              <a:buChar char="•"/>
              <a:defRPr/>
            </a:pPr>
            <a:r>
              <a:rPr lang="en-US" smtClean="0">
                <a:solidFill>
                  <a:srgbClr val="FF00FF"/>
                </a:solidFill>
              </a:rPr>
              <a:t>Purpose of Identification in Dead</a:t>
            </a:r>
          </a:p>
        </p:txBody>
      </p:sp>
      <p:sp>
        <p:nvSpPr>
          <p:cNvPr id="32771" name="Rectangle 3"/>
          <p:cNvSpPr>
            <a:spLocks noGrp="1" noChangeArrowheads="1"/>
          </p:cNvSpPr>
          <p:nvPr>
            <p:ph type="body" idx="4294967295"/>
          </p:nvPr>
        </p:nvSpPr>
        <p:spPr>
          <a:xfrm>
            <a:off x="2276475" y="1600200"/>
            <a:ext cx="7931150" cy="4527550"/>
          </a:xfrm>
        </p:spPr>
        <p:txBody>
          <a:bodyPr/>
          <a:lstStyle/>
          <a:p>
            <a:pPr eaLnBrk="1" hangingPunct="1">
              <a:buFont typeface="Wingdings" panose="05000000000000000000" pitchFamily="2" charset="2"/>
              <a:buChar char="Ø"/>
              <a:defRPr/>
            </a:pPr>
            <a:r>
              <a:rPr lang="en-US" u="sng" smtClean="0"/>
              <a:t>In criminal investigations</a:t>
            </a:r>
            <a:r>
              <a:rPr lang="en-US" smtClean="0"/>
              <a:t>, fire case, explosion, travel accident, skeleton remains, decomposed bodies.</a:t>
            </a:r>
          </a:p>
          <a:p>
            <a:pPr eaLnBrk="1" hangingPunct="1">
              <a:buFont typeface="Wingdings" panose="05000000000000000000" pitchFamily="2" charset="2"/>
              <a:buChar char="Ø"/>
              <a:defRPr/>
            </a:pPr>
            <a:r>
              <a:rPr lang="en-US" smtClean="0"/>
              <a:t>Grant of probate.</a:t>
            </a:r>
          </a:p>
          <a:p>
            <a:pPr eaLnBrk="1" hangingPunct="1">
              <a:buFont typeface="Wingdings" panose="05000000000000000000" pitchFamily="2" charset="2"/>
              <a:buChar char="Ø"/>
              <a:defRPr/>
            </a:pPr>
            <a:r>
              <a:rPr lang="en-US" smtClean="0"/>
              <a:t>Unknown bodies.</a:t>
            </a:r>
          </a:p>
        </p:txBody>
      </p:sp>
      <p:sp>
        <p:nvSpPr>
          <p:cNvPr id="20484" name="Rectangle 5"/>
          <p:cNvSpPr>
            <a:spLocks noChangeArrowheads="1"/>
          </p:cNvSpPr>
          <p:nvPr/>
        </p:nvSpPr>
        <p:spPr bwMode="auto">
          <a:xfrm>
            <a:off x="1981200" y="5105400"/>
            <a:ext cx="8305800" cy="1219200"/>
          </a:xfrm>
          <a:prstGeom prst="rect">
            <a:avLst/>
          </a:prstGeom>
          <a:solidFill>
            <a:srgbClr val="FF0066"/>
          </a:solidFill>
          <a:ln w="12700" cap="sq">
            <a:solidFill>
              <a:schemeClr val="tx1"/>
            </a:solidFill>
            <a:miter lim="800000"/>
            <a:headEnd type="none" w="sm" len="sm"/>
            <a:tailEnd type="none" w="sm" len="sm"/>
          </a:ln>
        </p:spPr>
        <p:txBody>
          <a:bodyPr wrap="none" anchor="ct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fontAlgn="base" hangingPunct="1">
              <a:spcBef>
                <a:spcPct val="0"/>
              </a:spcBef>
              <a:spcAft>
                <a:spcPct val="0"/>
              </a:spcAft>
            </a:pPr>
            <a:r>
              <a:rPr lang="en-US" altLang="en-US" sz="2400" b="1" i="1">
                <a:solidFill>
                  <a:srgbClr val="FFFF00"/>
                </a:solidFill>
                <a:latin typeface="Times New Roman" panose="02020603050405020304" pitchFamily="18" charset="0"/>
              </a:rPr>
              <a:t>1- Positive identification of body</a:t>
            </a:r>
          </a:p>
          <a:p>
            <a:pPr algn="ctr" eaLnBrk="1" fontAlgn="base" hangingPunct="1">
              <a:spcBef>
                <a:spcPct val="0"/>
              </a:spcBef>
              <a:spcAft>
                <a:spcPct val="0"/>
              </a:spcAft>
            </a:pPr>
            <a:r>
              <a:rPr lang="en-US" altLang="en-US" sz="2400" b="1" i="1">
                <a:solidFill>
                  <a:srgbClr val="FFFF00"/>
                </a:solidFill>
                <a:latin typeface="Times New Roman" panose="02020603050405020304" pitchFamily="18" charset="0"/>
              </a:rPr>
              <a:t>2- Cause of death if criminal</a:t>
            </a:r>
          </a:p>
          <a:p>
            <a:pPr algn="ctr" eaLnBrk="1" fontAlgn="base" hangingPunct="1">
              <a:spcBef>
                <a:spcPct val="0"/>
              </a:spcBef>
              <a:spcAft>
                <a:spcPct val="0"/>
              </a:spcAft>
            </a:pPr>
            <a:r>
              <a:rPr lang="en-US" altLang="en-US" sz="2400" b="1" i="1" u="sng">
                <a:solidFill>
                  <a:srgbClr val="FFFF00"/>
                </a:solidFill>
                <a:latin typeface="Times New Roman" panose="02020603050405020304" pitchFamily="18" charset="0"/>
              </a:rPr>
              <a:t>3- CORPUS  DELICTI</a:t>
            </a:r>
          </a:p>
        </p:txBody>
      </p:sp>
    </p:spTree>
    <p:extLst>
      <p:ext uri="{BB962C8B-B14F-4D97-AF65-F5344CB8AC3E}">
        <p14:creationId xmlns:p14="http://schemas.microsoft.com/office/powerpoint/2010/main" val="269281234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eaLnBrk="1" hangingPunct="1">
              <a:defRPr/>
            </a:pPr>
            <a:r>
              <a:rPr lang="en-US" smtClean="0"/>
              <a:t>Continue………</a:t>
            </a:r>
          </a:p>
        </p:txBody>
      </p:sp>
      <p:sp>
        <p:nvSpPr>
          <p:cNvPr id="279555" name="Rectangle 3"/>
          <p:cNvSpPr>
            <a:spLocks noGrp="1" noChangeArrowheads="1"/>
          </p:cNvSpPr>
          <p:nvPr>
            <p:ph type="body" idx="1"/>
          </p:nvPr>
        </p:nvSpPr>
        <p:spPr/>
        <p:txBody>
          <a:bodyPr/>
          <a:lstStyle/>
          <a:p>
            <a:pPr marL="609600" indent="-609600" eaLnBrk="1" hangingPunct="1">
              <a:defRPr/>
            </a:pPr>
            <a:r>
              <a:rPr lang="en-US" smtClean="0">
                <a:solidFill>
                  <a:srgbClr val="FF6699"/>
                </a:solidFill>
              </a:rPr>
              <a:t>Corpus delicti;</a:t>
            </a:r>
          </a:p>
          <a:p>
            <a:pPr marL="609600" indent="-609600" eaLnBrk="1" hangingPunct="1">
              <a:buNone/>
              <a:defRPr/>
            </a:pPr>
            <a:r>
              <a:rPr lang="en-US" smtClean="0"/>
              <a:t>         it is defined as ‘Elements of any predefined criminal offence such as murder’ </a:t>
            </a:r>
          </a:p>
          <a:p>
            <a:pPr marL="609600" indent="-609600" eaLnBrk="1" hangingPunct="1">
              <a:buNone/>
              <a:defRPr/>
            </a:pPr>
            <a:r>
              <a:rPr lang="en-US" smtClean="0"/>
              <a:t>  </a:t>
            </a:r>
          </a:p>
          <a:p>
            <a:pPr marL="609600" indent="-609600" eaLnBrk="1" hangingPunct="1">
              <a:buFont typeface="Wingdings" panose="05000000000000000000" pitchFamily="2" charset="2"/>
              <a:buAutoNum type="arabicPeriod"/>
              <a:defRPr/>
            </a:pPr>
            <a:r>
              <a:rPr lang="en-US" smtClean="0"/>
              <a:t>            dead body</a:t>
            </a:r>
          </a:p>
          <a:p>
            <a:pPr marL="609600" indent="-609600" eaLnBrk="1" hangingPunct="1">
              <a:buFont typeface="Wingdings" panose="05000000000000000000" pitchFamily="2" charset="2"/>
              <a:buAutoNum type="arabicPeriod"/>
              <a:defRPr/>
            </a:pPr>
            <a:r>
              <a:rPr lang="en-US" smtClean="0"/>
              <a:t>            factors conclusive of death</a:t>
            </a:r>
          </a:p>
          <a:p>
            <a:pPr marL="609600" indent="-609600" eaLnBrk="1" hangingPunct="1">
              <a:buNone/>
              <a:defRPr/>
            </a:pPr>
            <a:endParaRPr lang="en-US" smtClean="0"/>
          </a:p>
        </p:txBody>
      </p:sp>
    </p:spTree>
    <p:extLst>
      <p:ext uri="{BB962C8B-B14F-4D97-AF65-F5344CB8AC3E}">
        <p14:creationId xmlns:p14="http://schemas.microsoft.com/office/powerpoint/2010/main" val="111328462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defRPr/>
            </a:pPr>
            <a:r>
              <a:rPr lang="en-US" u="sng" smtClean="0">
                <a:solidFill>
                  <a:srgbClr val="FF0066"/>
                </a:solidFill>
              </a:rPr>
              <a:t>Methods of determination</a:t>
            </a:r>
          </a:p>
        </p:txBody>
      </p:sp>
      <p:sp>
        <p:nvSpPr>
          <p:cNvPr id="35843" name="Rectangle 3"/>
          <p:cNvSpPr>
            <a:spLocks noGrp="1" noChangeArrowheads="1"/>
          </p:cNvSpPr>
          <p:nvPr>
            <p:ph type="body" idx="4294967295"/>
          </p:nvPr>
        </p:nvSpPr>
        <p:spPr/>
        <p:txBody>
          <a:bodyPr/>
          <a:lstStyle/>
          <a:p>
            <a:pPr eaLnBrk="1" hangingPunct="1">
              <a:buFont typeface="Wingdings" panose="05000000000000000000" pitchFamily="2" charset="2"/>
              <a:buNone/>
              <a:defRPr/>
            </a:pPr>
            <a:endParaRPr lang="en-US" sz="2400"/>
          </a:p>
          <a:p>
            <a:pPr lvl="1" eaLnBrk="1" hangingPunct="1">
              <a:buFontTx/>
              <a:buNone/>
              <a:defRPr/>
            </a:pPr>
            <a:endParaRPr lang="en-US" sz="2000"/>
          </a:p>
          <a:p>
            <a:pPr lvl="1" eaLnBrk="1" hangingPunct="1">
              <a:buFontTx/>
              <a:buNone/>
              <a:defRPr/>
            </a:pPr>
            <a:endParaRPr lang="en-US" sz="2000"/>
          </a:p>
          <a:p>
            <a:pPr eaLnBrk="1" hangingPunct="1">
              <a:defRPr/>
            </a:pPr>
            <a:r>
              <a:rPr lang="en-US" smtClean="0"/>
              <a:t>Third party method</a:t>
            </a:r>
          </a:p>
          <a:p>
            <a:pPr eaLnBrk="1" hangingPunct="1">
              <a:defRPr/>
            </a:pPr>
            <a:endParaRPr lang="en-US" smtClean="0"/>
          </a:p>
          <a:p>
            <a:pPr eaLnBrk="1" hangingPunct="1">
              <a:defRPr/>
            </a:pPr>
            <a:r>
              <a:rPr lang="en-US" smtClean="0"/>
              <a:t>Subjective method</a:t>
            </a:r>
          </a:p>
          <a:p>
            <a:pPr eaLnBrk="1" hangingPunct="1">
              <a:defRPr/>
            </a:pPr>
            <a:endParaRPr lang="en-US" smtClean="0"/>
          </a:p>
          <a:p>
            <a:pPr eaLnBrk="1" hangingPunct="1">
              <a:defRPr/>
            </a:pPr>
            <a:r>
              <a:rPr lang="en-US" smtClean="0"/>
              <a:t>Objective method</a:t>
            </a:r>
          </a:p>
        </p:txBody>
      </p:sp>
    </p:spTree>
    <p:extLst>
      <p:ext uri="{BB962C8B-B14F-4D97-AF65-F5344CB8AC3E}">
        <p14:creationId xmlns:p14="http://schemas.microsoft.com/office/powerpoint/2010/main" val="6762999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defRPr/>
            </a:pPr>
            <a:r>
              <a:rPr lang="en-US" b="1" dirty="0" smtClean="0">
                <a:solidFill>
                  <a:srgbClr val="FFFF66"/>
                </a:solidFill>
              </a:rPr>
              <a:t>Methods of determination</a:t>
            </a:r>
          </a:p>
        </p:txBody>
      </p:sp>
      <p:sp>
        <p:nvSpPr>
          <p:cNvPr id="36867" name="Rectangle 3"/>
          <p:cNvSpPr>
            <a:spLocks noGrp="1" noChangeArrowheads="1"/>
          </p:cNvSpPr>
          <p:nvPr>
            <p:ph type="body" idx="4294967295"/>
          </p:nvPr>
        </p:nvSpPr>
        <p:spPr>
          <a:xfrm>
            <a:off x="1981200" y="1371601"/>
            <a:ext cx="8229600" cy="4759325"/>
          </a:xfrm>
        </p:spPr>
        <p:txBody>
          <a:bodyPr/>
          <a:lstStyle/>
          <a:p>
            <a:pPr marL="609600" indent="-609600" eaLnBrk="1" hangingPunct="1">
              <a:buFont typeface="Wingdings" panose="05000000000000000000" pitchFamily="2" charset="2"/>
              <a:buAutoNum type="arabicPeriod"/>
              <a:defRPr/>
            </a:pPr>
            <a:r>
              <a:rPr lang="en-US" sz="3600" u="sng" dirty="0">
                <a:solidFill>
                  <a:srgbClr val="FF6699"/>
                </a:solidFill>
              </a:rPr>
              <a:t>Third party</a:t>
            </a:r>
            <a:r>
              <a:rPr lang="en-US" dirty="0" smtClean="0"/>
              <a:t> …. </a:t>
            </a:r>
            <a:r>
              <a:rPr lang="en-US" sz="2800" i="1" dirty="0"/>
              <a:t>most common</a:t>
            </a:r>
          </a:p>
          <a:p>
            <a:pPr marL="990600" lvl="1" indent="-533400" eaLnBrk="1" hangingPunct="1">
              <a:defRPr/>
            </a:pPr>
            <a:r>
              <a:rPr lang="en-US" sz="2400" i="1" dirty="0">
                <a:solidFill>
                  <a:schemeClr val="folHlink"/>
                </a:solidFill>
              </a:rPr>
              <a:t>Two party, medical examiner &amp; examinee</a:t>
            </a:r>
          </a:p>
          <a:p>
            <a:pPr marL="990600" lvl="1" indent="-533400" eaLnBrk="1" hangingPunct="1">
              <a:defRPr/>
            </a:pPr>
            <a:r>
              <a:rPr lang="en-US" sz="2400" dirty="0"/>
              <a:t>Third party …if relative or friend with the examinee …..verified the examinee by noting:</a:t>
            </a:r>
          </a:p>
          <a:p>
            <a:pPr marL="1371600" lvl="2" indent="-457200" eaLnBrk="1" hangingPunct="1">
              <a:defRPr/>
            </a:pPr>
            <a:r>
              <a:rPr lang="en-US" dirty="0" smtClean="0"/>
              <a:t>Name</a:t>
            </a:r>
          </a:p>
          <a:p>
            <a:pPr marL="1371600" lvl="2" indent="-457200" eaLnBrk="1" hangingPunct="1">
              <a:defRPr/>
            </a:pPr>
            <a:r>
              <a:rPr lang="en-US" dirty="0" smtClean="0"/>
              <a:t>I.D. Card no.</a:t>
            </a:r>
          </a:p>
          <a:p>
            <a:pPr marL="1371600" lvl="2" indent="-457200" eaLnBrk="1" hangingPunct="1">
              <a:defRPr/>
            </a:pPr>
            <a:r>
              <a:rPr lang="en-US" dirty="0" smtClean="0"/>
              <a:t>Relationship with the examinee written in MLC to establish identity of the examinee</a:t>
            </a:r>
          </a:p>
          <a:p>
            <a:pPr marL="1371600" lvl="2" indent="-457200" eaLnBrk="1" hangingPunct="1">
              <a:defRPr/>
            </a:pPr>
            <a:r>
              <a:rPr lang="en-US" dirty="0" smtClean="0"/>
              <a:t>Also useful in autopsy work</a:t>
            </a:r>
          </a:p>
          <a:p>
            <a:pPr marL="1371600" lvl="2" indent="-457200" eaLnBrk="1" hangingPunct="1">
              <a:defRPr/>
            </a:pPr>
            <a:endParaRPr lang="en-US" dirty="0" smtClean="0"/>
          </a:p>
        </p:txBody>
      </p:sp>
    </p:spTree>
    <p:extLst>
      <p:ext uri="{BB962C8B-B14F-4D97-AF65-F5344CB8AC3E}">
        <p14:creationId xmlns:p14="http://schemas.microsoft.com/office/powerpoint/2010/main" val="36958901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idx="4294967295"/>
          </p:nvPr>
        </p:nvSpPr>
        <p:spPr>
          <a:xfrm>
            <a:off x="2209800" y="1600200"/>
            <a:ext cx="7772400" cy="1828800"/>
          </a:xfrm>
        </p:spPr>
        <p:txBody>
          <a:bodyPr/>
          <a:lstStyle/>
          <a:p>
            <a:pPr eaLnBrk="1" hangingPunct="1">
              <a:defRPr/>
            </a:pPr>
            <a:r>
              <a:rPr lang="en-US" sz="9600" b="1" i="1">
                <a:solidFill>
                  <a:srgbClr val="CC9900"/>
                </a:solidFill>
                <a:latin typeface="KodchiangUPC" pitchFamily="18" charset="-34"/>
              </a:rPr>
              <a:t>PERSONAL IDENTITY</a:t>
            </a:r>
          </a:p>
        </p:txBody>
      </p:sp>
      <p:sp>
        <p:nvSpPr>
          <p:cNvPr id="25603" name="Rectangle 3"/>
          <p:cNvSpPr>
            <a:spLocks noGrp="1" noChangeArrowheads="1"/>
          </p:cNvSpPr>
          <p:nvPr>
            <p:ph type="subTitle" idx="4294967295"/>
          </p:nvPr>
        </p:nvSpPr>
        <p:spPr>
          <a:xfrm>
            <a:off x="3124200" y="3892551"/>
            <a:ext cx="6400800" cy="1743075"/>
          </a:xfrm>
        </p:spPr>
        <p:txBody>
          <a:bodyPr/>
          <a:lstStyle/>
          <a:p>
            <a:pPr marL="0" indent="0" algn="ctr" eaLnBrk="1" hangingPunct="1">
              <a:lnSpc>
                <a:spcPct val="90000"/>
              </a:lnSpc>
              <a:buNone/>
              <a:defRPr/>
            </a:pPr>
            <a:endParaRPr lang="en-US" sz="2400" i="1" dirty="0"/>
          </a:p>
          <a:p>
            <a:pPr marL="0" indent="0" algn="ctr" eaLnBrk="1" hangingPunct="1">
              <a:lnSpc>
                <a:spcPct val="90000"/>
              </a:lnSpc>
              <a:buNone/>
              <a:defRPr/>
            </a:pPr>
            <a:r>
              <a:rPr lang="en-US" sz="2400" i="1" dirty="0"/>
              <a:t>By</a:t>
            </a:r>
          </a:p>
          <a:p>
            <a:pPr marL="0" indent="0" algn="ctr" eaLnBrk="1" hangingPunct="1">
              <a:lnSpc>
                <a:spcPct val="90000"/>
              </a:lnSpc>
              <a:buNone/>
              <a:defRPr/>
            </a:pPr>
            <a:r>
              <a:rPr lang="en-US" sz="2800" b="1" dirty="0"/>
              <a:t>Dr. Nadir Ali</a:t>
            </a:r>
          </a:p>
          <a:p>
            <a:pPr marL="0" indent="0" algn="ctr" eaLnBrk="1" hangingPunct="1">
              <a:lnSpc>
                <a:spcPct val="90000"/>
              </a:lnSpc>
              <a:buNone/>
              <a:defRPr/>
            </a:pPr>
            <a:r>
              <a:rPr lang="en-US" sz="2400" i="1" dirty="0"/>
              <a:t>Department of Forensic Medicine SMC</a:t>
            </a:r>
          </a:p>
          <a:p>
            <a:pPr marL="0" indent="0" algn="ctr" eaLnBrk="1" hangingPunct="1">
              <a:lnSpc>
                <a:spcPct val="90000"/>
              </a:lnSpc>
              <a:buNone/>
              <a:defRPr/>
            </a:pPr>
            <a:endParaRPr lang="en-US" sz="2400" i="1" dirty="0"/>
          </a:p>
        </p:txBody>
      </p:sp>
    </p:spTree>
    <p:extLst>
      <p:ext uri="{BB962C8B-B14F-4D97-AF65-F5344CB8AC3E}">
        <p14:creationId xmlns:p14="http://schemas.microsoft.com/office/powerpoint/2010/main" val="400761770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defRPr/>
            </a:pPr>
            <a:r>
              <a:rPr lang="en-US" sz="4000" b="1" dirty="0">
                <a:solidFill>
                  <a:srgbClr val="FFFF66"/>
                </a:solidFill>
              </a:rPr>
              <a:t>Continue………..</a:t>
            </a:r>
            <a:br>
              <a:rPr lang="en-US" sz="4000" b="1" dirty="0">
                <a:solidFill>
                  <a:srgbClr val="FFFF66"/>
                </a:solidFill>
              </a:rPr>
            </a:br>
            <a:endParaRPr lang="en-US" sz="4000" b="1" dirty="0">
              <a:solidFill>
                <a:srgbClr val="FFFF66"/>
              </a:solidFill>
            </a:endParaRPr>
          </a:p>
        </p:txBody>
      </p:sp>
      <p:sp>
        <p:nvSpPr>
          <p:cNvPr id="37891" name="Rectangle 3"/>
          <p:cNvSpPr>
            <a:spLocks noGrp="1" noChangeArrowheads="1"/>
          </p:cNvSpPr>
          <p:nvPr>
            <p:ph type="body" idx="4294967295"/>
          </p:nvPr>
        </p:nvSpPr>
        <p:spPr>
          <a:xfrm>
            <a:off x="1828800" y="1066800"/>
            <a:ext cx="8839200" cy="5410200"/>
          </a:xfrm>
          <a:effectLst>
            <a:outerShdw dist="107763" dir="2700000" algn="ctr" rotWithShape="0">
              <a:schemeClr val="bg2">
                <a:alpha val="50000"/>
              </a:schemeClr>
            </a:outerShdw>
          </a:effectLst>
        </p:spPr>
        <p:txBody>
          <a:bodyPr/>
          <a:lstStyle/>
          <a:p>
            <a:pPr marL="457200" indent="-457200" eaLnBrk="1" hangingPunct="1">
              <a:lnSpc>
                <a:spcPct val="80000"/>
              </a:lnSpc>
              <a:buNone/>
              <a:defRPr/>
            </a:pPr>
            <a:endParaRPr lang="en-US" u="sng" dirty="0" smtClean="0">
              <a:solidFill>
                <a:srgbClr val="FF6699"/>
              </a:solidFill>
            </a:endParaRPr>
          </a:p>
          <a:p>
            <a:pPr marL="457200" indent="-457200" eaLnBrk="1" hangingPunct="1">
              <a:lnSpc>
                <a:spcPct val="80000"/>
              </a:lnSpc>
              <a:buNone/>
              <a:defRPr/>
            </a:pPr>
            <a:r>
              <a:rPr lang="en-US" b="1" u="sng" dirty="0" smtClean="0">
                <a:solidFill>
                  <a:srgbClr val="FF6699"/>
                </a:solidFill>
              </a:rPr>
              <a:t>2-Subjective method;</a:t>
            </a:r>
          </a:p>
          <a:p>
            <a:pPr marL="457200" indent="-457200" eaLnBrk="1" hangingPunct="1">
              <a:lnSpc>
                <a:spcPct val="80000"/>
              </a:lnSpc>
              <a:buNone/>
              <a:defRPr/>
            </a:pPr>
            <a:endParaRPr lang="en-US" b="1" dirty="0" smtClean="0"/>
          </a:p>
          <a:p>
            <a:pPr marL="457200" indent="-457200" eaLnBrk="1" hangingPunct="1">
              <a:lnSpc>
                <a:spcPct val="80000"/>
              </a:lnSpc>
              <a:buNone/>
              <a:defRPr/>
            </a:pPr>
            <a:r>
              <a:rPr lang="en-US" sz="2400" b="1" dirty="0"/>
              <a:t> </a:t>
            </a:r>
            <a:r>
              <a:rPr lang="en-US" sz="2400" b="1" i="1" dirty="0">
                <a:latin typeface="Vrinda" pitchFamily="34" charset="0"/>
              </a:rPr>
              <a:t>when third party is absent</a:t>
            </a:r>
          </a:p>
          <a:p>
            <a:pPr marL="457200" indent="-457200" eaLnBrk="1" hangingPunct="1">
              <a:lnSpc>
                <a:spcPct val="80000"/>
              </a:lnSpc>
              <a:buNone/>
              <a:defRPr/>
            </a:pPr>
            <a:r>
              <a:rPr lang="en-US" sz="2400" b="1" dirty="0">
                <a:latin typeface="Vrinda" pitchFamily="34" charset="0"/>
              </a:rPr>
              <a:t>Then morphological data of examinee will help us in identification.</a:t>
            </a:r>
          </a:p>
          <a:p>
            <a:pPr marL="457200" indent="-457200" eaLnBrk="1" hangingPunct="1">
              <a:lnSpc>
                <a:spcPct val="80000"/>
              </a:lnSpc>
              <a:defRPr/>
            </a:pPr>
            <a:r>
              <a:rPr lang="en-US" sz="2400" b="1" dirty="0">
                <a:solidFill>
                  <a:srgbClr val="CC9900"/>
                </a:solidFill>
                <a:latin typeface="Vrinda" pitchFamily="34" charset="0"/>
              </a:rPr>
              <a:t>Basic information  ,………     Physical character of body + his belongings</a:t>
            </a:r>
          </a:p>
          <a:p>
            <a:pPr marL="457200" indent="-457200" eaLnBrk="1" hangingPunct="1">
              <a:lnSpc>
                <a:spcPct val="80000"/>
              </a:lnSpc>
              <a:buNone/>
              <a:defRPr/>
            </a:pPr>
            <a:r>
              <a:rPr lang="en-US" sz="2400" b="1" dirty="0">
                <a:latin typeface="Vrinda" pitchFamily="34" charset="0"/>
              </a:rPr>
              <a:t> Facial features ……….          height, weight, webbed fingers, birth marks </a:t>
            </a:r>
          </a:p>
          <a:p>
            <a:pPr marL="457200" indent="-457200" eaLnBrk="1" hangingPunct="1">
              <a:lnSpc>
                <a:spcPct val="80000"/>
              </a:lnSpc>
              <a:buNone/>
              <a:defRPr/>
            </a:pPr>
            <a:r>
              <a:rPr lang="en-US" sz="2400" b="1" dirty="0">
                <a:latin typeface="Vrinda" pitchFamily="34" charset="0"/>
              </a:rPr>
              <a:t> Primary Data</a:t>
            </a:r>
          </a:p>
          <a:p>
            <a:pPr marL="457200" indent="-457200" eaLnBrk="1" hangingPunct="1">
              <a:lnSpc>
                <a:spcPct val="80000"/>
              </a:lnSpc>
              <a:buNone/>
              <a:defRPr/>
            </a:pPr>
            <a:r>
              <a:rPr lang="en-US" sz="2400" b="1" dirty="0">
                <a:latin typeface="Vrinda" pitchFamily="34" charset="0"/>
              </a:rPr>
              <a:t>Secondary Data</a:t>
            </a:r>
          </a:p>
        </p:txBody>
      </p:sp>
      <p:sp>
        <p:nvSpPr>
          <p:cNvPr id="24580" name="Line 4"/>
          <p:cNvSpPr>
            <a:spLocks noChangeShapeType="1"/>
          </p:cNvSpPr>
          <p:nvPr/>
        </p:nvSpPr>
        <p:spPr bwMode="auto">
          <a:xfrm>
            <a:off x="4800600" y="3429000"/>
            <a:ext cx="914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n-US">
              <a:solidFill>
                <a:srgbClr val="FFFFFF"/>
              </a:solidFill>
            </a:endParaRPr>
          </a:p>
        </p:txBody>
      </p:sp>
      <p:sp>
        <p:nvSpPr>
          <p:cNvPr id="24581" name="Line 6"/>
          <p:cNvSpPr>
            <a:spLocks noChangeShapeType="1"/>
          </p:cNvSpPr>
          <p:nvPr/>
        </p:nvSpPr>
        <p:spPr bwMode="auto">
          <a:xfrm>
            <a:off x="4191000" y="4114800"/>
            <a:ext cx="914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n-US">
              <a:solidFill>
                <a:srgbClr val="FFFFFF"/>
              </a:solidFill>
            </a:endParaRPr>
          </a:p>
        </p:txBody>
      </p:sp>
      <p:sp>
        <p:nvSpPr>
          <p:cNvPr id="24582" name="Line 7"/>
          <p:cNvSpPr>
            <a:spLocks noChangeShapeType="1"/>
          </p:cNvSpPr>
          <p:nvPr/>
        </p:nvSpPr>
        <p:spPr bwMode="auto">
          <a:xfrm>
            <a:off x="3886200" y="4724400"/>
            <a:ext cx="914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n-US">
              <a:solidFill>
                <a:srgbClr val="FFFFFF"/>
              </a:solidFill>
            </a:endParaRPr>
          </a:p>
        </p:txBody>
      </p:sp>
      <p:sp>
        <p:nvSpPr>
          <p:cNvPr id="24583" name="Line 11"/>
          <p:cNvSpPr>
            <a:spLocks noChangeShapeType="1"/>
          </p:cNvSpPr>
          <p:nvPr/>
        </p:nvSpPr>
        <p:spPr bwMode="auto">
          <a:xfrm>
            <a:off x="5562600" y="3581400"/>
            <a:ext cx="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n-US">
              <a:solidFill>
                <a:srgbClr val="FFFFFF"/>
              </a:solidFill>
            </a:endParaRPr>
          </a:p>
        </p:txBody>
      </p:sp>
      <p:sp>
        <p:nvSpPr>
          <p:cNvPr id="24584" name="Line 12"/>
          <p:cNvSpPr>
            <a:spLocks noChangeShapeType="1"/>
          </p:cNvSpPr>
          <p:nvPr/>
        </p:nvSpPr>
        <p:spPr bwMode="auto">
          <a:xfrm flipV="1">
            <a:off x="5257800" y="4343400"/>
            <a:ext cx="0" cy="22860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n-US">
              <a:solidFill>
                <a:srgbClr val="FFFFFF"/>
              </a:solidFill>
            </a:endParaRPr>
          </a:p>
        </p:txBody>
      </p:sp>
      <p:sp>
        <p:nvSpPr>
          <p:cNvPr id="24585" name="Line 13"/>
          <p:cNvSpPr>
            <a:spLocks noChangeShapeType="1"/>
          </p:cNvSpPr>
          <p:nvPr/>
        </p:nvSpPr>
        <p:spPr bwMode="auto">
          <a:xfrm>
            <a:off x="4038600" y="5105400"/>
            <a:ext cx="9144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n-US">
              <a:solidFill>
                <a:srgbClr val="FFFFFF"/>
              </a:solidFill>
            </a:endParaRPr>
          </a:p>
        </p:txBody>
      </p:sp>
    </p:spTree>
    <p:extLst>
      <p:ext uri="{BB962C8B-B14F-4D97-AF65-F5344CB8AC3E}">
        <p14:creationId xmlns:p14="http://schemas.microsoft.com/office/powerpoint/2010/main" val="97914821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pPr eaLnBrk="1" hangingPunct="1">
              <a:defRPr/>
            </a:pPr>
            <a:r>
              <a:rPr lang="en-US" dirty="0" smtClean="0">
                <a:solidFill>
                  <a:srgbClr val="FF9900"/>
                </a:solidFill>
              </a:rPr>
              <a:t>Continue……..</a:t>
            </a:r>
          </a:p>
        </p:txBody>
      </p:sp>
      <p:sp>
        <p:nvSpPr>
          <p:cNvPr id="558083" name="Rectangle 3"/>
          <p:cNvSpPr>
            <a:spLocks noGrp="1" noChangeArrowheads="1"/>
          </p:cNvSpPr>
          <p:nvPr>
            <p:ph type="body" idx="1"/>
          </p:nvPr>
        </p:nvSpPr>
        <p:spPr>
          <a:xfrm>
            <a:off x="1828800" y="1447800"/>
            <a:ext cx="8458200" cy="4876800"/>
          </a:xfrm>
        </p:spPr>
        <p:txBody>
          <a:bodyPr/>
          <a:lstStyle/>
          <a:p>
            <a:pPr eaLnBrk="1" hangingPunct="1">
              <a:buFont typeface="Wingdings" panose="05000000000000000000" pitchFamily="2" charset="2"/>
              <a:buNone/>
              <a:defRPr/>
            </a:pPr>
            <a:r>
              <a:rPr lang="en-US" dirty="0" smtClean="0"/>
              <a:t>Belongings ……………..           wrist watch, </a:t>
            </a:r>
            <a:r>
              <a:rPr lang="en-US" dirty="0" err="1" smtClean="0"/>
              <a:t>spectacles,volet</a:t>
            </a:r>
            <a:r>
              <a:rPr lang="en-US" dirty="0" smtClean="0"/>
              <a:t>.</a:t>
            </a:r>
          </a:p>
          <a:p>
            <a:pPr eaLnBrk="1" hangingPunct="1">
              <a:defRPr/>
            </a:pPr>
            <a:r>
              <a:rPr lang="en-US" dirty="0" smtClean="0"/>
              <a:t>Fresh cases …….       very extensive information.</a:t>
            </a:r>
          </a:p>
          <a:p>
            <a:pPr eaLnBrk="1" hangingPunct="1">
              <a:defRPr/>
            </a:pPr>
            <a:r>
              <a:rPr lang="en-US" dirty="0" smtClean="0"/>
              <a:t>Old cases like Decomposed, mutilated &amp; bodies with some part missing……………incomplete information.</a:t>
            </a:r>
          </a:p>
          <a:p>
            <a:pPr eaLnBrk="1" hangingPunct="1">
              <a:buFont typeface="Wingdings" panose="05000000000000000000" pitchFamily="2" charset="2"/>
              <a:buNone/>
              <a:defRPr/>
            </a:pPr>
            <a:endParaRPr lang="en-US" dirty="0" smtClean="0"/>
          </a:p>
          <a:p>
            <a:pPr eaLnBrk="1" hangingPunct="1">
              <a:defRPr/>
            </a:pPr>
            <a:endParaRPr lang="en-US" dirty="0" smtClean="0"/>
          </a:p>
          <a:p>
            <a:pPr eaLnBrk="1" hangingPunct="1">
              <a:defRPr/>
            </a:pPr>
            <a:endParaRPr lang="en-US" dirty="0" smtClean="0"/>
          </a:p>
        </p:txBody>
      </p:sp>
    </p:spTree>
    <p:extLst>
      <p:ext uri="{BB962C8B-B14F-4D97-AF65-F5344CB8AC3E}">
        <p14:creationId xmlns:p14="http://schemas.microsoft.com/office/powerpoint/2010/main" val="5454935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1981200" y="152401"/>
            <a:ext cx="8229600" cy="936625"/>
          </a:xfrm>
          <a:ln cap="flat">
            <a:solidFill>
              <a:schemeClr val="tx1"/>
            </a:solidFill>
            <a:prstDash val="lgDashDot"/>
          </a:ln>
        </p:spPr>
        <p:txBody>
          <a:bodyPr/>
          <a:lstStyle/>
          <a:p>
            <a:pPr eaLnBrk="1" hangingPunct="1">
              <a:defRPr/>
            </a:pPr>
            <a:r>
              <a:rPr lang="en-US" sz="4000" b="1" dirty="0">
                <a:solidFill>
                  <a:srgbClr val="FFFF66"/>
                </a:solidFill>
              </a:rPr>
              <a:t>3-Objective method,;</a:t>
            </a:r>
          </a:p>
        </p:txBody>
      </p:sp>
      <p:sp>
        <p:nvSpPr>
          <p:cNvPr id="40963" name="Rectangle 3"/>
          <p:cNvSpPr>
            <a:spLocks noGrp="1" noChangeArrowheads="1"/>
          </p:cNvSpPr>
          <p:nvPr>
            <p:ph type="body" idx="4294967295"/>
          </p:nvPr>
        </p:nvSpPr>
        <p:spPr>
          <a:xfrm>
            <a:off x="1752600" y="1219200"/>
            <a:ext cx="8915400" cy="5638800"/>
          </a:xfrm>
        </p:spPr>
        <p:txBody>
          <a:bodyPr/>
          <a:lstStyle/>
          <a:p>
            <a:pPr eaLnBrk="1" hangingPunct="1">
              <a:lnSpc>
                <a:spcPct val="80000"/>
              </a:lnSpc>
              <a:defRPr/>
            </a:pPr>
            <a:r>
              <a:rPr lang="en-US" sz="2600" b="1" dirty="0">
                <a:solidFill>
                  <a:srgbClr val="FFCC00"/>
                </a:solidFill>
              </a:rPr>
              <a:t>Utilization of morphological &amp; belonging data</a:t>
            </a:r>
          </a:p>
          <a:p>
            <a:pPr eaLnBrk="1" hangingPunct="1">
              <a:lnSpc>
                <a:spcPct val="80000"/>
              </a:lnSpc>
              <a:buFont typeface="Wingdings" panose="05000000000000000000" pitchFamily="2" charset="2"/>
              <a:buNone/>
              <a:defRPr/>
            </a:pPr>
            <a:endParaRPr lang="en-US" sz="2600" b="1" dirty="0">
              <a:solidFill>
                <a:srgbClr val="FFCC00"/>
              </a:solidFill>
            </a:endParaRPr>
          </a:p>
          <a:p>
            <a:pPr lvl="1" eaLnBrk="1" hangingPunct="1">
              <a:lnSpc>
                <a:spcPct val="80000"/>
              </a:lnSpc>
              <a:defRPr/>
            </a:pPr>
            <a:r>
              <a:rPr lang="en-US" sz="2600" b="1" dirty="0"/>
              <a:t>It is based on theory that a character having intimate association with a person, in the body of a person or his belongings is sufficient to establish his identity i.e. </a:t>
            </a:r>
            <a:r>
              <a:rPr lang="en-US" sz="2600" b="1" dirty="0">
                <a:solidFill>
                  <a:srgbClr val="66CCFF"/>
                </a:solidFill>
              </a:rPr>
              <a:t>fattest, tallest, shortest in the class.</a:t>
            </a:r>
          </a:p>
          <a:p>
            <a:pPr eaLnBrk="1" hangingPunct="1">
              <a:lnSpc>
                <a:spcPct val="80000"/>
              </a:lnSpc>
              <a:defRPr/>
            </a:pPr>
            <a:r>
              <a:rPr lang="en-US" sz="2600" b="1" dirty="0">
                <a:solidFill>
                  <a:srgbClr val="FFCC00"/>
                </a:solidFill>
              </a:rPr>
              <a:t>Useful in decomposed, mutilated bodies</a:t>
            </a:r>
          </a:p>
          <a:p>
            <a:pPr eaLnBrk="1" hangingPunct="1">
              <a:lnSpc>
                <a:spcPct val="80000"/>
              </a:lnSpc>
              <a:defRPr/>
            </a:pPr>
            <a:r>
              <a:rPr lang="en-US" sz="2600" b="1" dirty="0"/>
              <a:t>Divided into: </a:t>
            </a:r>
          </a:p>
          <a:p>
            <a:pPr lvl="1" eaLnBrk="1" hangingPunct="1">
              <a:lnSpc>
                <a:spcPct val="80000"/>
              </a:lnSpc>
              <a:defRPr/>
            </a:pPr>
            <a:r>
              <a:rPr lang="en-US" sz="2600" b="1" dirty="0"/>
              <a:t>a- </a:t>
            </a:r>
            <a:r>
              <a:rPr lang="en-US" sz="2600" b="1" dirty="0">
                <a:solidFill>
                  <a:srgbClr val="CC9900"/>
                </a:solidFill>
              </a:rPr>
              <a:t>Biological:</a:t>
            </a:r>
            <a:r>
              <a:rPr lang="en-US" sz="2600" b="1" dirty="0"/>
              <a:t> hair, nail, bone</a:t>
            </a:r>
          </a:p>
          <a:p>
            <a:pPr lvl="1" eaLnBrk="1" hangingPunct="1">
              <a:lnSpc>
                <a:spcPct val="80000"/>
              </a:lnSpc>
              <a:defRPr/>
            </a:pPr>
            <a:r>
              <a:rPr lang="en-US" sz="2600" b="1" dirty="0"/>
              <a:t>b- </a:t>
            </a:r>
            <a:r>
              <a:rPr lang="en-US" sz="2600" b="1" dirty="0">
                <a:solidFill>
                  <a:srgbClr val="FFFF00"/>
                </a:solidFill>
              </a:rPr>
              <a:t>Non-biological:</a:t>
            </a:r>
            <a:r>
              <a:rPr lang="en-US" sz="2600" b="1" dirty="0">
                <a:solidFill>
                  <a:srgbClr val="66CCFF"/>
                </a:solidFill>
              </a:rPr>
              <a:t> </a:t>
            </a:r>
            <a:r>
              <a:rPr lang="en-US" sz="2600" b="1" dirty="0"/>
              <a:t>clothes &amp; belongings, style of dress, identity marks, marks of tailoring, laundry</a:t>
            </a:r>
          </a:p>
          <a:p>
            <a:pPr lvl="4" eaLnBrk="1" hangingPunct="1">
              <a:lnSpc>
                <a:spcPct val="80000"/>
              </a:lnSpc>
              <a:defRPr/>
            </a:pPr>
            <a:endParaRPr lang="en-US" sz="2600" b="1" dirty="0"/>
          </a:p>
        </p:txBody>
      </p:sp>
    </p:spTree>
    <p:extLst>
      <p:ext uri="{BB962C8B-B14F-4D97-AF65-F5344CB8AC3E}">
        <p14:creationId xmlns:p14="http://schemas.microsoft.com/office/powerpoint/2010/main" val="427104142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defRPr/>
            </a:pPr>
            <a:r>
              <a:rPr lang="en-US" sz="5400" b="1" i="1" dirty="0">
                <a:solidFill>
                  <a:srgbClr val="FFFF66"/>
                </a:solidFill>
                <a:latin typeface="Tw Cen MT Condensed Extra Bold" pitchFamily="34" charset="0"/>
              </a:rPr>
              <a:t>Personal identity parameters;</a:t>
            </a:r>
          </a:p>
        </p:txBody>
      </p:sp>
      <p:sp>
        <p:nvSpPr>
          <p:cNvPr id="143363" name="Rectangle 3"/>
          <p:cNvSpPr>
            <a:spLocks noGrp="1" noChangeArrowheads="1"/>
          </p:cNvSpPr>
          <p:nvPr>
            <p:ph type="body" idx="1"/>
          </p:nvPr>
        </p:nvSpPr>
        <p:spPr>
          <a:xfrm>
            <a:off x="1524000" y="1600201"/>
            <a:ext cx="9144000" cy="4530725"/>
          </a:xfrm>
        </p:spPr>
        <p:txBody>
          <a:bodyPr/>
          <a:lstStyle/>
          <a:p>
            <a:pPr eaLnBrk="1" hangingPunct="1">
              <a:defRPr/>
            </a:pPr>
            <a:r>
              <a:rPr lang="en-US" dirty="0" smtClean="0"/>
              <a:t>we classify  as;</a:t>
            </a:r>
          </a:p>
          <a:p>
            <a:pPr eaLnBrk="1" hangingPunct="1">
              <a:defRPr/>
            </a:pPr>
            <a:endParaRPr lang="en-US" dirty="0" smtClean="0"/>
          </a:p>
          <a:p>
            <a:pPr lvl="1" eaLnBrk="1" hangingPunct="1">
              <a:defRPr/>
            </a:pPr>
            <a:r>
              <a:rPr lang="en-US" dirty="0" smtClean="0"/>
              <a:t>General parameter</a:t>
            </a:r>
          </a:p>
          <a:p>
            <a:pPr lvl="1" eaLnBrk="1" hangingPunct="1">
              <a:defRPr/>
            </a:pPr>
            <a:r>
              <a:rPr lang="en-US" dirty="0" smtClean="0"/>
              <a:t>Specific parameter</a:t>
            </a:r>
          </a:p>
          <a:p>
            <a:pPr lvl="1" eaLnBrk="1" hangingPunct="1">
              <a:defRPr/>
            </a:pPr>
            <a:endParaRPr lang="en-US" dirty="0" smtClean="0"/>
          </a:p>
        </p:txBody>
      </p:sp>
      <p:pic>
        <p:nvPicPr>
          <p:cNvPr id="27652" name="Picture 4" descr="identification in liv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828800"/>
            <a:ext cx="3841750" cy="420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94357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1981200" y="1"/>
            <a:ext cx="8229600" cy="1139825"/>
          </a:xfrm>
        </p:spPr>
        <p:txBody>
          <a:bodyPr/>
          <a:lstStyle/>
          <a:p>
            <a:pPr eaLnBrk="1" hangingPunct="1">
              <a:defRPr/>
            </a:pPr>
            <a:r>
              <a:rPr lang="en-US" dirty="0" smtClean="0"/>
              <a:t> </a:t>
            </a:r>
            <a:r>
              <a:rPr lang="en-US" sz="4000" b="1" dirty="0">
                <a:solidFill>
                  <a:srgbClr val="FFFF66"/>
                </a:solidFill>
                <a:latin typeface="Trebuchet MS" pitchFamily="34" charset="0"/>
              </a:rPr>
              <a:t>General parameters;</a:t>
            </a:r>
            <a:endParaRPr lang="en-US" sz="3400" b="1" dirty="0">
              <a:solidFill>
                <a:srgbClr val="FFFF66"/>
              </a:solidFill>
              <a:latin typeface="Trebuchet MS" pitchFamily="34" charset="0"/>
            </a:endParaRPr>
          </a:p>
        </p:txBody>
      </p:sp>
      <p:sp>
        <p:nvSpPr>
          <p:cNvPr id="38915" name="Rectangle 3"/>
          <p:cNvSpPr>
            <a:spLocks noGrp="1" noChangeArrowheads="1"/>
          </p:cNvSpPr>
          <p:nvPr>
            <p:ph type="body" idx="4294967295"/>
          </p:nvPr>
        </p:nvSpPr>
        <p:spPr>
          <a:xfrm>
            <a:off x="1524000" y="1066800"/>
            <a:ext cx="9144000" cy="5791200"/>
          </a:xfrm>
        </p:spPr>
        <p:txBody>
          <a:bodyPr/>
          <a:lstStyle/>
          <a:p>
            <a:pPr eaLnBrk="1" hangingPunct="1">
              <a:lnSpc>
                <a:spcPct val="90000"/>
              </a:lnSpc>
              <a:buFont typeface="Wingdings" panose="05000000000000000000" pitchFamily="2" charset="2"/>
              <a:buNone/>
              <a:defRPr/>
            </a:pPr>
            <a:r>
              <a:rPr lang="en-US" sz="3600" b="1" dirty="0"/>
              <a:t>These parameters are divided into             </a:t>
            </a:r>
          </a:p>
          <a:p>
            <a:pPr eaLnBrk="1" hangingPunct="1">
              <a:lnSpc>
                <a:spcPct val="90000"/>
              </a:lnSpc>
              <a:defRPr/>
            </a:pPr>
            <a:r>
              <a:rPr lang="en-US" sz="3600" b="1" dirty="0"/>
              <a:t>                                                       A- </a:t>
            </a:r>
            <a:r>
              <a:rPr lang="en-US" sz="3600" b="1" dirty="0">
                <a:solidFill>
                  <a:srgbClr val="FFCC00"/>
                </a:solidFill>
              </a:rPr>
              <a:t>Body as a whole:</a:t>
            </a:r>
            <a:r>
              <a:rPr lang="en-US" sz="3600" b="1" dirty="0"/>
              <a:t> age, sex, weight, stature.</a:t>
            </a:r>
          </a:p>
          <a:p>
            <a:pPr eaLnBrk="1" hangingPunct="1">
              <a:lnSpc>
                <a:spcPct val="90000"/>
              </a:lnSpc>
              <a:defRPr/>
            </a:pPr>
            <a:r>
              <a:rPr lang="en-US" sz="3600" b="1" dirty="0"/>
              <a:t>B- </a:t>
            </a:r>
            <a:r>
              <a:rPr lang="en-US" sz="3600" b="1" dirty="0">
                <a:solidFill>
                  <a:srgbClr val="FFCC00"/>
                </a:solidFill>
              </a:rPr>
              <a:t>Various parts of body:</a:t>
            </a:r>
          </a:p>
          <a:p>
            <a:pPr lvl="1" eaLnBrk="1" hangingPunct="1">
              <a:lnSpc>
                <a:spcPct val="90000"/>
              </a:lnSpc>
              <a:defRPr/>
            </a:pPr>
            <a:r>
              <a:rPr lang="en-US" sz="3200" b="1" dirty="0"/>
              <a:t> </a:t>
            </a:r>
            <a:r>
              <a:rPr lang="en-US" sz="3200" b="1" u="sng" dirty="0">
                <a:solidFill>
                  <a:schemeClr val="folHlink"/>
                </a:solidFill>
              </a:rPr>
              <a:t>Face</a:t>
            </a:r>
            <a:r>
              <a:rPr lang="en-US" sz="3200" b="1" u="sng" dirty="0">
                <a:solidFill>
                  <a:srgbClr val="66CCFF"/>
                </a:solidFill>
              </a:rPr>
              <a:t>:</a:t>
            </a:r>
            <a:r>
              <a:rPr lang="en-US" sz="3200" b="1" dirty="0"/>
              <a:t> shape of eye, nose, ear, lips, chin, cheek, teeth, color of iris</a:t>
            </a:r>
          </a:p>
          <a:p>
            <a:pPr lvl="1" eaLnBrk="1" hangingPunct="1">
              <a:lnSpc>
                <a:spcPct val="90000"/>
              </a:lnSpc>
              <a:defRPr/>
            </a:pPr>
            <a:r>
              <a:rPr lang="en-US" sz="3200" b="1" u="sng" dirty="0">
                <a:solidFill>
                  <a:schemeClr val="folHlink"/>
                </a:solidFill>
              </a:rPr>
              <a:t>Hands &amp; Feet</a:t>
            </a:r>
            <a:r>
              <a:rPr lang="en-US" sz="3200" b="1" dirty="0">
                <a:solidFill>
                  <a:schemeClr val="folHlink"/>
                </a:solidFill>
              </a:rPr>
              <a:t>:</a:t>
            </a:r>
            <a:r>
              <a:rPr lang="en-US" sz="3200" b="1" dirty="0"/>
              <a:t> finger prints, extra finger</a:t>
            </a:r>
          </a:p>
        </p:txBody>
      </p:sp>
    </p:spTree>
    <p:extLst>
      <p:ext uri="{BB962C8B-B14F-4D97-AF65-F5344CB8AC3E}">
        <p14:creationId xmlns:p14="http://schemas.microsoft.com/office/powerpoint/2010/main" val="64680333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1981200" y="1"/>
            <a:ext cx="8229600" cy="1139825"/>
          </a:xfrm>
        </p:spPr>
        <p:txBody>
          <a:bodyPr/>
          <a:lstStyle/>
          <a:p>
            <a:pPr eaLnBrk="1" hangingPunct="1">
              <a:defRPr/>
            </a:pPr>
            <a:r>
              <a:rPr lang="en-US" sz="4000" b="1" dirty="0">
                <a:solidFill>
                  <a:srgbClr val="FFFF66"/>
                </a:solidFill>
                <a:latin typeface="Tw Cen MT" pitchFamily="34" charset="0"/>
              </a:rPr>
              <a:t>SPECIFIC PARAMETERS;</a:t>
            </a:r>
          </a:p>
        </p:txBody>
      </p:sp>
      <p:sp>
        <p:nvSpPr>
          <p:cNvPr id="39939" name="Rectangle 3"/>
          <p:cNvSpPr>
            <a:spLocks noGrp="1" noChangeArrowheads="1"/>
          </p:cNvSpPr>
          <p:nvPr>
            <p:ph type="body" idx="4294967295"/>
          </p:nvPr>
        </p:nvSpPr>
        <p:spPr>
          <a:xfrm>
            <a:off x="1524000" y="1219200"/>
            <a:ext cx="9144000" cy="5638800"/>
          </a:xfrm>
        </p:spPr>
        <p:txBody>
          <a:bodyPr/>
          <a:lstStyle/>
          <a:p>
            <a:pPr eaLnBrk="1" hangingPunct="1">
              <a:defRPr/>
            </a:pPr>
            <a:r>
              <a:rPr lang="en-US" sz="2800" dirty="0"/>
              <a:t> </a:t>
            </a:r>
            <a:r>
              <a:rPr lang="en-US" sz="2800" b="1" dirty="0"/>
              <a:t>classified as:</a:t>
            </a:r>
          </a:p>
          <a:p>
            <a:pPr eaLnBrk="1" hangingPunct="1">
              <a:defRPr/>
            </a:pPr>
            <a:r>
              <a:rPr lang="en-US" sz="2800" b="1" dirty="0" err="1">
                <a:solidFill>
                  <a:srgbClr val="FFCC00"/>
                </a:solidFill>
              </a:rPr>
              <a:t>Anatomial</a:t>
            </a:r>
            <a:r>
              <a:rPr lang="en-US" sz="2800" b="1" dirty="0">
                <a:solidFill>
                  <a:srgbClr val="FFCC00"/>
                </a:solidFill>
              </a:rPr>
              <a:t>:</a:t>
            </a:r>
            <a:r>
              <a:rPr lang="en-US" sz="2800" b="1" dirty="0"/>
              <a:t> shape of body which is further divided into:</a:t>
            </a:r>
          </a:p>
          <a:p>
            <a:pPr lvl="1" eaLnBrk="1" hangingPunct="1">
              <a:defRPr/>
            </a:pPr>
            <a:r>
              <a:rPr lang="en-US" sz="2400" b="1" dirty="0"/>
              <a:t>Primary characters at birth: </a:t>
            </a:r>
            <a:r>
              <a:rPr lang="en-US" sz="2400" b="1" dirty="0">
                <a:solidFill>
                  <a:srgbClr val="66CCFF"/>
                </a:solidFill>
              </a:rPr>
              <a:t>facial</a:t>
            </a:r>
          </a:p>
          <a:p>
            <a:pPr lvl="1" eaLnBrk="1" hangingPunct="1">
              <a:defRPr/>
            </a:pPr>
            <a:r>
              <a:rPr lang="en-US" sz="2400" b="1" dirty="0"/>
              <a:t>Characters at different stages of life ,           &gt;Secondary sex characters at puberty</a:t>
            </a:r>
          </a:p>
          <a:p>
            <a:pPr lvl="1" eaLnBrk="1" hangingPunct="1">
              <a:buFontTx/>
              <a:buNone/>
              <a:defRPr/>
            </a:pPr>
            <a:r>
              <a:rPr lang="en-US" sz="2400" b="1" dirty="0"/>
              <a:t>     &gt; Degenerated changes in old age: </a:t>
            </a:r>
            <a:r>
              <a:rPr lang="en-US" sz="2400" b="1" dirty="0">
                <a:solidFill>
                  <a:srgbClr val="66CCFF"/>
                </a:solidFill>
              </a:rPr>
              <a:t>cataract</a:t>
            </a:r>
          </a:p>
          <a:p>
            <a:pPr eaLnBrk="1" hangingPunct="1">
              <a:defRPr/>
            </a:pPr>
            <a:r>
              <a:rPr lang="en-US" sz="2800" b="1" dirty="0">
                <a:solidFill>
                  <a:srgbClr val="FFCC00"/>
                </a:solidFill>
              </a:rPr>
              <a:t>Physiological:</a:t>
            </a:r>
            <a:r>
              <a:rPr lang="en-US" sz="2800" b="1" dirty="0"/>
              <a:t> gait, speech, voice, tone</a:t>
            </a:r>
          </a:p>
          <a:p>
            <a:pPr eaLnBrk="1" hangingPunct="1">
              <a:defRPr/>
            </a:pPr>
            <a:r>
              <a:rPr lang="en-US" sz="2800" b="1" dirty="0">
                <a:solidFill>
                  <a:srgbClr val="FFCC00"/>
                </a:solidFill>
              </a:rPr>
              <a:t>Pathological:</a:t>
            </a:r>
            <a:r>
              <a:rPr lang="en-US" sz="2800" b="1" dirty="0"/>
              <a:t> Eczema, small pox scar</a:t>
            </a:r>
          </a:p>
          <a:p>
            <a:pPr eaLnBrk="1" hangingPunct="1">
              <a:defRPr/>
            </a:pPr>
            <a:r>
              <a:rPr lang="en-US" sz="2800" b="1" dirty="0">
                <a:solidFill>
                  <a:srgbClr val="FFCC00"/>
                </a:solidFill>
              </a:rPr>
              <a:t>Genetics:</a:t>
            </a:r>
            <a:r>
              <a:rPr lang="en-US" sz="2800" b="1" dirty="0"/>
              <a:t> blood groups, </a:t>
            </a:r>
            <a:r>
              <a:rPr lang="en-US" sz="2800" b="1" dirty="0" err="1"/>
              <a:t>barr</a:t>
            </a:r>
            <a:r>
              <a:rPr lang="en-US" sz="2800" b="1" dirty="0"/>
              <a:t> bodies ( </a:t>
            </a:r>
            <a:r>
              <a:rPr lang="en-US" sz="2800" b="1" dirty="0" err="1"/>
              <a:t>imc</a:t>
            </a:r>
            <a:r>
              <a:rPr lang="en-US" sz="2800" b="1" dirty="0"/>
              <a:t>)</a:t>
            </a:r>
          </a:p>
        </p:txBody>
      </p:sp>
    </p:spTree>
    <p:extLst>
      <p:ext uri="{BB962C8B-B14F-4D97-AF65-F5344CB8AC3E}">
        <p14:creationId xmlns:p14="http://schemas.microsoft.com/office/powerpoint/2010/main" val="145273284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eaLnBrk="1" hangingPunct="1">
              <a:defRPr/>
            </a:pPr>
            <a:r>
              <a:rPr lang="en-US" sz="4000">
                <a:solidFill>
                  <a:srgbClr val="FF6699"/>
                </a:solidFill>
              </a:rPr>
              <a:t>Parameters of Idenification in living</a:t>
            </a:r>
          </a:p>
        </p:txBody>
      </p:sp>
      <p:pic>
        <p:nvPicPr>
          <p:cNvPr id="30723" name="Picture 3" descr="identity"/>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895601" y="1981201"/>
            <a:ext cx="6691313" cy="4454525"/>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6509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pPr eaLnBrk="1" hangingPunct="1">
              <a:defRPr/>
            </a:pPr>
            <a:r>
              <a:rPr lang="en-US" b="1" i="1" dirty="0" smtClean="0">
                <a:solidFill>
                  <a:srgbClr val="FF0066"/>
                </a:solidFill>
                <a:latin typeface="Comic Sans MS" pitchFamily="66" charset="0"/>
              </a:rPr>
              <a:t>1-Parameters of identification in living</a:t>
            </a:r>
          </a:p>
        </p:txBody>
      </p:sp>
      <p:graphicFrame>
        <p:nvGraphicFramePr>
          <p:cNvPr id="18510" name="Group 78"/>
          <p:cNvGraphicFramePr>
            <a:graphicFrameLocks noGrp="1"/>
          </p:cNvGraphicFramePr>
          <p:nvPr>
            <p:ph type="tbl" idx="4294967295"/>
          </p:nvPr>
        </p:nvGraphicFramePr>
        <p:xfrm>
          <a:off x="1676400" y="1600200"/>
          <a:ext cx="8769350" cy="5022850"/>
        </p:xfrm>
        <a:graphic>
          <a:graphicData uri="http://schemas.openxmlformats.org/drawingml/2006/table">
            <a:tbl>
              <a:tblPr/>
              <a:tblGrid>
                <a:gridCol w="2192337"/>
                <a:gridCol w="2192338"/>
                <a:gridCol w="2192337"/>
                <a:gridCol w="2192338"/>
              </a:tblGrid>
              <a:tr h="53058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1- Sex</a:t>
                      </a:r>
                    </a:p>
                  </a:txBody>
                  <a:tcPr marT="45704" marB="4570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2- Race</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3- Age</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4- Height</a:t>
                      </a:r>
                    </a:p>
                  </a:txBody>
                  <a:tcPr marT="45704" marB="4570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4936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5- Weight</a:t>
                      </a:r>
                    </a:p>
                  </a:txBody>
                  <a:tcPr marT="45704" marB="4570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6- Hair</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7- Eyes</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8- Deformity</a:t>
                      </a:r>
                    </a:p>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(natural &amp; acquired)</a:t>
                      </a:r>
                    </a:p>
                  </a:txBody>
                  <a:tcPr marT="45704" marB="4570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714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9- Scar mark</a:t>
                      </a:r>
                    </a:p>
                  </a:txBody>
                  <a:tcPr marT="45704" marB="4570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10- Tattoo marks</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11- Religious grounds</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12- Odontology</a:t>
                      </a:r>
                    </a:p>
                  </a:txBody>
                  <a:tcPr marT="45704" marB="4570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714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13- Finger prints</a:t>
                      </a:r>
                    </a:p>
                  </a:txBody>
                  <a:tcPr marT="45704" marB="4570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14- Skeletal data</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15- Genetic data</a:t>
                      </a:r>
                    </a:p>
                  </a:txBody>
                  <a:tcPr marT="45704" marB="4570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16- Pathological data</a:t>
                      </a:r>
                    </a:p>
                  </a:txBody>
                  <a:tcPr marT="45704" marB="4570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419784816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pPr eaLnBrk="1" hangingPunct="1">
              <a:defRPr/>
            </a:pPr>
            <a:r>
              <a:rPr lang="en-US" b="1" i="1" smtClean="0">
                <a:solidFill>
                  <a:srgbClr val="FF0066"/>
                </a:solidFill>
                <a:latin typeface="Comic Sans MS" pitchFamily="66" charset="0"/>
              </a:rPr>
              <a:t>Parameters of identification in living</a:t>
            </a:r>
          </a:p>
        </p:txBody>
      </p:sp>
      <p:graphicFrame>
        <p:nvGraphicFramePr>
          <p:cNvPr id="19524" name="Group 68"/>
          <p:cNvGraphicFramePr>
            <a:graphicFrameLocks noGrp="1"/>
          </p:cNvGraphicFramePr>
          <p:nvPr>
            <p:ph type="tbl" idx="4294967295"/>
          </p:nvPr>
        </p:nvGraphicFramePr>
        <p:xfrm>
          <a:off x="1676400" y="1752601"/>
          <a:ext cx="8763000" cy="4754563"/>
        </p:xfrm>
        <a:graphic>
          <a:graphicData uri="http://schemas.openxmlformats.org/drawingml/2006/table">
            <a:tbl>
              <a:tblPr/>
              <a:tblGrid>
                <a:gridCol w="2190750"/>
                <a:gridCol w="2190750"/>
                <a:gridCol w="2190750"/>
                <a:gridCol w="2190750"/>
              </a:tblGrid>
              <a:tr h="118864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17- Photography</a:t>
                      </a:r>
                    </a:p>
                  </a:txBody>
                  <a:tcPr marT="45709" marB="4570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18- Poroscopy</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19- DNA finger printing</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20- Cheiloscopy (lip marks)</a:t>
                      </a:r>
                    </a:p>
                  </a:txBody>
                  <a:tcPr marT="45709" marB="4570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8864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21- Voice prints</a:t>
                      </a:r>
                    </a:p>
                  </a:txBody>
                  <a:tcPr marT="45709" marB="4570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22- Identification by nails</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23- Analyzing human hair</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24- Footprint</a:t>
                      </a:r>
                    </a:p>
                  </a:txBody>
                  <a:tcPr marT="45709" marB="4570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8864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25- Identity kit</a:t>
                      </a:r>
                    </a:p>
                  </a:txBody>
                  <a:tcPr marT="45709" marB="4570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26- Frontal sinuses</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27- Skull sutures pattern</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28- Sex hormones</a:t>
                      </a:r>
                    </a:p>
                  </a:txBody>
                  <a:tcPr marT="45709" marB="4570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18864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29- Personal impressions</a:t>
                      </a:r>
                    </a:p>
                  </a:txBody>
                  <a:tcPr marT="45709" marB="45709"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30- Belongings &amp; clothings</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rgbClr val="FFCC00"/>
                          </a:solidFill>
                          <a:effectLst>
                            <a:outerShdw blurRad="38100" dist="38100" dir="2700000" algn="tl">
                              <a:srgbClr val="000000"/>
                            </a:outerShdw>
                          </a:effectLst>
                          <a:latin typeface="Verdana" pitchFamily="34" charset="0"/>
                          <a:cs typeface="Arial" charset="0"/>
                        </a:rPr>
                        <a:t>31- Educational standards</a:t>
                      </a:r>
                    </a:p>
                  </a:txBody>
                  <a:tcPr marT="45709" marB="45709"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smtClean="0">
                          <a:ln>
                            <a:noFill/>
                          </a:ln>
                          <a:solidFill>
                            <a:srgbClr val="FFCC00"/>
                          </a:solidFill>
                          <a:effectLst>
                            <a:outerShdw blurRad="38100" dist="38100" dir="2700000" algn="tl">
                              <a:srgbClr val="000000"/>
                            </a:outerShdw>
                          </a:effectLst>
                          <a:latin typeface="Verdana" pitchFamily="34" charset="0"/>
                          <a:cs typeface="Arial" charset="0"/>
                        </a:rPr>
                        <a:t>32- Specific movements &amp; gestures</a:t>
                      </a:r>
                    </a:p>
                  </a:txBody>
                  <a:tcPr marT="45709" marB="45709"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21361642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pPr eaLnBrk="1" hangingPunct="1">
              <a:defRPr/>
            </a:pPr>
            <a:r>
              <a:rPr lang="en-US" sz="4800" b="1" i="1">
                <a:solidFill>
                  <a:srgbClr val="FFCC00"/>
                </a:solidFill>
                <a:latin typeface="Comic Sans MS" pitchFamily="66" charset="0"/>
              </a:rPr>
              <a:t>2-Parameters of Identification in dead</a:t>
            </a:r>
          </a:p>
        </p:txBody>
      </p:sp>
      <p:pic>
        <p:nvPicPr>
          <p:cNvPr id="33795" name="Picture 3" descr="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38401" y="1905001"/>
            <a:ext cx="7019925" cy="4672013"/>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082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40" name="Rectangle 4"/>
          <p:cNvSpPr>
            <a:spLocks noGrp="1" noChangeArrowheads="1"/>
          </p:cNvSpPr>
          <p:nvPr>
            <p:ph type="title" idx="4294967295"/>
          </p:nvPr>
        </p:nvSpPr>
        <p:spPr>
          <a:xfrm>
            <a:off x="1524000" y="0"/>
            <a:ext cx="9144000" cy="6858000"/>
          </a:xfrm>
        </p:spPr>
        <p:txBody>
          <a:bodyPr/>
          <a:lstStyle/>
          <a:p>
            <a:pPr algn="l">
              <a:defRPr/>
            </a:pPr>
            <a:r>
              <a:rPr lang="en-US" sz="3200">
                <a:latin typeface="Comic Sans MS" pitchFamily="66" charset="0"/>
              </a:rPr>
              <a:t>Learning outcomes:</a:t>
            </a:r>
            <a:br>
              <a:rPr lang="en-US" sz="3200">
                <a:latin typeface="Comic Sans MS" pitchFamily="66" charset="0"/>
              </a:rPr>
            </a:br>
            <a:r>
              <a:rPr lang="en-US" sz="3200">
                <a:latin typeface="Comic Sans MS" pitchFamily="66" charset="0"/>
              </a:rPr>
              <a:t/>
            </a:r>
            <a:br>
              <a:rPr lang="en-US" sz="3200">
                <a:latin typeface="Comic Sans MS" pitchFamily="66" charset="0"/>
              </a:rPr>
            </a:br>
            <a:r>
              <a:rPr lang="en-US" sz="2800">
                <a:latin typeface="Comic Sans MS" pitchFamily="66" charset="0"/>
              </a:rPr>
              <a:t>At the end of the lecture the student should be able to ;</a:t>
            </a:r>
            <a:br>
              <a:rPr lang="en-US" sz="2800">
                <a:latin typeface="Comic Sans MS" pitchFamily="66" charset="0"/>
              </a:rPr>
            </a:br>
            <a:r>
              <a:rPr lang="en-US" sz="3200">
                <a:latin typeface="Comic Sans MS" pitchFamily="66" charset="0"/>
              </a:rPr>
              <a:t>1. State the medico-legal significance of identification </a:t>
            </a:r>
            <a:br>
              <a:rPr lang="en-US" sz="3200">
                <a:latin typeface="Comic Sans MS" pitchFamily="66" charset="0"/>
              </a:rPr>
            </a:br>
            <a:r>
              <a:rPr lang="en-US" sz="3200">
                <a:latin typeface="Comic Sans MS" pitchFamily="66" charset="0"/>
              </a:rPr>
              <a:t>2. List the general and specific identity criteria </a:t>
            </a:r>
            <a:br>
              <a:rPr lang="en-US" sz="3200">
                <a:latin typeface="Comic Sans MS" pitchFamily="66" charset="0"/>
              </a:rPr>
            </a:br>
            <a:r>
              <a:rPr lang="en-US" sz="3200">
                <a:latin typeface="Comic Sans MS" pitchFamily="66" charset="0"/>
              </a:rPr>
              <a:t>3. Describe and discuss each criterion used for human identification</a:t>
            </a:r>
            <a:br>
              <a:rPr lang="en-US" sz="3200">
                <a:latin typeface="Comic Sans MS" pitchFamily="66" charset="0"/>
              </a:rPr>
            </a:br>
            <a:r>
              <a:rPr lang="en-US" sz="3200">
                <a:latin typeface="Comic Sans MS" pitchFamily="66" charset="0"/>
              </a:rPr>
              <a:t>4. State the circumstances of an exhumation.</a:t>
            </a:r>
            <a:br>
              <a:rPr lang="en-US" sz="3200">
                <a:latin typeface="Comic Sans MS" pitchFamily="66" charset="0"/>
              </a:rPr>
            </a:br>
            <a:r>
              <a:rPr lang="en-US" sz="3200">
                <a:latin typeface="Comic Sans MS" pitchFamily="66" charset="0"/>
              </a:rPr>
              <a:t>5. Briefly describe the procedure of exhumation. </a:t>
            </a:r>
          </a:p>
        </p:txBody>
      </p:sp>
    </p:spTree>
    <p:extLst>
      <p:ext uri="{BB962C8B-B14F-4D97-AF65-F5344CB8AC3E}">
        <p14:creationId xmlns:p14="http://schemas.microsoft.com/office/powerpoint/2010/main" val="1282313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1140"/>
                                        </p:tgtEl>
                                        <p:attrNameLst>
                                          <p:attrName>style.visibility</p:attrName>
                                        </p:attrNameLst>
                                      </p:cBhvr>
                                      <p:to>
                                        <p:strVal val="visible"/>
                                      </p:to>
                                    </p:set>
                                    <p:animEffect transition="in" filter="dissolve">
                                      <p:cBhvr>
                                        <p:cTn id="7" dur="500"/>
                                        <p:tgtEl>
                                          <p:spTgt spid="91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1905000" y="0"/>
            <a:ext cx="8229600" cy="914400"/>
          </a:xfrm>
        </p:spPr>
        <p:txBody>
          <a:bodyPr/>
          <a:lstStyle/>
          <a:p>
            <a:pPr eaLnBrk="1" hangingPunct="1">
              <a:defRPr/>
            </a:pPr>
            <a:r>
              <a:rPr lang="en-US" sz="4800" b="1" dirty="0">
                <a:solidFill>
                  <a:srgbClr val="FFFF66"/>
                </a:solidFill>
              </a:rPr>
              <a:t>Identification in dead</a:t>
            </a:r>
          </a:p>
        </p:txBody>
      </p:sp>
      <p:sp>
        <p:nvSpPr>
          <p:cNvPr id="45059" name="Rectangle 3"/>
          <p:cNvSpPr>
            <a:spLocks noGrp="1" noChangeArrowheads="1"/>
          </p:cNvSpPr>
          <p:nvPr>
            <p:ph type="body" idx="4294967295"/>
          </p:nvPr>
        </p:nvSpPr>
        <p:spPr>
          <a:xfrm>
            <a:off x="1676400" y="1066800"/>
            <a:ext cx="8763000" cy="5562600"/>
          </a:xfrm>
        </p:spPr>
        <p:txBody>
          <a:bodyPr/>
          <a:lstStyle/>
          <a:p>
            <a:pPr eaLnBrk="1" hangingPunct="1">
              <a:defRPr/>
            </a:pPr>
            <a:r>
              <a:rPr lang="en-US" sz="3600" b="1" dirty="0"/>
              <a:t>Different when body is mutilated</a:t>
            </a:r>
          </a:p>
          <a:p>
            <a:pPr lvl="1" eaLnBrk="1" hangingPunct="1">
              <a:defRPr/>
            </a:pPr>
            <a:r>
              <a:rPr lang="en-US" b="1" dirty="0" smtClean="0">
                <a:solidFill>
                  <a:srgbClr val="FFCC00"/>
                </a:solidFill>
              </a:rPr>
              <a:t>Remains are human or animal</a:t>
            </a:r>
          </a:p>
          <a:p>
            <a:pPr lvl="1" eaLnBrk="1" hangingPunct="1">
              <a:defRPr/>
            </a:pPr>
            <a:r>
              <a:rPr lang="en-US" b="1" dirty="0" smtClean="0">
                <a:solidFill>
                  <a:srgbClr val="FFCC00"/>
                </a:solidFill>
              </a:rPr>
              <a:t>If human, one body or more</a:t>
            </a:r>
          </a:p>
          <a:p>
            <a:pPr eaLnBrk="1" hangingPunct="1">
              <a:defRPr/>
            </a:pPr>
            <a:r>
              <a:rPr lang="en-US" sz="3600" b="1" dirty="0">
                <a:solidFill>
                  <a:srgbClr val="66CCFF"/>
                </a:solidFill>
              </a:rPr>
              <a:t>Primary &amp; Secondary characteristics</a:t>
            </a:r>
            <a:r>
              <a:rPr lang="en-US" sz="3600" b="1" dirty="0"/>
              <a:t> are appreciated</a:t>
            </a:r>
          </a:p>
          <a:p>
            <a:pPr lvl="1" eaLnBrk="1" hangingPunct="1">
              <a:defRPr/>
            </a:pPr>
            <a:r>
              <a:rPr lang="en-US" b="1" dirty="0" smtClean="0">
                <a:solidFill>
                  <a:srgbClr val="FFCC00"/>
                </a:solidFill>
              </a:rPr>
              <a:t>Primary</a:t>
            </a:r>
            <a:r>
              <a:rPr lang="en-US" b="1" dirty="0" smtClean="0"/>
              <a:t> are Sex, Race, Age, Stature</a:t>
            </a:r>
          </a:p>
          <a:p>
            <a:pPr lvl="1" eaLnBrk="1" hangingPunct="1">
              <a:defRPr/>
            </a:pPr>
            <a:r>
              <a:rPr lang="en-US" b="1" dirty="0" smtClean="0">
                <a:solidFill>
                  <a:srgbClr val="FFCC00"/>
                </a:solidFill>
              </a:rPr>
              <a:t>Secondary</a:t>
            </a:r>
            <a:r>
              <a:rPr lang="en-US" b="1" dirty="0" smtClean="0"/>
              <a:t> are eyes, hair, teeth, scars, tattoo, finger prints, deformities, clothing, laundry, tailor marks, missing buttons</a:t>
            </a:r>
          </a:p>
        </p:txBody>
      </p:sp>
    </p:spTree>
    <p:extLst>
      <p:ext uri="{BB962C8B-B14F-4D97-AF65-F5344CB8AC3E}">
        <p14:creationId xmlns:p14="http://schemas.microsoft.com/office/powerpoint/2010/main" val="360537312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1524000" y="0"/>
            <a:ext cx="9144000" cy="609600"/>
          </a:xfrm>
        </p:spPr>
        <p:txBody>
          <a:bodyPr/>
          <a:lstStyle/>
          <a:p>
            <a:pPr eaLnBrk="1" hangingPunct="1">
              <a:defRPr/>
            </a:pPr>
            <a:r>
              <a:rPr lang="en-US" b="1" dirty="0" smtClean="0">
                <a:solidFill>
                  <a:srgbClr val="FFFF66"/>
                </a:solidFill>
              </a:rPr>
              <a:t>Identification in dead</a:t>
            </a:r>
          </a:p>
        </p:txBody>
      </p:sp>
      <p:sp>
        <p:nvSpPr>
          <p:cNvPr id="45059" name="Rectangle 3"/>
          <p:cNvSpPr>
            <a:spLocks noGrp="1" noChangeArrowheads="1"/>
          </p:cNvSpPr>
          <p:nvPr>
            <p:ph type="body" idx="4294967295"/>
          </p:nvPr>
        </p:nvSpPr>
        <p:spPr>
          <a:xfrm>
            <a:off x="1524000" y="609600"/>
            <a:ext cx="9144000" cy="6248400"/>
          </a:xfrm>
        </p:spPr>
        <p:txBody>
          <a:bodyPr/>
          <a:lstStyle/>
          <a:p>
            <a:pPr eaLnBrk="1" hangingPunct="1">
              <a:defRPr/>
            </a:pPr>
            <a:r>
              <a:rPr lang="en-US" b="1" dirty="0" smtClean="0"/>
              <a:t>Different when body is mutilated</a:t>
            </a:r>
          </a:p>
          <a:p>
            <a:pPr lvl="1" eaLnBrk="1" hangingPunct="1">
              <a:buFontTx/>
              <a:buNone/>
              <a:defRPr/>
            </a:pPr>
            <a:r>
              <a:rPr lang="en-US" sz="2600" b="1" dirty="0">
                <a:solidFill>
                  <a:srgbClr val="FFCC00"/>
                </a:solidFill>
              </a:rPr>
              <a:t>General </a:t>
            </a:r>
            <a:r>
              <a:rPr lang="en-US" sz="2600" b="1" dirty="0" err="1">
                <a:solidFill>
                  <a:srgbClr val="FFCC00"/>
                </a:solidFill>
              </a:rPr>
              <a:t>appearance,,age</a:t>
            </a:r>
            <a:r>
              <a:rPr lang="en-US" sz="2600" b="1" dirty="0">
                <a:solidFill>
                  <a:srgbClr val="FFCC00"/>
                </a:solidFill>
              </a:rPr>
              <a:t> race, </a:t>
            </a:r>
            <a:r>
              <a:rPr lang="en-US" sz="2600" b="1" dirty="0" err="1">
                <a:solidFill>
                  <a:srgbClr val="FFCC00"/>
                </a:solidFill>
              </a:rPr>
              <a:t>sex,stature,odentology,finger,foot</a:t>
            </a:r>
            <a:r>
              <a:rPr lang="en-US" sz="2600" b="1" dirty="0">
                <a:solidFill>
                  <a:srgbClr val="FFCC00"/>
                </a:solidFill>
              </a:rPr>
              <a:t> and lip </a:t>
            </a:r>
            <a:r>
              <a:rPr lang="en-US" sz="2600" b="1" dirty="0" err="1">
                <a:solidFill>
                  <a:srgbClr val="FFCC00"/>
                </a:solidFill>
              </a:rPr>
              <a:t>prints,dental</a:t>
            </a:r>
            <a:r>
              <a:rPr lang="en-US" sz="2600" b="1" dirty="0">
                <a:solidFill>
                  <a:srgbClr val="FFCC00"/>
                </a:solidFill>
              </a:rPr>
              <a:t> </a:t>
            </a:r>
            <a:r>
              <a:rPr lang="en-US" sz="2600" b="1" dirty="0" err="1">
                <a:solidFill>
                  <a:srgbClr val="FFCC00"/>
                </a:solidFill>
              </a:rPr>
              <a:t>status,hair</a:t>
            </a:r>
            <a:r>
              <a:rPr lang="en-US" sz="2600" b="1" dirty="0">
                <a:solidFill>
                  <a:srgbClr val="FFCC00"/>
                </a:solidFill>
              </a:rPr>
              <a:t> ,and </a:t>
            </a:r>
            <a:r>
              <a:rPr lang="en-US" sz="2600" b="1" dirty="0" err="1">
                <a:solidFill>
                  <a:srgbClr val="FFCC00"/>
                </a:solidFill>
              </a:rPr>
              <a:t>nails,skl</a:t>
            </a:r>
            <a:r>
              <a:rPr lang="en-US" sz="2600" b="1" dirty="0">
                <a:solidFill>
                  <a:srgbClr val="FFCC00"/>
                </a:solidFill>
              </a:rPr>
              <a:t> </a:t>
            </a:r>
            <a:r>
              <a:rPr lang="en-US" sz="2600" b="1" dirty="0" err="1">
                <a:solidFill>
                  <a:srgbClr val="FFCC00"/>
                </a:solidFill>
              </a:rPr>
              <a:t>data,deformities</a:t>
            </a:r>
            <a:r>
              <a:rPr lang="en-US" sz="2600" b="1" dirty="0">
                <a:solidFill>
                  <a:srgbClr val="FFCC00"/>
                </a:solidFill>
              </a:rPr>
              <a:t> or pathological </a:t>
            </a:r>
            <a:r>
              <a:rPr lang="en-US" sz="2600" b="1" dirty="0" err="1">
                <a:solidFill>
                  <a:srgbClr val="FFCC00"/>
                </a:solidFill>
              </a:rPr>
              <a:t>data,Different</a:t>
            </a:r>
            <a:r>
              <a:rPr lang="en-US" sz="2600" b="1" dirty="0">
                <a:solidFill>
                  <a:srgbClr val="FFCC00"/>
                </a:solidFill>
              </a:rPr>
              <a:t> techniques like x-</a:t>
            </a:r>
            <a:r>
              <a:rPr lang="en-US" sz="2600" b="1" dirty="0" err="1">
                <a:solidFill>
                  <a:srgbClr val="FFCC00"/>
                </a:solidFill>
              </a:rPr>
              <a:t>rays,DNA</a:t>
            </a:r>
            <a:r>
              <a:rPr lang="en-US" sz="2600" b="1" dirty="0">
                <a:solidFill>
                  <a:srgbClr val="FFCC00"/>
                </a:solidFill>
              </a:rPr>
              <a:t> finger </a:t>
            </a:r>
            <a:r>
              <a:rPr lang="en-US" sz="2600" b="1" dirty="0" err="1">
                <a:solidFill>
                  <a:srgbClr val="FFCC00"/>
                </a:solidFill>
              </a:rPr>
              <a:t>printing,uv-rays,bloodgrouping,photography</a:t>
            </a:r>
            <a:r>
              <a:rPr lang="en-US" sz="2600" b="1" dirty="0">
                <a:solidFill>
                  <a:srgbClr val="FFCC00"/>
                </a:solidFill>
              </a:rPr>
              <a:t>,</a:t>
            </a:r>
          </a:p>
          <a:p>
            <a:pPr lvl="1" eaLnBrk="1" hangingPunct="1">
              <a:buFontTx/>
              <a:buNone/>
              <a:defRPr/>
            </a:pPr>
            <a:r>
              <a:rPr lang="en-US" sz="2600" b="1" dirty="0">
                <a:solidFill>
                  <a:srgbClr val="FFCC00"/>
                </a:solidFill>
              </a:rPr>
              <a:t>   </a:t>
            </a:r>
            <a:r>
              <a:rPr lang="en-US" sz="2600" b="1" dirty="0" err="1">
                <a:solidFill>
                  <a:srgbClr val="FFCC00"/>
                </a:solidFill>
              </a:rPr>
              <a:t>superimposephotograpy,belongings.ETC</a:t>
            </a:r>
            <a:endParaRPr lang="en-US" sz="2600" b="1" dirty="0">
              <a:solidFill>
                <a:srgbClr val="FFCC00"/>
              </a:solidFill>
            </a:endParaRPr>
          </a:p>
          <a:p>
            <a:pPr eaLnBrk="1" hangingPunct="1">
              <a:defRPr/>
            </a:pPr>
            <a:r>
              <a:rPr lang="en-US" b="1" dirty="0" smtClean="0">
                <a:solidFill>
                  <a:srgbClr val="66CCFF"/>
                </a:solidFill>
              </a:rPr>
              <a:t>Primary &amp; Secondary characteristics</a:t>
            </a:r>
            <a:r>
              <a:rPr lang="en-US" b="1" dirty="0" smtClean="0"/>
              <a:t> </a:t>
            </a:r>
          </a:p>
          <a:p>
            <a:pPr lvl="1" eaLnBrk="1" hangingPunct="1">
              <a:defRPr/>
            </a:pPr>
            <a:r>
              <a:rPr lang="en-US" sz="2400" b="1" dirty="0">
                <a:solidFill>
                  <a:srgbClr val="FFCC00"/>
                </a:solidFill>
              </a:rPr>
              <a:t>Primary</a:t>
            </a:r>
            <a:r>
              <a:rPr lang="en-US" sz="2400" b="1" dirty="0"/>
              <a:t> are Sex, Race, Age, Stature</a:t>
            </a:r>
          </a:p>
          <a:p>
            <a:pPr lvl="1" eaLnBrk="1" hangingPunct="1">
              <a:defRPr/>
            </a:pPr>
            <a:r>
              <a:rPr lang="en-US" sz="2400" b="1" dirty="0">
                <a:solidFill>
                  <a:srgbClr val="FFCC00"/>
                </a:solidFill>
              </a:rPr>
              <a:t>Secondary</a:t>
            </a:r>
            <a:r>
              <a:rPr lang="en-US" sz="2400" b="1" dirty="0"/>
              <a:t> are eyes, hair, teeth, scars, tattoo, finger prints, deformities, clothing, laundry, tailor marks, missing buttons</a:t>
            </a:r>
          </a:p>
        </p:txBody>
      </p:sp>
    </p:spTree>
    <p:extLst>
      <p:ext uri="{BB962C8B-B14F-4D97-AF65-F5344CB8AC3E}">
        <p14:creationId xmlns:p14="http://schemas.microsoft.com/office/powerpoint/2010/main" val="47470786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eaLnBrk="1" hangingPunct="1">
              <a:defRPr/>
            </a:pPr>
            <a:r>
              <a:rPr lang="en-US" smtClean="0"/>
              <a:t>Identification in dead</a:t>
            </a:r>
          </a:p>
        </p:txBody>
      </p:sp>
      <p:pic>
        <p:nvPicPr>
          <p:cNvPr id="36867" name="Picture 3" descr="2"/>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38401" y="1905001"/>
            <a:ext cx="7019925" cy="4672013"/>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20113"/>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1524000" y="0"/>
            <a:ext cx="9144000" cy="990600"/>
          </a:xfrm>
        </p:spPr>
        <p:txBody>
          <a:bodyPr/>
          <a:lstStyle/>
          <a:p>
            <a:pPr eaLnBrk="1" hangingPunct="1">
              <a:defRPr/>
            </a:pPr>
            <a:r>
              <a:rPr lang="en-US" b="1" dirty="0" smtClean="0">
                <a:solidFill>
                  <a:srgbClr val="FFFF66"/>
                </a:solidFill>
              </a:rPr>
              <a:t>Methods used in Pakistan</a:t>
            </a:r>
          </a:p>
        </p:txBody>
      </p:sp>
      <p:sp>
        <p:nvSpPr>
          <p:cNvPr id="46083" name="Rectangle 3"/>
          <p:cNvSpPr>
            <a:spLocks noGrp="1" noChangeArrowheads="1"/>
          </p:cNvSpPr>
          <p:nvPr>
            <p:ph type="body" idx="4294967295"/>
          </p:nvPr>
        </p:nvSpPr>
        <p:spPr>
          <a:xfrm>
            <a:off x="1752600" y="990600"/>
            <a:ext cx="8763000" cy="5638800"/>
          </a:xfrm>
        </p:spPr>
        <p:txBody>
          <a:bodyPr/>
          <a:lstStyle/>
          <a:p>
            <a:pPr eaLnBrk="1" hangingPunct="1">
              <a:defRPr/>
            </a:pPr>
            <a:r>
              <a:rPr lang="en-US" sz="3600" b="1" dirty="0"/>
              <a:t>N.I. Card: </a:t>
            </a:r>
            <a:r>
              <a:rPr lang="en-US" sz="3600" b="1" dirty="0">
                <a:solidFill>
                  <a:srgbClr val="FFCC00"/>
                </a:solidFill>
              </a:rPr>
              <a:t>having identification marks, photograph or thumb impression</a:t>
            </a:r>
          </a:p>
          <a:p>
            <a:pPr eaLnBrk="1" hangingPunct="1">
              <a:defRPr/>
            </a:pPr>
            <a:r>
              <a:rPr lang="en-US" sz="3600" b="1" dirty="0"/>
              <a:t>Marks of identification &amp; their recording</a:t>
            </a:r>
          </a:p>
          <a:p>
            <a:pPr eaLnBrk="1" hangingPunct="1">
              <a:defRPr/>
            </a:pPr>
            <a:r>
              <a:rPr lang="en-US" sz="3600" b="1" dirty="0"/>
              <a:t>Finger prints &amp; their recording</a:t>
            </a:r>
          </a:p>
          <a:p>
            <a:pPr eaLnBrk="1" hangingPunct="1">
              <a:defRPr/>
            </a:pPr>
            <a:r>
              <a:rPr lang="en-US" sz="3600" b="1" dirty="0"/>
              <a:t>Photograph</a:t>
            </a:r>
          </a:p>
          <a:p>
            <a:pPr eaLnBrk="1" hangingPunct="1">
              <a:defRPr/>
            </a:pPr>
            <a:r>
              <a:rPr lang="en-US" sz="3600" b="1" dirty="0"/>
              <a:t>Third party</a:t>
            </a:r>
            <a:endParaRPr lang="en-US" b="1" dirty="0" smtClean="0"/>
          </a:p>
          <a:p>
            <a:pPr eaLnBrk="1" hangingPunct="1">
              <a:defRPr/>
            </a:pPr>
            <a:endParaRPr lang="en-US" dirty="0" smtClean="0"/>
          </a:p>
        </p:txBody>
      </p:sp>
    </p:spTree>
    <p:extLst>
      <p:ext uri="{BB962C8B-B14F-4D97-AF65-F5344CB8AC3E}">
        <p14:creationId xmlns:p14="http://schemas.microsoft.com/office/powerpoint/2010/main" val="78811696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p:txBody>
          <a:bodyPr/>
          <a:lstStyle/>
          <a:p>
            <a:pPr eaLnBrk="1" hangingPunct="1">
              <a:defRPr/>
            </a:pPr>
            <a:r>
              <a:rPr lang="en-US" sz="6000" b="1">
                <a:solidFill>
                  <a:srgbClr val="FF00FF"/>
                </a:solidFill>
                <a:latin typeface="Copperplate Gothic Bold" pitchFamily="34" charset="0"/>
              </a:rPr>
              <a:t>Personal Identity;</a:t>
            </a:r>
          </a:p>
        </p:txBody>
      </p:sp>
      <p:sp>
        <p:nvSpPr>
          <p:cNvPr id="28675" name="Rectangle 3"/>
          <p:cNvSpPr>
            <a:spLocks noGrp="1" noChangeArrowheads="1"/>
          </p:cNvSpPr>
          <p:nvPr>
            <p:ph type="body" idx="4294967295"/>
          </p:nvPr>
        </p:nvSpPr>
        <p:spPr/>
        <p:txBody>
          <a:bodyPr/>
          <a:lstStyle/>
          <a:p>
            <a:pPr eaLnBrk="1" hangingPunct="1">
              <a:defRPr/>
            </a:pPr>
            <a:r>
              <a:rPr lang="en-US" sz="3600" i="1" u="sng"/>
              <a:t>                                           Personal</a:t>
            </a:r>
            <a:r>
              <a:rPr lang="en-US" smtClean="0"/>
              <a:t> ---- </a:t>
            </a:r>
            <a:r>
              <a:rPr lang="en-US" i="1" smtClean="0"/>
              <a:t>Adjective</a:t>
            </a:r>
            <a:r>
              <a:rPr lang="en-US" smtClean="0"/>
              <a:t> --- of a particular person.</a:t>
            </a:r>
          </a:p>
          <a:p>
            <a:pPr eaLnBrk="1" hangingPunct="1">
              <a:defRPr/>
            </a:pPr>
            <a:r>
              <a:rPr lang="en-US" sz="3600" i="1" u="sng"/>
              <a:t>Identity</a:t>
            </a:r>
            <a:r>
              <a:rPr lang="en-US" smtClean="0"/>
              <a:t> --- </a:t>
            </a:r>
            <a:r>
              <a:rPr lang="en-US" i="1" smtClean="0"/>
              <a:t>Noun</a:t>
            </a:r>
            <a:r>
              <a:rPr lang="en-US" smtClean="0"/>
              <a:t> ---- Individuality.</a:t>
            </a:r>
          </a:p>
          <a:p>
            <a:pPr eaLnBrk="1" hangingPunct="1">
              <a:defRPr/>
            </a:pPr>
            <a:endParaRPr lang="en-US" smtClean="0"/>
          </a:p>
          <a:p>
            <a:pPr eaLnBrk="1" hangingPunct="1">
              <a:defRPr/>
            </a:pPr>
            <a:r>
              <a:rPr lang="en-US" u="sng" smtClean="0">
                <a:solidFill>
                  <a:srgbClr val="FF33CC"/>
                </a:solidFill>
              </a:rPr>
              <a:t>Definition</a:t>
            </a:r>
            <a:r>
              <a:rPr lang="en-US" u="sng" smtClean="0"/>
              <a:t>:  “ </a:t>
            </a:r>
            <a:r>
              <a:rPr lang="en-US" smtClean="0"/>
              <a:t>Establishment of individuality of a person.”    It is a unit &amp; characteristics of an individual  that make him unique.</a:t>
            </a:r>
            <a:endParaRPr lang="en-US" u="sng" smtClean="0"/>
          </a:p>
        </p:txBody>
      </p:sp>
    </p:spTree>
    <p:extLst>
      <p:ext uri="{BB962C8B-B14F-4D97-AF65-F5344CB8AC3E}">
        <p14:creationId xmlns:p14="http://schemas.microsoft.com/office/powerpoint/2010/main" val="18980052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ln w="3175">
            <a:solidFill>
              <a:schemeClr val="tx1"/>
            </a:solidFill>
          </a:ln>
        </p:spPr>
        <p:txBody>
          <a:bodyPr/>
          <a:lstStyle/>
          <a:p>
            <a:pPr eaLnBrk="1" hangingPunct="1">
              <a:defRPr/>
            </a:pPr>
            <a:r>
              <a:rPr lang="en-US" smtClean="0">
                <a:solidFill>
                  <a:schemeClr val="tx2"/>
                </a:solidFill>
              </a:rPr>
              <a:t>It is defined as -</a:t>
            </a:r>
            <a:r>
              <a:rPr lang="en-US" smtClean="0"/>
              <a:t>                </a:t>
            </a:r>
            <a:r>
              <a:rPr lang="en-US" smtClean="0">
                <a:solidFill>
                  <a:srgbClr val="FF33CC"/>
                </a:solidFill>
              </a:rPr>
              <a:t>“Fixation, determination and establishment of the individuality of person that may be living  or dead”</a:t>
            </a:r>
          </a:p>
          <a:p>
            <a:pPr eaLnBrk="1" hangingPunct="1">
              <a:defRPr/>
            </a:pPr>
            <a:endParaRPr lang="en-US" smtClean="0">
              <a:solidFill>
                <a:srgbClr val="FF33CC"/>
              </a:solidFill>
            </a:endParaRPr>
          </a:p>
        </p:txBody>
      </p:sp>
      <p:sp>
        <p:nvSpPr>
          <p:cNvPr id="4" name="Title 3"/>
          <p:cNvSpPr>
            <a:spLocks noGrp="1"/>
          </p:cNvSpPr>
          <p:nvPr>
            <p:ph type="title" idx="4294967295"/>
          </p:nvPr>
        </p:nvSpPr>
        <p:spPr/>
        <p:txBody>
          <a:bodyPr/>
          <a:lstStyle/>
          <a:p>
            <a:pPr eaLnBrk="1" hangingPunct="1">
              <a:defRPr/>
            </a:pPr>
            <a:r>
              <a:rPr lang="en-US" sz="4000" b="1" i="1">
                <a:solidFill>
                  <a:srgbClr val="FF0066"/>
                </a:solidFill>
              </a:rPr>
              <a:t>DEFINITION;</a:t>
            </a:r>
          </a:p>
        </p:txBody>
      </p:sp>
    </p:spTree>
    <p:extLst>
      <p:ext uri="{BB962C8B-B14F-4D97-AF65-F5344CB8AC3E}">
        <p14:creationId xmlns:p14="http://schemas.microsoft.com/office/powerpoint/2010/main" val="366118989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eaLnBrk="1" hangingPunct="1">
              <a:defRPr/>
            </a:pPr>
            <a:r>
              <a:rPr lang="en-US" smtClean="0">
                <a:solidFill>
                  <a:srgbClr val="0000FF"/>
                </a:solidFill>
              </a:rPr>
              <a:t>HOW?????</a:t>
            </a:r>
          </a:p>
        </p:txBody>
      </p:sp>
      <p:sp>
        <p:nvSpPr>
          <p:cNvPr id="324611" name="Rectangle 3"/>
          <p:cNvSpPr>
            <a:spLocks noGrp="1" noChangeArrowheads="1"/>
          </p:cNvSpPr>
          <p:nvPr>
            <p:ph type="body" idx="1"/>
          </p:nvPr>
        </p:nvSpPr>
        <p:spPr/>
        <p:txBody>
          <a:bodyPr/>
          <a:lstStyle/>
          <a:p>
            <a:pPr eaLnBrk="1" hangingPunct="1">
              <a:defRPr/>
            </a:pPr>
            <a:r>
              <a:rPr lang="en-US" smtClean="0"/>
              <a:t>Identification in huge crowd;               </a:t>
            </a:r>
          </a:p>
          <a:p>
            <a:pPr eaLnBrk="1" hangingPunct="1">
              <a:defRPr/>
            </a:pPr>
            <a:endParaRPr lang="en-US" smtClean="0"/>
          </a:p>
        </p:txBody>
      </p:sp>
      <p:pic>
        <p:nvPicPr>
          <p:cNvPr id="10244" name="Picture 4" descr="identification in liv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133600"/>
            <a:ext cx="5822950" cy="511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247024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eaLnBrk="1" hangingPunct="1">
              <a:defRPr/>
            </a:pPr>
            <a:r>
              <a:rPr lang="en-US" smtClean="0"/>
              <a:t>Spectrum of nature;</a:t>
            </a:r>
          </a:p>
        </p:txBody>
      </p:sp>
      <p:pic>
        <p:nvPicPr>
          <p:cNvPr id="11267" name="Content Placeholder 3" descr="images.jpg"/>
          <p:cNvPicPr>
            <a:picLocks noGrp="1" noChangeAspect="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362200" y="1905000"/>
            <a:ext cx="4038600" cy="38862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33199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4294967295"/>
          </p:nvPr>
        </p:nvSpPr>
        <p:spPr/>
        <p:txBody>
          <a:bodyPr/>
          <a:lstStyle/>
          <a:p>
            <a:pPr algn="ctr" eaLnBrk="1" hangingPunct="1">
              <a:buFont typeface="Wingdings" panose="05000000000000000000" pitchFamily="2" charset="2"/>
              <a:buNone/>
              <a:defRPr/>
            </a:pPr>
            <a:r>
              <a:rPr lang="en-US" smtClean="0"/>
              <a:t>Whole spectrum of identification revolves around one fulcrum</a:t>
            </a:r>
          </a:p>
          <a:p>
            <a:pPr algn="ctr" eaLnBrk="1" hangingPunct="1">
              <a:buFont typeface="Wingdings" panose="05000000000000000000" pitchFamily="2" charset="2"/>
              <a:buNone/>
              <a:defRPr/>
            </a:pPr>
            <a:r>
              <a:rPr lang="en-US" sz="4800" u="sng">
                <a:solidFill>
                  <a:srgbClr val="FF6699"/>
                </a:solidFill>
                <a:latin typeface="Clarendon Condensed" pitchFamily="18" charset="0"/>
              </a:rPr>
              <a:t>Nature Paradox</a:t>
            </a:r>
          </a:p>
          <a:p>
            <a:pPr algn="ctr" eaLnBrk="1" hangingPunct="1">
              <a:buFont typeface="Wingdings" panose="05000000000000000000" pitchFamily="2" charset="2"/>
              <a:buNone/>
              <a:defRPr/>
            </a:pPr>
            <a:r>
              <a:rPr lang="en-US" smtClean="0"/>
              <a:t>1</a:t>
            </a:r>
            <a:r>
              <a:rPr lang="en-US" baseline="30000" smtClean="0"/>
              <a:t>st</a:t>
            </a:r>
            <a:r>
              <a:rPr lang="en-US" smtClean="0"/>
              <a:t> &amp; most important parameter</a:t>
            </a:r>
          </a:p>
        </p:txBody>
      </p:sp>
    </p:spTree>
    <p:extLst>
      <p:ext uri="{BB962C8B-B14F-4D97-AF65-F5344CB8AC3E}">
        <p14:creationId xmlns:p14="http://schemas.microsoft.com/office/powerpoint/2010/main" val="243578342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idx="4294967295"/>
          </p:nvPr>
        </p:nvSpPr>
        <p:spPr/>
        <p:txBody>
          <a:bodyPr/>
          <a:lstStyle/>
          <a:p>
            <a:pPr eaLnBrk="1" hangingPunct="1">
              <a:defRPr/>
            </a:pPr>
            <a:r>
              <a:rPr lang="en-US" sz="4000" b="1" i="1">
                <a:solidFill>
                  <a:srgbClr val="FF0066"/>
                </a:solidFill>
              </a:rPr>
              <a:t>Nature Paradox</a:t>
            </a:r>
          </a:p>
        </p:txBody>
      </p:sp>
      <p:sp>
        <p:nvSpPr>
          <p:cNvPr id="29699" name="Rectangle 1027"/>
          <p:cNvSpPr>
            <a:spLocks noGrp="1" noChangeArrowheads="1"/>
          </p:cNvSpPr>
          <p:nvPr>
            <p:ph type="body" idx="4294967295"/>
          </p:nvPr>
        </p:nvSpPr>
        <p:spPr/>
        <p:txBody>
          <a:bodyPr/>
          <a:lstStyle/>
          <a:p>
            <a:pPr eaLnBrk="1" hangingPunct="1">
              <a:defRPr/>
            </a:pPr>
            <a:r>
              <a:rPr lang="en-US" smtClean="0"/>
              <a:t>No two naturally made things are alike.</a:t>
            </a:r>
          </a:p>
          <a:p>
            <a:pPr eaLnBrk="1" hangingPunct="1">
              <a:defRPr/>
            </a:pPr>
            <a:r>
              <a:rPr lang="en-US" smtClean="0"/>
              <a:t>Similarity &amp; dis -similarity go hand in hand.</a:t>
            </a:r>
          </a:p>
          <a:p>
            <a:pPr eaLnBrk="1" hangingPunct="1">
              <a:defRPr/>
            </a:pPr>
            <a:r>
              <a:rPr lang="en-US" smtClean="0"/>
              <a:t>When we combine similarities, it becomes a </a:t>
            </a:r>
            <a:r>
              <a:rPr lang="en-US" smtClean="0">
                <a:solidFill>
                  <a:srgbClr val="FF33CC"/>
                </a:solidFill>
                <a:latin typeface="Clarendon Condensed" pitchFamily="18" charset="0"/>
              </a:rPr>
              <a:t>class of identification</a:t>
            </a:r>
            <a:r>
              <a:rPr lang="en-US" smtClean="0">
                <a:latin typeface="Clarendon Condensed" pitchFamily="18" charset="0"/>
              </a:rPr>
              <a:t>.</a:t>
            </a:r>
          </a:p>
          <a:p>
            <a:pPr eaLnBrk="1" hangingPunct="1">
              <a:defRPr/>
            </a:pPr>
            <a:r>
              <a:rPr lang="en-US" smtClean="0"/>
              <a:t>When we combine dissimilarities, it becomes </a:t>
            </a:r>
            <a:r>
              <a:rPr lang="en-US" smtClean="0">
                <a:solidFill>
                  <a:srgbClr val="FF33CC"/>
                </a:solidFill>
                <a:latin typeface="Clarendon Condensed" pitchFamily="18" charset="0"/>
              </a:rPr>
              <a:t>identity of a person</a:t>
            </a:r>
            <a:r>
              <a:rPr lang="en-US" smtClean="0">
                <a:latin typeface="Clarendon Condensed" pitchFamily="18" charset="0"/>
              </a:rPr>
              <a:t>.</a:t>
            </a:r>
          </a:p>
        </p:txBody>
      </p:sp>
    </p:spTree>
    <p:extLst>
      <p:ext uri="{BB962C8B-B14F-4D97-AF65-F5344CB8AC3E}">
        <p14:creationId xmlns:p14="http://schemas.microsoft.com/office/powerpoint/2010/main" val="86125850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TotalTime>
  <Words>1061</Words>
  <Application>Microsoft Office PowerPoint</Application>
  <PresentationFormat>Widescreen</PresentationFormat>
  <Paragraphs>179</Paragraphs>
  <Slides>33</Slides>
  <Notes>0</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33</vt:i4>
      </vt:variant>
    </vt:vector>
  </HeadingPairs>
  <TitlesOfParts>
    <vt:vector size="49" baseType="lpstr">
      <vt:lpstr>Arial</vt:lpstr>
      <vt:lpstr>Calibri</vt:lpstr>
      <vt:lpstr>Calibri Light</vt:lpstr>
      <vt:lpstr>Clarendon Condensed</vt:lpstr>
      <vt:lpstr>Comic Sans MS</vt:lpstr>
      <vt:lpstr>Copperplate Gothic Bold</vt:lpstr>
      <vt:lpstr>KodchiangUPC</vt:lpstr>
      <vt:lpstr>Times New Roman</vt:lpstr>
      <vt:lpstr>Trebuchet MS</vt:lpstr>
      <vt:lpstr>Tw Cen MT</vt:lpstr>
      <vt:lpstr>Tw Cen MT Condensed Extra Bold</vt:lpstr>
      <vt:lpstr>Verdana</vt:lpstr>
      <vt:lpstr>Vrinda</vt:lpstr>
      <vt:lpstr>Wingdings</vt:lpstr>
      <vt:lpstr>Office Theme</vt:lpstr>
      <vt:lpstr>Globe</vt:lpstr>
      <vt:lpstr>PowerPoint Presentation</vt:lpstr>
      <vt:lpstr>PERSONAL IDENTITY</vt:lpstr>
      <vt:lpstr>Learning outcomes:  At the end of the lecture the student should be able to ; 1. State the medico-legal significance of identification  2. List the general and specific identity criteria  3. Describe and discuss each criterion used for human identification 4. State the circumstances of an exhumation. 5. Briefly describe the procedure of exhumation. </vt:lpstr>
      <vt:lpstr>Personal Identity;</vt:lpstr>
      <vt:lpstr>DEFINITION;</vt:lpstr>
      <vt:lpstr>HOW?????</vt:lpstr>
      <vt:lpstr>Spectrum of nature;</vt:lpstr>
      <vt:lpstr>PowerPoint Presentation</vt:lpstr>
      <vt:lpstr>Nature Paradox</vt:lpstr>
      <vt:lpstr>...of the living and the dead</vt:lpstr>
      <vt:lpstr>Why identify the living? Cases of amnesia, unconscious, imposters, issue of identity cards, passports etc. Specific ages in penal code – infanticide, criminal responsibility, rape, consent, domestic employment  Why identify the dead? To give information to surviving relatives, statistical and legal purposes, registration of death, for burial or cremation, discharge property, claim life insurance, hold inquests, facilitate police investigations etc.  Establishment of identity may be required upon; Intact fresh corpses, decomposed corpses, mutilated and dismembered corpses and skeletalized material. </vt:lpstr>
      <vt:lpstr>Purpose of Identification in Living</vt:lpstr>
      <vt:lpstr>Types;</vt:lpstr>
      <vt:lpstr>Continue……………….</vt:lpstr>
      <vt:lpstr>Continue……………….</vt:lpstr>
      <vt:lpstr>Purpose of Identification in Dead</vt:lpstr>
      <vt:lpstr>Continue………</vt:lpstr>
      <vt:lpstr>Methods of determination</vt:lpstr>
      <vt:lpstr>Methods of determination</vt:lpstr>
      <vt:lpstr>Continue……….. </vt:lpstr>
      <vt:lpstr>Continue……..</vt:lpstr>
      <vt:lpstr>3-Objective method,;</vt:lpstr>
      <vt:lpstr>Personal identity parameters;</vt:lpstr>
      <vt:lpstr> General parameters;</vt:lpstr>
      <vt:lpstr>SPECIFIC PARAMETERS;</vt:lpstr>
      <vt:lpstr>Parameters of Idenification in living</vt:lpstr>
      <vt:lpstr>1-Parameters of identification in living</vt:lpstr>
      <vt:lpstr>Parameters of identification in living</vt:lpstr>
      <vt:lpstr>2-Parameters of Identification in dead</vt:lpstr>
      <vt:lpstr>Identification in dead</vt:lpstr>
      <vt:lpstr>Identification in dead</vt:lpstr>
      <vt:lpstr>Identification in dead</vt:lpstr>
      <vt:lpstr>Methods used in Pakistan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Dr.Nadir Ali</dc:creator>
  <cp:lastModifiedBy>Dr.Nadir Ali</cp:lastModifiedBy>
  <cp:revision>1</cp:revision>
  <dcterms:created xsi:type="dcterms:W3CDTF">2020-05-08T11:11:26Z</dcterms:created>
  <dcterms:modified xsi:type="dcterms:W3CDTF">2020-05-08T11:12:43Z</dcterms:modified>
</cp:coreProperties>
</file>