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1" r:id="rId7"/>
    <p:sldId id="260" r:id="rId8"/>
    <p:sldId id="262" r:id="rId9"/>
    <p:sldId id="263" r:id="rId10"/>
    <p:sldId id="264" r:id="rId11"/>
    <p:sldId id="265" r:id="rId12"/>
    <p:sldId id="268" r:id="rId13"/>
    <p:sldId id="266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15" autoAdjust="0"/>
  </p:normalViewPr>
  <p:slideViewPr>
    <p:cSldViewPr>
      <p:cViewPr varScale="1">
        <p:scale>
          <a:sx n="77" d="100"/>
          <a:sy n="77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 Sarfaraz Hussain\Desktop\orange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 Black" pitchFamily="34" charset="0"/>
              </a:rPr>
              <a:t>Orange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Prof. Dr. </a:t>
            </a:r>
            <a:r>
              <a:rPr lang="en-US" b="1" dirty="0" err="1" smtClean="0">
                <a:solidFill>
                  <a:schemeClr val="tx1"/>
                </a:solidFill>
              </a:rPr>
              <a:t>Sarfraz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Hussain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FST 508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0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Chilling Sensitivity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Symptoms of chilling injury include pitting,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brown staining, increased decay, internal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discoloration, off ﬂavors, and watery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breakdown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become evident 1 to 2 days after moving to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room temperature (about 72 °F)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removing fruit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from chilling temperatures, respiration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ethylene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production both increase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9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 Black" pitchFamily="34" charset="0"/>
              </a:rPr>
              <a:t>Ethylene production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Citrus produce very little ethylene: &lt;0.1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μL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kg-1h-1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at 20 °C (68 °F). Ethylene is used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degreen oranges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especially early in the season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natural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degreening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has been delayed because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warm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night temperatures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49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 Black" pitchFamily="34" charset="0"/>
              </a:rPr>
              <a:t>Respiration Rates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Temperature</a:t>
            </a:r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0 °</a:t>
            </a:r>
            <a:r>
              <a:rPr lang="en-US" dirty="0" smtClean="0"/>
              <a:t>C</a:t>
            </a:r>
          </a:p>
          <a:p>
            <a:r>
              <a:rPr lang="en-US" dirty="0" smtClean="0"/>
              <a:t> 5 </a:t>
            </a:r>
            <a:r>
              <a:rPr lang="en-US" dirty="0"/>
              <a:t>°C </a:t>
            </a:r>
            <a:endParaRPr lang="en-US" dirty="0" smtClean="0"/>
          </a:p>
          <a:p>
            <a:r>
              <a:rPr lang="en-US" dirty="0" smtClean="0"/>
              <a:t>10 </a:t>
            </a:r>
            <a:r>
              <a:rPr lang="en-US" dirty="0"/>
              <a:t>°C </a:t>
            </a:r>
            <a:endParaRPr lang="en-US" dirty="0" smtClean="0"/>
          </a:p>
          <a:p>
            <a:r>
              <a:rPr lang="en-US" dirty="0" smtClean="0"/>
              <a:t>15 </a:t>
            </a:r>
            <a:r>
              <a:rPr lang="en-US" dirty="0"/>
              <a:t>°C </a:t>
            </a:r>
            <a:endParaRPr lang="en-US" dirty="0" smtClean="0"/>
          </a:p>
          <a:p>
            <a:r>
              <a:rPr lang="en-US" dirty="0" smtClean="0"/>
              <a:t>20 </a:t>
            </a:r>
            <a:r>
              <a:rPr lang="en-US" dirty="0"/>
              <a:t>°C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mg CO2 kg-1 </a:t>
            </a:r>
            <a:r>
              <a:rPr lang="en-US" b="0" dirty="0" smtClean="0"/>
              <a:t>h-1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2 to </a:t>
            </a:r>
            <a:r>
              <a:rPr lang="en-US" dirty="0" smtClean="0"/>
              <a:t>6</a:t>
            </a:r>
            <a:endParaRPr lang="en-US" dirty="0"/>
          </a:p>
          <a:p>
            <a:r>
              <a:rPr lang="en-US" dirty="0"/>
              <a:t>4 to </a:t>
            </a:r>
            <a:r>
              <a:rPr lang="en-US" dirty="0" smtClean="0"/>
              <a:t>8</a:t>
            </a:r>
            <a:endParaRPr lang="en-US" dirty="0"/>
          </a:p>
          <a:p>
            <a:r>
              <a:rPr lang="en-US" dirty="0"/>
              <a:t>6 to </a:t>
            </a:r>
            <a:r>
              <a:rPr lang="en-US" dirty="0" smtClean="0"/>
              <a:t>10</a:t>
            </a:r>
            <a:endParaRPr lang="en-US" dirty="0"/>
          </a:p>
          <a:p>
            <a:r>
              <a:rPr lang="en-US" dirty="0"/>
              <a:t>11 to 22</a:t>
            </a:r>
          </a:p>
          <a:p>
            <a:r>
              <a:rPr lang="en-US" dirty="0"/>
              <a:t>20 to 31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69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Arial Black" pitchFamily="34" charset="0"/>
              </a:rPr>
              <a:t>Physiological Disorders</a:t>
            </a:r>
            <a:r>
              <a:rPr lang="en-US" sz="3200" dirty="0">
                <a:latin typeface="Arial Black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Granulation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caused by gel formation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within juice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vesicles that greatly reduces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extractable juice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content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Oil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spotting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oeocellosis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arises when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mechanical damage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releases oil from the oil glands.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 fruit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are very turgid, even slight pressure from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bumps and abrasions can result in oil release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spotting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Postharvest pitting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characterized by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clusters 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collapsed oil glands (often 5 to 20)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scattered over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fruit surface. It can begin to develop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 days after packing. Collapsed regions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turn bronze-brown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or brown-black over time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/>
              <a:t>Stem-end rind breakdown (SERB)</a:t>
            </a:r>
            <a:r>
              <a:rPr lang="en-US" sz="2000" i="1" dirty="0"/>
              <a:t> </a:t>
            </a:r>
            <a:r>
              <a:rPr lang="en-US" sz="2000" dirty="0"/>
              <a:t>is </a:t>
            </a:r>
            <a:r>
              <a:rPr lang="en-US" sz="2000" dirty="0" smtClean="0"/>
              <a:t>characterized by </a:t>
            </a:r>
            <a:r>
              <a:rPr lang="en-US" sz="2000" dirty="0"/>
              <a:t>the irregular collapse and darkening of </a:t>
            </a:r>
            <a:r>
              <a:rPr lang="en-US" sz="2000" dirty="0" smtClean="0"/>
              <a:t>rind tissue </a:t>
            </a:r>
            <a:r>
              <a:rPr lang="en-US" sz="2000" dirty="0"/>
              <a:t>around the stem end of the fruit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b="1" dirty="0" smtClean="0"/>
              <a:t>Rind </a:t>
            </a:r>
            <a:r>
              <a:rPr lang="en-US" sz="2000" b="1" dirty="0"/>
              <a:t>staining </a:t>
            </a:r>
            <a:r>
              <a:rPr lang="en-US" sz="2000" dirty="0"/>
              <a:t>is associated with </a:t>
            </a:r>
            <a:r>
              <a:rPr lang="en-US" sz="2000" dirty="0" smtClean="0"/>
              <a:t>physiologically over mature </a:t>
            </a:r>
            <a:r>
              <a:rPr lang="en-US" sz="2000" dirty="0"/>
              <a:t>fruit that are easily injured </a:t>
            </a:r>
            <a:r>
              <a:rPr lang="en-US" sz="2000" dirty="0" smtClean="0"/>
              <a:t>by mechanical </a:t>
            </a:r>
            <a:r>
              <a:rPr lang="en-US" sz="2000" dirty="0"/>
              <a:t>abrasions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137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 Black" pitchFamily="34" charset="0"/>
              </a:rPr>
              <a:t>Post Harvest Pathology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Oranges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susceptible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a wide variety of fungal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diseases, including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green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mold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Penicillium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digitatum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blue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mold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Penicillium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italicum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),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diplodia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stem-end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rot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Diplodia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natalensis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phomopsis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stem-end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rot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Phomopsis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citri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),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brown rot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Phytophthora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citrophthora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),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rot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Geotrichum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candidum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),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anthracnose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rot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Colletotrichum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gleosporioides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49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Factors such as growing region, production</a:t>
            </a:r>
            <a:br>
              <a:rPr lang="en-US" dirty="0"/>
            </a:br>
            <a:r>
              <a:rPr lang="en-US" dirty="0"/>
              <a:t>practices, cultivar, rootstock, and postharvest</a:t>
            </a:r>
            <a:br>
              <a:rPr lang="en-US" dirty="0"/>
            </a:br>
            <a:r>
              <a:rPr lang="en-US" dirty="0"/>
              <a:t>practices inﬂuence susceptibility to each of </a:t>
            </a:r>
            <a:r>
              <a:rPr lang="en-US" dirty="0" smtClean="0"/>
              <a:t>these pathogens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2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Black" pitchFamily="34" charset="0"/>
              </a:rPr>
              <a:t>Transportation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Oranges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are mainly transported in cartons, standard boxes, half-boxes, wire-bound boxes and fruit crates made of corrugated board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wood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sometimes also transported in net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bags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Refrigerated container with fresh air supply or controlled atmosphere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6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Introduction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sweet orange (Citrus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sinensis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Osbeck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dicotyledonous, perennial evergreen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Rutaceae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family that leads other Citrus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species 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both production area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value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Fruit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vary from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spherical to oblong and are seedless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 seeds) to seeded (&gt;6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seed)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Peel color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maturity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ranges from light to deep orange but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may remain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green under warm conditions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season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oranges may turn from orange to green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regreen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”) under warm conditions.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6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Quality Characteristics and Criteria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high-quality orange is mature, with good color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intensity that is uniformly distributed over the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surface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Fruit must be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a fairly smooth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texture and shape that is characteristic of the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variety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Fruit should be free from decay,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defects 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blemishes.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0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Horticultural Maturity Indices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best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indices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of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maturity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citrus (internal)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internal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Brix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(sugar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cid content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Brix/acid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ratio (mandarin 12-14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brix, sweet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orange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12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brix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skin color from dark-green to light-green with some yellow at the blossom end (color break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4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r Sarfaraz Hussain\Desktop\ora 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41019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35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Precooling </a:t>
            </a:r>
            <a:r>
              <a:rPr lang="en-US" b="1" dirty="0"/>
              <a:t>Conditions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Rapid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cooling is often neglected in many citrus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packinghouses but should be seriously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considered as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means of improving fruit quality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destination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markets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Common cooling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methods for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oranges include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room-cooling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forced-air cooling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Oranges can also be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hydro cooled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but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practice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seldom used because 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increased risk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spreading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fungal diseases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1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 Black" pitchFamily="34" charset="0"/>
              </a:rPr>
              <a:t>Storage conditions 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Under normal weather conditions, fruit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store better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 the tree than in cold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storage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Cold storage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should not be attempted if the fruit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storage potential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has been expended by prolonged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tree storage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Once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harvested, fruit quality will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not improve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Oranges can be stored for up to 12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weeks under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optimum storage conditions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Ultimate storage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life depends on cultivar,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maturity, pre harvest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conditions, and postharvest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handling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storage,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fruit should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be inspected often for signs of decay or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disorders.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Such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problems will advance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rapidly once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fruit are removed from cold storage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storage temperature for orange is 3 to 8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11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latin typeface="Arial Black" pitchFamily="34" charset="0"/>
              </a:rPr>
              <a:t>Controlled Atmosphere (CA)</a:t>
            </a:r>
            <a:br>
              <a:rPr lang="en-US" sz="2800" b="1" dirty="0">
                <a:latin typeface="Arial Black" pitchFamily="34" charset="0"/>
              </a:rPr>
            </a:br>
            <a:r>
              <a:rPr lang="en-US" sz="2800" b="1" dirty="0">
                <a:latin typeface="Arial Black" pitchFamily="34" charset="0"/>
              </a:rPr>
              <a:t>Considerations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5 to 10%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0 to 5% CO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may aid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retaining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quality of oranges.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Decreased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levels help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maintain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firmness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retard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senescence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igh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levels can inhibit the development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of chilling injury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00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Retail Outlet Display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Oranges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should be displayed 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 refrigerated shelves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inspected often to remove damaged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decaying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fruit.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35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470</Words>
  <Application>Microsoft Office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Orange</vt:lpstr>
      <vt:lpstr>Introduction</vt:lpstr>
      <vt:lpstr>Quality Characteristics and Criteria</vt:lpstr>
      <vt:lpstr>Horticultural Maturity Indices</vt:lpstr>
      <vt:lpstr>PowerPoint Presentation</vt:lpstr>
      <vt:lpstr>Precooling Conditions </vt:lpstr>
      <vt:lpstr>Storage conditions </vt:lpstr>
      <vt:lpstr>Controlled Atmosphere (CA) Considerations</vt:lpstr>
      <vt:lpstr>Retail Outlet Display Considerations</vt:lpstr>
      <vt:lpstr>Chilling Sensitivity  </vt:lpstr>
      <vt:lpstr>Ethylene production</vt:lpstr>
      <vt:lpstr>Respiration Rates</vt:lpstr>
      <vt:lpstr>Physiological Disorders </vt:lpstr>
      <vt:lpstr>Post Harvest Pathology</vt:lpstr>
      <vt:lpstr>Continued . . .</vt:lpstr>
      <vt:lpstr>Transportation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Sarfaraz Hussain</dc:creator>
  <cp:lastModifiedBy>Dr Sarfaraz Hussain</cp:lastModifiedBy>
  <cp:revision>71</cp:revision>
  <dcterms:created xsi:type="dcterms:W3CDTF">2006-08-16T00:00:00Z</dcterms:created>
  <dcterms:modified xsi:type="dcterms:W3CDTF">2020-04-29T04:15:22Z</dcterms:modified>
</cp:coreProperties>
</file>