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298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51" autoAdjust="0"/>
    <p:restoredTop sz="94737" autoAdjust="0"/>
  </p:normalViewPr>
  <p:slideViewPr>
    <p:cSldViewPr>
      <p:cViewPr>
        <p:scale>
          <a:sx n="50" d="100"/>
          <a:sy n="50" d="100"/>
        </p:scale>
        <p:origin x="-1812" y="-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3497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E5CC7E-FB90-4424-9CB4-17012A37EC06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61683A-871E-4AB8-AE8B-7C214C8DF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33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A748D5-68C2-40B6-839F-CA604426006C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929356-EA93-4890-807A-3BF89F2AE7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24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58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6928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9300" y="274638"/>
            <a:ext cx="17907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2197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6835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452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085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026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854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685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618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91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79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25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16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7785100" y="0"/>
            <a:ext cx="1435100" cy="6862763"/>
            <a:chOff x="4904" y="-3"/>
            <a:chExt cx="904" cy="4323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auto">
            <a:xfrm rot="5400000">
              <a:off x="3216" y="1776"/>
              <a:ext cx="4320" cy="768"/>
            </a:xfrm>
            <a:prstGeom prst="rect">
              <a:avLst/>
            </a:prstGeom>
            <a:solidFill>
              <a:srgbClr val="D89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graphicFrame>
          <p:nvGraphicFramePr>
            <p:cNvPr id="1033" name="Object 9"/>
            <p:cNvGraphicFramePr>
              <a:graphicFrameLocks noChangeAspect="1"/>
            </p:cNvGraphicFramePr>
            <p:nvPr userDrawn="1"/>
          </p:nvGraphicFramePr>
          <p:xfrm>
            <a:off x="5064" y="3552"/>
            <a:ext cx="624" cy="6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" name="CorelDRAW" r:id="rId15" imgW="2877480" imgH="2906280" progId="">
                    <p:embed/>
                  </p:oleObj>
                </mc:Choice>
                <mc:Fallback>
                  <p:oleObj name="CorelDRAW" r:id="rId15" imgW="2877480" imgH="2906280" progId="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4" y="3552"/>
                          <a:ext cx="624" cy="6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BBE0E3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4" name="Text Box 10"/>
            <p:cNvSpPr txBox="1">
              <a:spLocks noChangeArrowheads="1"/>
            </p:cNvSpPr>
            <p:nvPr userDrawn="1"/>
          </p:nvSpPr>
          <p:spPr bwMode="auto">
            <a:xfrm>
              <a:off x="5040" y="1152"/>
              <a:ext cx="768" cy="2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8000" b="1">
                  <a:solidFill>
                    <a:srgbClr val="000066"/>
                  </a:solidFill>
                  <a:latin typeface="Times New Roman" charset="0"/>
                </a:rPr>
                <a:t>U</a:t>
              </a:r>
            </a:p>
            <a:p>
              <a:r>
                <a:rPr lang="en-US" sz="8000" b="1">
                  <a:solidFill>
                    <a:srgbClr val="000066"/>
                  </a:solidFill>
                  <a:latin typeface="Times New Roman" charset="0"/>
                </a:rPr>
                <a:t>O</a:t>
              </a:r>
            </a:p>
            <a:p>
              <a:r>
                <a:rPr lang="en-US" sz="800" b="1">
                  <a:solidFill>
                    <a:srgbClr val="000066"/>
                  </a:solidFill>
                  <a:latin typeface="Times New Roman" charset="0"/>
                </a:rPr>
                <a:t>     </a:t>
              </a:r>
              <a:r>
                <a:rPr lang="en-US" sz="8800" b="1">
                  <a:solidFill>
                    <a:srgbClr val="000066"/>
                  </a:solidFill>
                  <a:latin typeface="Times New Roman" charset="0"/>
                </a:rPr>
                <a:t>S</a:t>
              </a:r>
            </a:p>
          </p:txBody>
        </p:sp>
        <p:pic>
          <p:nvPicPr>
            <p:cNvPr id="1035" name="Picture 11" descr="123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144"/>
              <a:ext cx="768" cy="1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6" name="Rectangle 12"/>
            <p:cNvSpPr>
              <a:spLocks noChangeArrowheads="1"/>
            </p:cNvSpPr>
            <p:nvPr userDrawn="1"/>
          </p:nvSpPr>
          <p:spPr bwMode="auto">
            <a:xfrm rot="5400000">
              <a:off x="2792" y="2109"/>
              <a:ext cx="4320" cy="96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E9D3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7700963" cy="671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60648"/>
            <a:ext cx="6781800" cy="1656184"/>
          </a:xfrm>
        </p:spPr>
        <p:txBody>
          <a:bodyPr/>
          <a:lstStyle/>
          <a:p>
            <a:r>
              <a:rPr lang="en-AU" sz="3600" b="1" dirty="0" smtClean="0"/>
              <a:t>IONIZING RADIATION</a:t>
            </a:r>
            <a:endParaRPr lang="en-AU" sz="36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1520" y="1676400"/>
            <a:ext cx="7368480" cy="25816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     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Prof. Dr</a:t>
            </a:r>
            <a:r>
              <a:rPr lang="en-US" sz="28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. SARFRAZ </a:t>
            </a:r>
            <a:r>
              <a:rPr lang="en-US" sz="2800" b="1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HUSSAIN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FST 508</a:t>
            </a:r>
            <a:r>
              <a:rPr lang="en-US" sz="240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     </a:t>
            </a:r>
            <a:endParaRPr lang="en-US" sz="2400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  <a:p>
            <a:endParaRPr lang="en-US" sz="2800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  <a:p>
            <a:r>
              <a:rPr lang="en-US" sz="280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 </a:t>
            </a:r>
            <a:endParaRPr lang="en-US" sz="2800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9929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Irradiation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Dose, and rate,</a:t>
            </a:r>
          </a:p>
          <a:p>
            <a:r>
              <a:rPr lang="en-US" dirty="0" smtClean="0"/>
              <a:t>Environmental conditions during Irradiation,</a:t>
            </a:r>
          </a:p>
          <a:p>
            <a:r>
              <a:rPr lang="en-US" dirty="0" smtClean="0"/>
              <a:t>Temperature,</a:t>
            </a:r>
          </a:p>
          <a:p>
            <a:r>
              <a:rPr lang="en-US" dirty="0" smtClean="0"/>
              <a:t>Atmospheric composition of gasses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Dozes and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0.05 – 0.15  sprout inhibition in tubers</a:t>
            </a:r>
          </a:p>
          <a:p>
            <a:r>
              <a:rPr lang="en-US" dirty="0" smtClean="0"/>
              <a:t>0.15 to 0.75 Insect disinfection,</a:t>
            </a:r>
          </a:p>
          <a:p>
            <a:r>
              <a:rPr lang="en-US" dirty="0" smtClean="0"/>
              <a:t>0.25 to 0.5 delayed ripening in mango, papaya, banana,</a:t>
            </a:r>
          </a:p>
          <a:p>
            <a:r>
              <a:rPr lang="en-US" dirty="0" smtClean="0"/>
              <a:t>&gt;1.75 Control of post harvest diseases,</a:t>
            </a:r>
          </a:p>
          <a:p>
            <a:r>
              <a:rPr lang="en-US" dirty="0" smtClean="0"/>
              <a:t>1.0 to 3.0 Accelerated softening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Tolerence</a:t>
            </a:r>
            <a:r>
              <a:rPr lang="en-US" dirty="0" smtClean="0"/>
              <a:t> to Irradiation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High  peppers</a:t>
            </a:r>
          </a:p>
          <a:p>
            <a:r>
              <a:rPr lang="en-US" dirty="0" smtClean="0"/>
              <a:t> Dates, Guava, mango, tomato, papaya,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Moderate </a:t>
            </a:r>
          </a:p>
          <a:p>
            <a:r>
              <a:rPr lang="en-US" dirty="0" smtClean="0"/>
              <a:t> plum, banana, pineapple, fig, apricot,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Low  </a:t>
            </a:r>
          </a:p>
          <a:p>
            <a:r>
              <a:rPr lang="en-US" dirty="0" smtClean="0"/>
              <a:t> leafy vegetables, cucumber, olive, lime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239000" cy="4525963"/>
          </a:xfrm>
        </p:spPr>
        <p:txBody>
          <a:bodyPr/>
          <a:lstStyle/>
          <a:p>
            <a:pPr algn="just"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Bautista, O.K. and Esguerra, E.B. (eds.) 2007. Postharvest technology for Southeast Asian perishable crops. University of the Philippines Los Banos, Laguna and Department of Agriculture, Quezon City, Philippines. 447p. </a:t>
            </a:r>
          </a:p>
          <a:p>
            <a:pPr algn="just"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Borarin, B. 2009. Impacts of producing fruits and vegetables for supermarkets on farming practices: Lettuce and longan case studies in Cambodia. Food and Agriculture Organization of the United Nations-Regional Office for Asia and the Pacific (FAO-RAP), Bangkok, Thailand. </a:t>
            </a:r>
          </a:p>
          <a:p>
            <a:pPr algn="just"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Castle A., (2007). Chemical migration into food: an overview. In: Barnes KA, Sinclair CR, Watson DH, editors. Chemical migration and food contact materials. Cambridge, U.K.: Wood head Publishing Ltd. pp1–14.</a:t>
            </a:r>
          </a:p>
          <a:p>
            <a:pPr algn="just">
              <a:buNone/>
            </a:pPr>
            <a:r>
              <a:rPr lang="en-US" sz="1800" dirty="0" err="1" smtClean="0">
                <a:solidFill>
                  <a:schemeClr val="tx2"/>
                </a:solidFill>
              </a:rPr>
              <a:t>Sarfraz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</a:rPr>
              <a:t>Hussain</a:t>
            </a:r>
            <a:r>
              <a:rPr lang="en-US" sz="1800" dirty="0" smtClean="0">
                <a:solidFill>
                  <a:schemeClr val="tx2"/>
                </a:solidFill>
              </a:rPr>
              <a:t>, 2004. Studies on long term storage of mushroom. </a:t>
            </a:r>
            <a:r>
              <a:rPr lang="en-US" sz="1800" dirty="0" err="1" smtClean="0">
                <a:solidFill>
                  <a:schemeClr val="tx2"/>
                </a:solidFill>
              </a:rPr>
              <a:t>Ph.D</a:t>
            </a:r>
            <a:r>
              <a:rPr lang="en-US" sz="1800" dirty="0" smtClean="0">
                <a:solidFill>
                  <a:schemeClr val="tx2"/>
                </a:solidFill>
              </a:rPr>
              <a:t> Thesis, University of Agriculture, Faisalabad, Pakistan.</a:t>
            </a:r>
          </a:p>
          <a:p>
            <a:pPr algn="just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just"/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AU" sz="3600" b="1" dirty="0" smtClean="0"/>
              <a:t>References</a:t>
            </a:r>
            <a:endParaRPr lang="en-AU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Ionizing Radiation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Ionizing radiation is used in food preservation</a:t>
            </a:r>
          </a:p>
          <a:p>
            <a:r>
              <a:rPr lang="en-US" dirty="0" smtClean="0"/>
              <a:t>Sources like cobalt -60 and cesium- 137 and X-rays and electron accelerated beam </a:t>
            </a:r>
          </a:p>
          <a:p>
            <a:r>
              <a:rPr lang="en-US" dirty="0" smtClean="0"/>
              <a:t>In 1986 use of radiation was allowed for treatment of fresh fruits and vegetables,</a:t>
            </a:r>
          </a:p>
          <a:p>
            <a:r>
              <a:rPr lang="en-US" dirty="0" smtClean="0"/>
              <a:t>Doses were 1kGy (100krad)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Ionizing </a:t>
            </a:r>
            <a:r>
              <a:rPr lang="en-US" dirty="0" smtClean="0"/>
              <a:t>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has limits of application and can be used as a supplement to many other techniques as refrigeration &amp; other post harvest techniques,</a:t>
            </a:r>
          </a:p>
          <a:p>
            <a:r>
              <a:rPr lang="en-US" dirty="0" smtClean="0"/>
              <a:t>Fresh fruits &amp; vegetables are subjected to higher rates of respiration and due to injuries subjected to irradiation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Ionizing </a:t>
            </a:r>
            <a:r>
              <a:rPr lang="en-US" dirty="0" smtClean="0"/>
              <a:t>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Formation of free radicals may cause injury to plant tissues on irradiation</a:t>
            </a:r>
          </a:p>
          <a:p>
            <a:r>
              <a:rPr lang="en-US" sz="2800" dirty="0" smtClean="0"/>
              <a:t>Fresh fruits contain about 80-95% moisture and about 25% inter spaces where free radicals of oxygen and moistures are formed,</a:t>
            </a:r>
          </a:p>
          <a:p>
            <a:r>
              <a:rPr lang="en-US" sz="2800" dirty="0" smtClean="0"/>
              <a:t>In an inert atmosphere the treatment can be more beneficial but it may also lower the effect of treatment and kill total mold cells.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Ionizing </a:t>
            </a:r>
            <a:r>
              <a:rPr lang="en-US" dirty="0" smtClean="0"/>
              <a:t>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Necrosis can occur in cell in tubers high  as doses of irradiation,</a:t>
            </a:r>
          </a:p>
          <a:p>
            <a:r>
              <a:rPr lang="en-US" sz="2800" dirty="0" smtClean="0"/>
              <a:t>Sprouting is inhibited in ginger, beet root, potato, sweet potato, turnip, carrot onion and Garlic,</a:t>
            </a:r>
          </a:p>
          <a:p>
            <a:r>
              <a:rPr lang="en-US" sz="2800" dirty="0" smtClean="0"/>
              <a:t>The treatment is most effective when in dormancy,</a:t>
            </a:r>
          </a:p>
          <a:p>
            <a:r>
              <a:rPr lang="en-US" sz="2800" dirty="0" smtClean="0"/>
              <a:t>Doses of 0.15 are safe and no side effects are produced but above this wound healing may be affected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Ionizing </a:t>
            </a:r>
            <a:r>
              <a:rPr lang="en-US" sz="3600" b="1" dirty="0" smtClean="0"/>
              <a:t>Radiation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162800" cy="4906963"/>
          </a:xfrm>
        </p:spPr>
        <p:txBody>
          <a:bodyPr/>
          <a:lstStyle/>
          <a:p>
            <a:r>
              <a:rPr lang="en-US" dirty="0" smtClean="0"/>
              <a:t>Succeptability to infection is increased, sugar contents increased, vitamins reduced, tissue darkening occurs,</a:t>
            </a:r>
          </a:p>
          <a:p>
            <a:r>
              <a:rPr lang="en-US" dirty="0" smtClean="0"/>
              <a:t>In Japan and USSR has been approved on onion and potatoes,</a:t>
            </a:r>
          </a:p>
          <a:p>
            <a:r>
              <a:rPr lang="en-US" dirty="0" err="1" smtClean="0"/>
              <a:t>Chloroisopropyle</a:t>
            </a:r>
            <a:r>
              <a:rPr lang="en-US" dirty="0" smtClean="0"/>
              <a:t> </a:t>
            </a:r>
            <a:r>
              <a:rPr lang="en-US" dirty="0" err="1" smtClean="0"/>
              <a:t>carbamate</a:t>
            </a:r>
            <a:r>
              <a:rPr lang="en-US" dirty="0" smtClean="0"/>
              <a:t>  for potato sprout inhibition and </a:t>
            </a:r>
            <a:r>
              <a:rPr lang="en-US" dirty="0" err="1" smtClean="0"/>
              <a:t>maleic</a:t>
            </a:r>
            <a:r>
              <a:rPr lang="en-US" dirty="0" smtClean="0"/>
              <a:t> </a:t>
            </a:r>
            <a:r>
              <a:rPr lang="en-US" dirty="0" err="1" smtClean="0"/>
              <a:t>hydrazide</a:t>
            </a:r>
            <a:r>
              <a:rPr lang="en-US" dirty="0" smtClean="0"/>
              <a:t> for onions is used,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Irradiated Mushrooms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Dozes up to 0.06 </a:t>
            </a:r>
            <a:r>
              <a:rPr lang="en-US" dirty="0" err="1" smtClean="0"/>
              <a:t>kGy</a:t>
            </a:r>
            <a:r>
              <a:rPr lang="en-US" dirty="0" smtClean="0"/>
              <a:t> has reduced veal opening, browning of tissues and enlargement of stalk,</a:t>
            </a:r>
          </a:p>
          <a:p>
            <a:r>
              <a:rPr lang="en-US" dirty="0" smtClean="0"/>
              <a:t>Above 0.5 </a:t>
            </a:r>
            <a:r>
              <a:rPr lang="en-US" dirty="0" err="1" smtClean="0"/>
              <a:t>kGy</a:t>
            </a:r>
            <a:r>
              <a:rPr lang="en-US" dirty="0" smtClean="0"/>
              <a:t> flavor &amp; taste changes are observed in canned mushrooms,</a:t>
            </a:r>
          </a:p>
          <a:p>
            <a:r>
              <a:rPr lang="en-US" dirty="0" smtClean="0"/>
              <a:t>Mushrooms should be kept at reduced temperature at 0</a:t>
            </a:r>
            <a:r>
              <a:rPr lang="en-US" baseline="30000" dirty="0" smtClean="0"/>
              <a:t>0</a:t>
            </a:r>
            <a:r>
              <a:rPr lang="en-US" dirty="0" smtClean="0"/>
              <a:t>C,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Facilities of Irradiation in Pakistan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PARS Lahore &amp; Ternab </a:t>
            </a:r>
            <a:r>
              <a:rPr lang="en-US" dirty="0"/>
              <a:t>P</a:t>
            </a:r>
            <a:r>
              <a:rPr lang="en-US" dirty="0" smtClean="0"/>
              <a:t>eshawar</a:t>
            </a:r>
          </a:p>
          <a:p>
            <a:r>
              <a:rPr lang="en-US" dirty="0" smtClean="0"/>
              <a:t>Being used for irradiation of Mangoes and other fruits and spices</a:t>
            </a:r>
          </a:p>
          <a:p>
            <a:r>
              <a:rPr lang="en-US" dirty="0" smtClean="0"/>
              <a:t>Known as cold sterilization and low dozes can be applied to retain volatiles. </a:t>
            </a:r>
          </a:p>
          <a:p>
            <a:r>
              <a:rPr lang="en-US" dirty="0" smtClean="0"/>
              <a:t>Small irradiation mobile plants are needed in the country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to Irradiation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Factors influencing</a:t>
            </a:r>
          </a:p>
          <a:p>
            <a:r>
              <a:rPr lang="en-US" dirty="0"/>
              <a:t>C</a:t>
            </a:r>
            <a:r>
              <a:rPr lang="en-US" dirty="0" smtClean="0"/>
              <a:t>ommodity,</a:t>
            </a:r>
          </a:p>
          <a:p>
            <a:r>
              <a:rPr lang="en-US" dirty="0" smtClean="0"/>
              <a:t>Climate, production area</a:t>
            </a:r>
          </a:p>
          <a:p>
            <a:r>
              <a:rPr lang="en-US" dirty="0" smtClean="0"/>
              <a:t>Maturity at harvest,</a:t>
            </a:r>
          </a:p>
          <a:p>
            <a:r>
              <a:rPr lang="en-US" dirty="0" smtClean="0"/>
              <a:t>Initial quality,</a:t>
            </a:r>
          </a:p>
          <a:p>
            <a:r>
              <a:rPr lang="en-US" dirty="0" smtClean="0"/>
              <a:t>Post harvest handling procedures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1161</TotalTime>
  <Words>636</Words>
  <Application>Microsoft Office PowerPoint</Application>
  <PresentationFormat>On-screen Show (4:3)</PresentationFormat>
  <Paragraphs>66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Theme2</vt:lpstr>
      <vt:lpstr>CorelDRAW</vt:lpstr>
      <vt:lpstr>IONIZING RADIATION</vt:lpstr>
      <vt:lpstr>Ionizing Radiation </vt:lpstr>
      <vt:lpstr>Ionizing Radiation</vt:lpstr>
      <vt:lpstr>Ionizing Radiation</vt:lpstr>
      <vt:lpstr>Ionizing Radiation</vt:lpstr>
      <vt:lpstr>Ionizing Radiation</vt:lpstr>
      <vt:lpstr>Irradiated Mushrooms</vt:lpstr>
      <vt:lpstr>Facilities of Irradiation in Pakistan</vt:lpstr>
      <vt:lpstr>Response to Irradiation</vt:lpstr>
      <vt:lpstr>Irradiation procedure</vt:lpstr>
      <vt:lpstr>Dozes and effects</vt:lpstr>
      <vt:lpstr>Tolerence to Irradiation</vt:lpstr>
      <vt:lpstr>References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 to increase post harvest shelf life of fresh vegetables</dc:title>
  <dc:creator>Umar</dc:creator>
  <cp:lastModifiedBy>Dr Sarfaraz Hussain</cp:lastModifiedBy>
  <cp:revision>182</cp:revision>
  <cp:lastPrinted>2018-05-07T05:52:23Z</cp:lastPrinted>
  <dcterms:created xsi:type="dcterms:W3CDTF">2014-04-03T04:44:35Z</dcterms:created>
  <dcterms:modified xsi:type="dcterms:W3CDTF">2020-05-02T19:56:34Z</dcterms:modified>
</cp:coreProperties>
</file>