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44" d="100"/>
          <a:sy n="44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6.jpg"/><Relationship Id="rId7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35" y="1556792"/>
            <a:ext cx="9144000" cy="6387875"/>
          </a:xfrm>
          <a:prstGeom prst="rect">
            <a:avLst/>
          </a:prstGeom>
          <a:noFill/>
        </p:spPr>
      </p:pic>
      <p:sp>
        <p:nvSpPr>
          <p:cNvPr id="3" name="Text Box3"/>
          <p:cNvSpPr txBox="1"/>
          <p:nvPr/>
        </p:nvSpPr>
        <p:spPr>
          <a:xfrm>
            <a:off x="0" y="0"/>
            <a:ext cx="9144000" cy="1738884"/>
          </a:xfrm>
          <a:prstGeom prst="rect">
            <a:avLst/>
          </a:prstGeom>
          <a:solidFill>
            <a:srgbClr val="E2D1B2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369"/>
              </a:lnSpc>
            </a:pPr>
            <a:endParaRPr dirty="0"/>
          </a:p>
          <a:p>
            <a:pPr marL="1681226" algn="l" rtl="0">
              <a:lnSpc>
                <a:spcPts val="5400"/>
              </a:lnSpc>
            </a:pPr>
            <a:r>
              <a:rPr lang="en-US" altLang="zh-CN" sz="5400" b="1" spc="-5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Absorption,</a:t>
            </a:r>
            <a:r>
              <a:rPr lang="en-US" altLang="zh-CN" sz="5400" b="1" spc="-69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5400" b="1" spc="-10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transport</a:t>
            </a:r>
            <a:r>
              <a:rPr lang="en-US" altLang="zh-CN" sz="5400" b="1" spc="-72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5400" b="1" spc="22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and</a:t>
            </a:r>
            <a:endParaRPr lang="en-US" altLang="zh-CN" sz="5400" dirty="0">
              <a:latin typeface="Calibri Light"/>
              <a:ea typeface="Calibri Light"/>
              <a:cs typeface="Calibri Light"/>
            </a:endParaRPr>
          </a:p>
          <a:p>
            <a:pPr marL="2101850" algn="l" rtl="0">
              <a:lnSpc>
                <a:spcPts val="5402"/>
              </a:lnSpc>
              <a:spcBef>
                <a:spcPts val="1078"/>
              </a:spcBef>
            </a:pPr>
            <a:r>
              <a:rPr lang="en-US" altLang="zh-CN" sz="5400" b="1" spc="-3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metabolism</a:t>
            </a:r>
            <a:r>
              <a:rPr lang="en-US" altLang="zh-CN" sz="5400" b="1" spc="-120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5400" b="1" spc="23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5400" b="1" spc="-67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5400" b="1" spc="-2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riboflavin</a:t>
            </a:r>
            <a:endParaRPr lang="en-US" altLang="zh-CN" sz="5400" dirty="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2" name="Text Box102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2896870" algn="l" rtl="0">
              <a:lnSpc>
                <a:spcPts val="4404"/>
              </a:lnSpc>
            </a:pPr>
            <a:r>
              <a:rPr lang="en-US" altLang="zh-CN" sz="4400" b="1" spc="-18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Protein</a:t>
            </a:r>
            <a:r>
              <a:rPr lang="en-US" altLang="zh-CN" sz="4400" b="1" spc="-91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2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binding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03" name="Text Box103"/>
          <p:cNvSpPr txBox="1"/>
          <p:nvPr/>
        </p:nvSpPr>
        <p:spPr>
          <a:xfrm>
            <a:off x="726643" y="1887247"/>
            <a:ext cx="7347191" cy="242160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814"/>
              </a:lnSpc>
            </a:pPr>
            <a:r>
              <a:rPr lang="en-US" altLang="zh-CN" sz="3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200" spc="69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200" b="1" spc="-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200" b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transported</a:t>
            </a:r>
            <a:r>
              <a:rPr lang="en-US" altLang="zh-CN" sz="3200" b="1" spc="-4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200" b="1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plasma</a:t>
            </a:r>
            <a:r>
              <a:rPr lang="en-US" altLang="zh-CN" sz="3200" b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both</a:t>
            </a:r>
            <a:r>
              <a:rPr lang="en-US" altLang="zh-CN" sz="3200" b="1" spc="-1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3200" b="1" spc="1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200" b="1" spc="-25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200" b="1" spc="-2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FMN</a:t>
            </a:r>
            <a:r>
              <a:rPr lang="en-US" altLang="zh-CN" sz="32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both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200" b="1" spc="7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which</a:t>
            </a:r>
            <a:r>
              <a:rPr lang="en-US" altLang="zh-CN" sz="3200" b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bound</a:t>
            </a:r>
            <a:r>
              <a:rPr lang="en-US" altLang="zh-CN" sz="3200" b="1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200" b="1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appreciable</a:t>
            </a:r>
            <a:r>
              <a:rPr lang="en-US" altLang="zh-CN" sz="3200" b="1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amounts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(about</a:t>
            </a:r>
            <a:r>
              <a:rPr lang="en-US" altLang="zh-CN" sz="32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half</a:t>
            </a:r>
            <a:r>
              <a:rPr lang="en-US" altLang="zh-CN" sz="3200" b="1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200" b="1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200" b="1" spc="-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200" b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80%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FMN)</a:t>
            </a:r>
            <a:r>
              <a:rPr lang="en-US" altLang="zh-CN" sz="32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plasma</a:t>
            </a:r>
            <a:r>
              <a:rPr lang="en-US" altLang="zh-CN" sz="3200" b="1" spc="-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proteins.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104" name="Text Box104"/>
          <p:cNvSpPr txBox="1"/>
          <p:nvPr/>
        </p:nvSpPr>
        <p:spPr>
          <a:xfrm>
            <a:off x="726643" y="4424093"/>
            <a:ext cx="7574697" cy="95773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771"/>
              </a:lnSpc>
            </a:pPr>
            <a:r>
              <a:rPr lang="en-US" altLang="zh-CN" sz="3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200" spc="69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3200" b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includes</a:t>
            </a:r>
            <a:r>
              <a:rPr lang="en-US" altLang="zh-CN" sz="3200" b="1" spc="-2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tight</a:t>
            </a:r>
            <a:r>
              <a:rPr lang="en-US" altLang="zh-CN" sz="3200" b="1" spc="-2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binding</a:t>
            </a:r>
            <a:r>
              <a:rPr lang="en-US" altLang="zh-CN" sz="3200" b="1" spc="-3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14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200" b="1" spc="17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globulins</a:t>
            </a:r>
            <a:r>
              <a:rPr lang="en-US" altLang="zh-CN" sz="3200" b="1" spc="-5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2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fibrinogen,</a:t>
            </a:r>
            <a:r>
              <a:rPr lang="en-US" altLang="zh-CN" sz="3200" b="1" spc="-24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200" b="1" spc="-29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weak</a:t>
            </a:r>
            <a:r>
              <a:rPr lang="en-US" altLang="zh-CN" sz="3200" b="1" spc="-1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binding</a:t>
            </a:r>
            <a:r>
              <a:rPr lang="en-US" altLang="zh-CN" sz="3200" b="1" spc="-25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1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2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5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albumin.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108" name="Text Box108"/>
          <p:cNvSpPr txBox="1"/>
          <p:nvPr/>
        </p:nvSpPr>
        <p:spPr>
          <a:xfrm>
            <a:off x="8285353" y="6569660"/>
            <a:ext cx="19309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10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228" y="230124"/>
            <a:ext cx="4006596" cy="1231392"/>
          </a:xfrm>
          <a:prstGeom prst="rect">
            <a:avLst/>
          </a:prstGeom>
          <a:noFill/>
        </p:spPr>
      </p:pic>
      <p:sp>
        <p:nvSpPr>
          <p:cNvPr id="111" name="Text Box111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2933446" algn="l" rtl="0">
              <a:lnSpc>
                <a:spcPts val="4404"/>
              </a:lnSpc>
            </a:pPr>
            <a:r>
              <a:rPr lang="en-US" altLang="zh-CN" sz="4400" b="1" spc="4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Cellular</a:t>
            </a:r>
            <a:r>
              <a:rPr lang="en-US" altLang="zh-CN" sz="4400" b="1" spc="-80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32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uptake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12" name="Text Box112"/>
          <p:cNvSpPr txBox="1"/>
          <p:nvPr/>
        </p:nvSpPr>
        <p:spPr>
          <a:xfrm>
            <a:off x="1508506" y="2840990"/>
            <a:ext cx="190245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04"/>
              </a:lnSpc>
            </a:pPr>
            <a:r>
              <a:rPr lang="en-US" altLang="zh-CN" sz="20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+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113" name="Text Box113"/>
          <p:cNvSpPr txBox="1"/>
          <p:nvPr/>
        </p:nvSpPr>
        <p:spPr>
          <a:xfrm>
            <a:off x="5809742" y="3298190"/>
            <a:ext cx="319785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04"/>
              </a:lnSpc>
            </a:pPr>
            <a:r>
              <a:rPr lang="en-US" altLang="zh-CN" sz="2000" b="1" spc="4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2+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116" name="Text Box116"/>
          <p:cNvSpPr txBox="1"/>
          <p:nvPr/>
        </p:nvSpPr>
        <p:spPr>
          <a:xfrm>
            <a:off x="729691" y="6569660"/>
            <a:ext cx="902208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April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15,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2018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  <p:pic>
        <p:nvPicPr>
          <p:cNvPr id="13" name="Image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424" y="1484784"/>
            <a:ext cx="9144000" cy="5351982"/>
          </a:xfrm>
          <a:prstGeom prst="rect">
            <a:avLst/>
          </a:prstGeom>
          <a:noFill/>
        </p:spPr>
      </p:pic>
      <p:sp>
        <p:nvSpPr>
          <p:cNvPr id="114" name="Text Box114"/>
          <p:cNvSpPr txBox="1"/>
          <p:nvPr/>
        </p:nvSpPr>
        <p:spPr>
          <a:xfrm>
            <a:off x="726643" y="1886309"/>
            <a:ext cx="7481621" cy="235455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marL="342900" indent="-342900" algn="just" rtl="0">
              <a:lnSpc>
                <a:spcPts val="3574"/>
              </a:lnSpc>
            </a:pP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000" spc="8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000" b="1" spc="3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uptake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appears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000" b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occur</a:t>
            </a:r>
            <a:r>
              <a:rPr lang="en-US" altLang="zh-CN" sz="3000" b="1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000" b="1" spc="67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manner</a:t>
            </a:r>
            <a:r>
              <a:rPr lang="en-US" altLang="zh-CN" sz="3000" b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similar</a:t>
            </a:r>
            <a:r>
              <a:rPr lang="en-US" altLang="zh-CN" sz="3000" b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000" b="1" spc="-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its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enteric</a:t>
            </a:r>
            <a:r>
              <a:rPr lang="en-US" altLang="zh-CN" sz="30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absorption,</a:t>
            </a:r>
            <a:r>
              <a:rPr lang="en-US" altLang="zh-CN" sz="3000" b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Na</a:t>
            </a:r>
            <a:r>
              <a:rPr lang="en-US" altLang="zh-CN" sz="3000" b="1" spc="315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-dependent,</a:t>
            </a:r>
            <a:r>
              <a:rPr lang="en-US" altLang="zh-CN" sz="3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4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carrier-mediated</a:t>
            </a:r>
            <a:r>
              <a:rPr lang="en-US" altLang="zh-CN" sz="3000" b="1" spc="-45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process</a:t>
            </a:r>
            <a:r>
              <a:rPr lang="en-US" altLang="zh-CN" sz="3000" b="1" spc="67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7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probably</a:t>
            </a:r>
            <a:r>
              <a:rPr lang="en-US" altLang="zh-CN" sz="3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also</a:t>
            </a:r>
            <a:r>
              <a:rPr lang="en-US" altLang="zh-CN" sz="3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involving</a:t>
            </a:r>
            <a:r>
              <a:rPr lang="en-US" altLang="zh-CN" sz="3000" b="1" spc="7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Ca</a:t>
            </a:r>
            <a:r>
              <a:rPr lang="en-US" altLang="zh-CN" sz="3000" b="1" spc="132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/calmodulin,</a:t>
            </a:r>
            <a:r>
              <a:rPr lang="en-US" altLang="zh-CN" sz="3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protein</a:t>
            </a:r>
            <a:r>
              <a:rPr lang="en-US" altLang="zh-CN" sz="3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kinase</a:t>
            </a:r>
            <a:r>
              <a:rPr lang="en-US" altLang="zh-CN" sz="3000" b="1" spc="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000" b="1" spc="-1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G</a:t>
            </a:r>
            <a:r>
              <a:rPr lang="en-US" altLang="zh-CN" sz="3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7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pathways.</a:t>
            </a:r>
            <a:endParaRPr lang="en-US" altLang="zh-CN" sz="3000" dirty="0">
              <a:latin typeface="Calibri"/>
              <a:ea typeface="Calibri"/>
              <a:cs typeface="Calibri"/>
            </a:endParaRPr>
          </a:p>
        </p:txBody>
      </p:sp>
      <p:sp>
        <p:nvSpPr>
          <p:cNvPr id="115" name="Text Box115"/>
          <p:cNvSpPr txBox="1"/>
          <p:nvPr/>
        </p:nvSpPr>
        <p:spPr>
          <a:xfrm>
            <a:off x="726643" y="4264660"/>
            <a:ext cx="7624116" cy="14312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marL="342900" indent="-342900" algn="just" rtl="0">
              <a:lnSpc>
                <a:spcPts val="3556"/>
              </a:lnSpc>
            </a:pP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000" spc="8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Receptor-mediated</a:t>
            </a:r>
            <a:r>
              <a:rPr lang="en-US" altLang="zh-CN" sz="3000" b="1" spc="-3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endocytosis</a:t>
            </a:r>
            <a:r>
              <a:rPr lang="en-US" altLang="zh-CN" sz="3000" b="1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has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also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been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implicated,</a:t>
            </a:r>
            <a:r>
              <a:rPr lang="en-US" altLang="zh-CN" sz="30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particularly</a:t>
            </a:r>
            <a:r>
              <a:rPr lang="en-US" altLang="zh-CN" sz="3000" b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transport</a:t>
            </a:r>
            <a:r>
              <a:rPr lang="en-US" altLang="zh-CN" sz="3000" b="1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000" b="1" spc="67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000" b="1" spc="3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across</a:t>
            </a:r>
            <a:r>
              <a:rPr lang="en-US" altLang="zh-CN" sz="3000" b="1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placental</a:t>
            </a:r>
            <a:r>
              <a:rPr lang="en-US" altLang="zh-CN" sz="30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2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barrier.</a:t>
            </a:r>
            <a:endParaRPr lang="en-US" altLang="zh-CN" sz="3000" dirty="0">
              <a:latin typeface="Calibri"/>
              <a:ea typeface="Calibri"/>
              <a:cs typeface="Calibri"/>
            </a:endParaRPr>
          </a:p>
        </p:txBody>
      </p:sp>
      <p:sp>
        <p:nvSpPr>
          <p:cNvPr id="119" name="Text Box119"/>
          <p:cNvSpPr txBox="1"/>
          <p:nvPr/>
        </p:nvSpPr>
        <p:spPr>
          <a:xfrm>
            <a:off x="8285353" y="6569660"/>
            <a:ext cx="19309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752" y="230124"/>
            <a:ext cx="4765548" cy="1231392"/>
          </a:xfrm>
          <a:prstGeom prst="rect">
            <a:avLst/>
          </a:prstGeom>
          <a:noFill/>
        </p:spPr>
      </p:pic>
      <p:sp>
        <p:nvSpPr>
          <p:cNvPr id="122" name="Text Box122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2553589" algn="l" rtl="0">
              <a:lnSpc>
                <a:spcPts val="4404"/>
              </a:lnSpc>
            </a:pPr>
            <a:r>
              <a:rPr lang="en-US" altLang="zh-CN" sz="4400" b="1" spc="11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Tissue</a:t>
            </a:r>
            <a:r>
              <a:rPr lang="en-US" altLang="zh-CN" sz="4400" b="1" spc="-88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2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distribution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11" name="Image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849" y="1569339"/>
            <a:ext cx="9144000" cy="5373623"/>
          </a:xfrm>
          <a:prstGeom prst="rect">
            <a:avLst/>
          </a:prstGeom>
          <a:noFill/>
        </p:spPr>
      </p:pic>
      <p:sp>
        <p:nvSpPr>
          <p:cNvPr id="124" name="Text Box124"/>
          <p:cNvSpPr txBox="1"/>
          <p:nvPr/>
        </p:nvSpPr>
        <p:spPr>
          <a:xfrm>
            <a:off x="726643" y="2892806"/>
            <a:ext cx="7729907" cy="272669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marL="342900" indent="-342900" algn="l" rtl="0">
              <a:lnSpc>
                <a:spcPts val="3578"/>
              </a:lnSpc>
            </a:pP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000" spc="8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0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000" b="1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tissues,</a:t>
            </a:r>
            <a:r>
              <a:rPr lang="en-US" altLang="zh-CN" sz="3000" b="1" i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000" b="1" i="1" spc="3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9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converted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1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000" b="1" i="1" spc="67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coenzyme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form,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predominantly</a:t>
            </a:r>
            <a:r>
              <a:rPr lang="en-US" altLang="zh-CN" sz="3000" b="1" i="1" spc="-5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3000" b="1" i="1" spc="9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5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FMN</a:t>
            </a:r>
            <a:r>
              <a:rPr lang="en-US" altLang="zh-CN" sz="3000" b="1" i="1" spc="-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(60-</a:t>
            </a:r>
            <a:r>
              <a:rPr lang="en-US" altLang="zh-CN" sz="3000" b="1" i="1" spc="67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95%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1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total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flavins),</a:t>
            </a:r>
            <a:r>
              <a:rPr lang="en-US" altLang="zh-CN" sz="3000" b="1" i="1" spc="2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but</a:t>
            </a:r>
            <a:r>
              <a:rPr lang="en-US" altLang="zh-CN" sz="3000" b="1" i="1" spc="9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also</a:t>
            </a:r>
            <a:r>
              <a:rPr lang="en-US" altLang="zh-CN" sz="3000" b="1" i="1" spc="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47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FAD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(5-22%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1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total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flavins</a:t>
            </a:r>
            <a:r>
              <a:rPr lang="en-US" altLang="zh-CN" sz="3000" b="1" i="1" spc="2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most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tissues,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about</a:t>
            </a:r>
            <a:r>
              <a:rPr lang="en-US" altLang="zh-CN" sz="3000" b="1" i="1" spc="2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37%</a:t>
            </a:r>
            <a:r>
              <a:rPr lang="en-US" altLang="zh-CN" sz="3000" b="1" i="1" spc="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000" b="1" i="1" spc="67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kidney),</a:t>
            </a:r>
            <a:r>
              <a:rPr lang="en-US" altLang="zh-CN" sz="3000" b="1" i="1" spc="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both</a:t>
            </a:r>
            <a:r>
              <a:rPr lang="en-US" altLang="zh-CN" sz="3000" b="1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000" b="1" i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which</a:t>
            </a:r>
            <a:r>
              <a:rPr lang="en-US" altLang="zh-CN" sz="30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30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found</a:t>
            </a:r>
            <a:r>
              <a:rPr lang="en-US" altLang="zh-CN" sz="3000" b="1" i="1" spc="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almost</a:t>
            </a:r>
            <a:r>
              <a:rPr lang="en-US" altLang="zh-CN" sz="3000" b="1" i="1" spc="67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exclusively</a:t>
            </a:r>
            <a:r>
              <a:rPr lang="en-US" altLang="zh-CN" sz="3000" b="1" i="1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bound</a:t>
            </a:r>
            <a:r>
              <a:rPr lang="en-US" altLang="zh-CN" sz="3000" b="1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0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specific</a:t>
            </a:r>
            <a:r>
              <a:rPr lang="en-US" altLang="zh-CN" sz="3000" b="1" i="1" spc="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flavoproteins.</a:t>
            </a:r>
            <a:endParaRPr lang="en-US" altLang="zh-CN" sz="3000" dirty="0">
              <a:latin typeface="Calibri"/>
              <a:ea typeface="Calibri"/>
              <a:cs typeface="Calibri"/>
            </a:endParaRPr>
          </a:p>
        </p:txBody>
      </p:sp>
      <p:sp>
        <p:nvSpPr>
          <p:cNvPr id="123" name="Text Box123"/>
          <p:cNvSpPr txBox="1"/>
          <p:nvPr/>
        </p:nvSpPr>
        <p:spPr>
          <a:xfrm>
            <a:off x="726643" y="1886309"/>
            <a:ext cx="7300920" cy="9439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marL="342900" indent="-342900" algn="l" rtl="0">
              <a:lnSpc>
                <a:spcPts val="3535"/>
              </a:lnSpc>
            </a:pP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000" spc="8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b="1" i="1" spc="-1" dirty="0"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000" b="1" i="1" spc="24" dirty="0"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latin typeface="Calibri"/>
                <a:ea typeface="Calibri"/>
                <a:cs typeface="Calibri"/>
              </a:rPr>
              <a:t>is</a:t>
            </a:r>
            <a:r>
              <a:rPr lang="en-US" altLang="zh-CN" sz="3000" b="1" i="1" dirty="0"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latin typeface="Calibri"/>
                <a:ea typeface="Calibri"/>
                <a:cs typeface="Calibri"/>
              </a:rPr>
              <a:t>transported</a:t>
            </a:r>
            <a:r>
              <a:rPr lang="en-US" altLang="zh-CN" sz="3000" b="1" i="1" spc="-16" dirty="0"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15" dirty="0">
                <a:latin typeface="Calibri"/>
                <a:ea typeface="Calibri"/>
                <a:cs typeface="Calibri"/>
              </a:rPr>
              <a:t>into</a:t>
            </a:r>
            <a:r>
              <a:rPr lang="en-US" altLang="zh-CN" sz="3000" b="1" i="1" dirty="0"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5" dirty="0">
                <a:latin typeface="Calibri"/>
                <a:ea typeface="Calibri"/>
                <a:cs typeface="Calibri"/>
              </a:rPr>
              <a:t>cells</a:t>
            </a:r>
            <a:r>
              <a:rPr lang="en-US" altLang="zh-CN" sz="3000" b="1" i="1" spc="10" dirty="0"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latin typeface="Calibri"/>
                <a:ea typeface="Calibri"/>
                <a:cs typeface="Calibri"/>
              </a:rPr>
              <a:t>in</a:t>
            </a:r>
            <a:r>
              <a:rPr lang="en-US" altLang="zh-CN" sz="3000" b="1" i="1" dirty="0"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latin typeface="Calibri"/>
                <a:ea typeface="Calibri"/>
                <a:cs typeface="Calibri"/>
              </a:rPr>
              <a:t>its</a:t>
            </a:r>
            <a:r>
              <a:rPr lang="en-US" altLang="zh-CN" sz="3000" b="1" i="1" spc="5" dirty="0"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latin typeface="Calibri"/>
                <a:ea typeface="Calibri"/>
                <a:cs typeface="Calibri"/>
              </a:rPr>
              <a:t>free</a:t>
            </a:r>
            <a:r>
              <a:rPr lang="en-US" altLang="zh-CN" sz="3000" b="1" i="1" dirty="0"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latin typeface="Calibri"/>
                <a:ea typeface="Calibri"/>
                <a:cs typeface="Calibri"/>
              </a:rPr>
              <a:t>form.</a:t>
            </a:r>
            <a:endParaRPr lang="en-US" altLang="zh-CN" sz="3000" dirty="0">
              <a:latin typeface="Calibri"/>
              <a:ea typeface="Calibri"/>
              <a:cs typeface="Calibri"/>
            </a:endParaRPr>
          </a:p>
        </p:txBody>
      </p:sp>
      <p:sp>
        <p:nvSpPr>
          <p:cNvPr id="128" name="Text Box128"/>
          <p:cNvSpPr txBox="1"/>
          <p:nvPr/>
        </p:nvSpPr>
        <p:spPr>
          <a:xfrm>
            <a:off x="8285353" y="6569660"/>
            <a:ext cx="19309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12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30" name="Image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752" y="230124"/>
            <a:ext cx="4765548" cy="1231392"/>
          </a:xfrm>
          <a:prstGeom prst="rect">
            <a:avLst/>
          </a:prstGeom>
          <a:noFill/>
        </p:spPr>
      </p:pic>
      <p:sp>
        <p:nvSpPr>
          <p:cNvPr id="131" name="Text Box131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2553589" algn="l" rtl="0">
              <a:lnSpc>
                <a:spcPts val="4404"/>
              </a:lnSpc>
            </a:pPr>
            <a:r>
              <a:rPr lang="en-US" altLang="zh-CN" sz="4400" b="1" spc="11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Tissue</a:t>
            </a:r>
            <a:r>
              <a:rPr lang="en-US" altLang="zh-CN" sz="4400" b="1" spc="-88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2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distribution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32" name="Text Box132"/>
          <p:cNvSpPr txBox="1"/>
          <p:nvPr/>
        </p:nvSpPr>
        <p:spPr>
          <a:xfrm>
            <a:off x="2788158" y="4580382"/>
            <a:ext cx="5760720" cy="978408"/>
          </a:xfrm>
          <a:prstGeom prst="rect">
            <a:avLst/>
          </a:prstGeom>
          <a:solidFill>
            <a:srgbClr val="FFE58F"/>
          </a:solidFill>
          <a:ln w="25908">
            <a:solidFill>
              <a:srgbClr val="ECAFEC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007"/>
              </a:lnSpc>
            </a:pPr>
            <a:endParaRPr/>
          </a:p>
          <a:p>
            <a:pPr marL="450596" algn="l" rtl="0">
              <a:lnSpc>
                <a:spcPts val="2796"/>
              </a:lnSpc>
            </a:pPr>
            <a:r>
              <a:rPr lang="en-US" altLang="zh-CN" sz="2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cow´s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milk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800" b="1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loosely</a:t>
            </a:r>
            <a:endParaRPr lang="en-US" altLang="zh-CN" sz="2800">
              <a:latin typeface="Calibri"/>
              <a:ea typeface="Calibri"/>
              <a:cs typeface="Calibri"/>
            </a:endParaRPr>
          </a:p>
          <a:p>
            <a:pPr marL="1659128" algn="l" rtl="0">
              <a:lnSpc>
                <a:spcPts val="2796"/>
              </a:lnSpc>
              <a:spcBef>
                <a:spcPts val="276"/>
              </a:spcBef>
            </a:pPr>
            <a:r>
              <a:rPr lang="en-US" altLang="zh-CN" sz="28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bound</a:t>
            </a:r>
            <a:r>
              <a:rPr lang="en-US" altLang="zh-CN" sz="2800" b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casein.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33" name="Text Box133"/>
          <p:cNvSpPr txBox="1"/>
          <p:nvPr/>
        </p:nvSpPr>
        <p:spPr>
          <a:xfrm>
            <a:off x="2788158" y="3655314"/>
            <a:ext cx="5760720" cy="2119884"/>
          </a:xfrm>
          <a:prstGeom prst="rect">
            <a:avLst/>
          </a:prstGeom>
          <a:solidFill>
            <a:srgbClr val="FF9FFF"/>
          </a:solidFill>
          <a:ln w="25908">
            <a:solidFill>
              <a:srgbClr val="FFE5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403"/>
              </a:lnSpc>
            </a:pPr>
            <a:endParaRPr/>
          </a:p>
          <a:p>
            <a:pPr marL="220472" marR="221225" indent="77724" algn="l" rtl="0">
              <a:lnSpc>
                <a:spcPts val="2520"/>
              </a:lnSpc>
            </a:pPr>
            <a:r>
              <a:rPr lang="en-US" altLang="zh-CN" sz="24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Significant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amounts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found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only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retina,</a:t>
            </a:r>
            <a:r>
              <a:rPr lang="en-US" altLang="zh-CN" sz="24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urine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7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cow</a:t>
            </a:r>
            <a:r>
              <a:rPr lang="en-US" altLang="zh-CN" sz="2400" b="1" spc="-27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’s</a:t>
            </a:r>
            <a:r>
              <a:rPr lang="en-US" altLang="zh-CN" sz="2400" b="1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milk</a:t>
            </a:r>
            <a:r>
              <a:rPr lang="en-US" altLang="zh-CN" sz="2400" b="1" spc="3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34" name="Text Box134"/>
          <p:cNvSpPr txBox="1"/>
          <p:nvPr/>
        </p:nvSpPr>
        <p:spPr>
          <a:xfrm>
            <a:off x="2788158" y="2728722"/>
            <a:ext cx="5760720" cy="3264408"/>
          </a:xfrm>
          <a:prstGeom prst="rect">
            <a:avLst/>
          </a:prstGeom>
          <a:solidFill>
            <a:srgbClr val="E1FFE1"/>
          </a:solidFill>
          <a:ln w="25908">
            <a:solidFill>
              <a:srgbClr val="ECAFEC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408"/>
              </a:lnSpc>
            </a:pPr>
            <a:endParaRPr/>
          </a:p>
          <a:p>
            <a:pPr marL="295148" algn="l" rtl="0">
              <a:lnSpc>
                <a:spcPts val="2400"/>
              </a:lnSpc>
            </a:pPr>
            <a:r>
              <a:rPr lang="en-US" altLang="zh-CN" sz="2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most</a:t>
            </a:r>
            <a:r>
              <a:rPr lang="en-US" altLang="zh-CN" sz="2400" b="1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tissues,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24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comprises</a:t>
            </a:r>
            <a:endParaRPr lang="en-US" altLang="zh-CN" sz="2400">
              <a:latin typeface="Calibri"/>
              <a:ea typeface="Calibri"/>
              <a:cs typeface="Calibri"/>
            </a:endParaRPr>
          </a:p>
          <a:p>
            <a:pPr marL="1387856" algn="l" rtl="0">
              <a:lnSpc>
                <a:spcPts val="2400"/>
              </a:lnSpc>
              <a:spcBef>
                <a:spcPts val="240"/>
              </a:spcBef>
            </a:pPr>
            <a:r>
              <a:rPr lang="en-US" altLang="zh-CN" sz="2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&lt;2%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total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flavins.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35" name="Text Box135"/>
          <p:cNvSpPr txBox="1"/>
          <p:nvPr/>
        </p:nvSpPr>
        <p:spPr>
          <a:xfrm>
            <a:off x="2985770" y="1981226"/>
            <a:ext cx="5402345" cy="6406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185928" indent="-185928" algn="l" rtl="0">
              <a:lnSpc>
                <a:spcPts val="2522"/>
              </a:lnSpc>
            </a:pPr>
            <a:r>
              <a:rPr lang="en-US" altLang="zh-CN" sz="2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greatest</a:t>
            </a:r>
            <a:r>
              <a:rPr lang="en-US" altLang="zh-CN" sz="2400" b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concentrations</a:t>
            </a:r>
            <a:r>
              <a:rPr lang="en-US" altLang="zh-CN" sz="2400" b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vitamin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found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liver,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kidney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heart.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39" name="Text Box139"/>
          <p:cNvSpPr txBox="1"/>
          <p:nvPr/>
        </p:nvSpPr>
        <p:spPr>
          <a:xfrm>
            <a:off x="8285353" y="6569660"/>
            <a:ext cx="19309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13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41" name="Image1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752" y="230124"/>
            <a:ext cx="4765548" cy="1231392"/>
          </a:xfrm>
          <a:prstGeom prst="rect">
            <a:avLst/>
          </a:prstGeom>
          <a:noFill/>
        </p:spPr>
      </p:pic>
      <p:grpSp>
        <p:nvGrpSpPr>
          <p:cNvPr id="142" name="Group142"/>
          <p:cNvGrpSpPr/>
          <p:nvPr/>
        </p:nvGrpSpPr>
        <p:grpSpPr>
          <a:xfrm>
            <a:off x="626364" y="2042160"/>
            <a:ext cx="7938516" cy="3956304"/>
            <a:chOff x="626364" y="2042160"/>
            <a:chExt cx="7938516" cy="3956304"/>
          </a:xfrm>
        </p:grpSpPr>
        <p:pic>
          <p:nvPicPr>
            <p:cNvPr id="143" name="Image1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364" y="2182368"/>
              <a:ext cx="7938516" cy="3816096"/>
            </a:xfrm>
            <a:prstGeom prst="rect">
              <a:avLst/>
            </a:prstGeom>
            <a:noFill/>
          </p:spPr>
        </p:pic>
        <p:sp>
          <p:nvSpPr>
            <p:cNvPr id="144" name="Path144"/>
            <p:cNvSpPr/>
            <p:nvPr/>
          </p:nvSpPr>
          <p:spPr>
            <a:xfrm>
              <a:off x="635508" y="2051304"/>
              <a:ext cx="7886700" cy="3912108"/>
            </a:xfrm>
            <a:custGeom>
              <a:avLst/>
              <a:gdLst/>
              <a:ahLst/>
              <a:cxnLst/>
              <a:rect l="l" t="t" r="r" b="b"/>
              <a:pathLst>
                <a:path w="7886700" h="3912108">
                  <a:moveTo>
                    <a:pt x="0" y="652018"/>
                  </a:moveTo>
                  <a:cubicBezTo>
                    <a:pt x="0" y="291973"/>
                    <a:pt x="291922" y="0"/>
                    <a:pt x="652018" y="0"/>
                  </a:cubicBezTo>
                  <a:lnTo>
                    <a:pt x="7234683" y="0"/>
                  </a:lnTo>
                  <a:cubicBezTo>
                    <a:pt x="7594727" y="0"/>
                    <a:pt x="7886700" y="291973"/>
                    <a:pt x="7886700" y="652018"/>
                  </a:cubicBezTo>
                  <a:lnTo>
                    <a:pt x="7886700" y="3260090"/>
                  </a:lnTo>
                  <a:cubicBezTo>
                    <a:pt x="7886700" y="3620186"/>
                    <a:pt x="7594727" y="3912108"/>
                    <a:pt x="7234683" y="3912108"/>
                  </a:cubicBezTo>
                  <a:lnTo>
                    <a:pt x="652018" y="3912108"/>
                  </a:lnTo>
                  <a:cubicBezTo>
                    <a:pt x="291922" y="3912108"/>
                    <a:pt x="0" y="3620186"/>
                    <a:pt x="0" y="3260090"/>
                  </a:cubicBezTo>
                  <a:lnTo>
                    <a:pt x="0" y="652018"/>
                  </a:lnTo>
                  <a:close/>
                </a:path>
              </a:pathLst>
            </a:custGeom>
            <a:solidFill>
              <a:srgbClr val="730073">
                <a:alpha val="100000"/>
              </a:srgbClr>
            </a:solidFill>
            <a:ln w="0" cap="sq">
              <a:solidFill>
                <a:srgbClr val="730073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45" name="Path145"/>
            <p:cNvSpPr/>
            <p:nvPr/>
          </p:nvSpPr>
          <p:spPr>
            <a:xfrm>
              <a:off x="626364" y="2042160"/>
              <a:ext cx="7904988" cy="3930396"/>
            </a:xfrm>
            <a:custGeom>
              <a:avLst/>
              <a:gdLst/>
              <a:ahLst/>
              <a:cxnLst/>
              <a:rect l="l" t="t" r="r" b="b"/>
              <a:pathLst>
                <a:path w="7904988" h="3930396">
                  <a:moveTo>
                    <a:pt x="9144" y="661162"/>
                  </a:moveTo>
                  <a:cubicBezTo>
                    <a:pt x="9144" y="301117"/>
                    <a:pt x="301066" y="9144"/>
                    <a:pt x="661162" y="9144"/>
                  </a:cubicBezTo>
                  <a:lnTo>
                    <a:pt x="7243826" y="9144"/>
                  </a:lnTo>
                  <a:cubicBezTo>
                    <a:pt x="7603871" y="9144"/>
                    <a:pt x="7895844" y="301117"/>
                    <a:pt x="7895844" y="661162"/>
                  </a:cubicBezTo>
                  <a:lnTo>
                    <a:pt x="7895844" y="3269234"/>
                  </a:lnTo>
                  <a:cubicBezTo>
                    <a:pt x="7895844" y="3629330"/>
                    <a:pt x="7603871" y="3921252"/>
                    <a:pt x="7243826" y="3921252"/>
                  </a:cubicBezTo>
                  <a:lnTo>
                    <a:pt x="661162" y="3921252"/>
                  </a:lnTo>
                  <a:cubicBezTo>
                    <a:pt x="301066" y="3921252"/>
                    <a:pt x="9144" y="3629330"/>
                    <a:pt x="9144" y="3269234"/>
                  </a:cubicBezTo>
                  <a:lnTo>
                    <a:pt x="9144" y="661162"/>
                  </a:lnTo>
                  <a:close/>
                </a:path>
              </a:pathLst>
            </a:custGeom>
            <a:solidFill>
              <a:srgbClr val="730073">
                <a:alpha val="0"/>
              </a:srgbClr>
            </a:solidFill>
            <a:ln w="9144" cap="sq">
              <a:solidFill>
                <a:srgbClr val="FBC7FB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46" name="Image1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512" y="2200656"/>
              <a:ext cx="3814572" cy="1613916"/>
            </a:xfrm>
            <a:prstGeom prst="rect">
              <a:avLst/>
            </a:prstGeom>
            <a:noFill/>
          </p:spPr>
        </p:pic>
        <p:pic>
          <p:nvPicPr>
            <p:cNvPr id="147" name="Image1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3300" y="2200656"/>
              <a:ext cx="4735068" cy="1083564"/>
            </a:xfrm>
            <a:prstGeom prst="rect">
              <a:avLst/>
            </a:prstGeom>
            <a:noFill/>
          </p:spPr>
        </p:pic>
        <p:pic>
          <p:nvPicPr>
            <p:cNvPr id="148" name="Image1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48684" y="2731008"/>
              <a:ext cx="4474464" cy="1083564"/>
            </a:xfrm>
            <a:prstGeom prst="rect">
              <a:avLst/>
            </a:prstGeom>
            <a:noFill/>
          </p:spPr>
        </p:pic>
        <p:pic>
          <p:nvPicPr>
            <p:cNvPr id="149" name="Image1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7512" y="3261360"/>
              <a:ext cx="7659624" cy="1612392"/>
            </a:xfrm>
            <a:prstGeom prst="rect">
              <a:avLst/>
            </a:prstGeom>
            <a:noFill/>
          </p:spPr>
        </p:pic>
        <p:pic>
          <p:nvPicPr>
            <p:cNvPr id="150" name="Image15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7512" y="4320540"/>
              <a:ext cx="7856220" cy="1613916"/>
            </a:xfrm>
            <a:prstGeom prst="rect">
              <a:avLst/>
            </a:prstGeom>
            <a:noFill/>
          </p:spPr>
        </p:pic>
      </p:grpSp>
      <p:sp>
        <p:nvSpPr>
          <p:cNvPr id="151" name="Text Box151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2553589" algn="l" rtl="0">
              <a:lnSpc>
                <a:spcPts val="4404"/>
              </a:lnSpc>
            </a:pPr>
            <a:r>
              <a:rPr lang="en-US" altLang="zh-CN" sz="4400" b="1" spc="11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Tissue</a:t>
            </a:r>
            <a:r>
              <a:rPr lang="en-US" altLang="zh-CN" sz="4400" b="1" spc="-88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2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distribution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52" name="Text Box152"/>
          <p:cNvSpPr txBox="1"/>
          <p:nvPr/>
        </p:nvSpPr>
        <p:spPr>
          <a:xfrm>
            <a:off x="970788" y="2455545"/>
            <a:ext cx="7153799" cy="313367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112"/>
              </a:lnSpc>
            </a:pPr>
            <a:r>
              <a:rPr lang="en-US" altLang="zh-CN" sz="3800" b="1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800" b="1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content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brain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not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great,</a:t>
            </a:r>
            <a:r>
              <a:rPr lang="en-US" altLang="zh-CN" sz="3800" b="1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but</a:t>
            </a:r>
            <a:r>
              <a:rPr lang="en-US" altLang="zh-CN" sz="38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turnover</a:t>
            </a:r>
            <a:r>
              <a:rPr lang="en-US" altLang="zh-CN" sz="38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vitamin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800" b="1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tissue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8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high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800" b="1" spc="85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concentration</a:t>
            </a:r>
            <a:r>
              <a:rPr lang="en-US" altLang="zh-CN" sz="3800" b="1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800" b="1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vitamin</a:t>
            </a:r>
            <a:r>
              <a:rPr lang="en-US" altLang="zh-CN" sz="3800" b="1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relatively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resistant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 </a:t>
            </a:r>
            <a:r>
              <a:rPr lang="en-US" altLang="zh-CN" sz="38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gross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changes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800" b="1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nutriture.</a:t>
            </a:r>
            <a:endParaRPr lang="en-US" altLang="zh-CN" sz="3800">
              <a:latin typeface="Calibri"/>
              <a:ea typeface="Calibri"/>
              <a:cs typeface="Calibri"/>
            </a:endParaRPr>
          </a:p>
        </p:txBody>
      </p:sp>
      <p:sp>
        <p:nvSpPr>
          <p:cNvPr id="156" name="Text Box156"/>
          <p:cNvSpPr txBox="1"/>
          <p:nvPr/>
        </p:nvSpPr>
        <p:spPr>
          <a:xfrm>
            <a:off x="8285353" y="6569660"/>
            <a:ext cx="19309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14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58" name="Image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752" y="230124"/>
            <a:ext cx="4765548" cy="1231392"/>
          </a:xfrm>
          <a:prstGeom prst="rect">
            <a:avLst/>
          </a:prstGeom>
          <a:noFill/>
        </p:spPr>
      </p:pic>
      <p:grpSp>
        <p:nvGrpSpPr>
          <p:cNvPr id="159" name="Group159"/>
          <p:cNvGrpSpPr/>
          <p:nvPr/>
        </p:nvGrpSpPr>
        <p:grpSpPr>
          <a:xfrm>
            <a:off x="670560" y="2013204"/>
            <a:ext cx="7536180" cy="4122420"/>
            <a:chOff x="670560" y="2013204"/>
            <a:chExt cx="7536180" cy="4122420"/>
          </a:xfrm>
        </p:grpSpPr>
        <p:pic>
          <p:nvPicPr>
            <p:cNvPr id="160" name="Image1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560" y="2013204"/>
              <a:ext cx="6835140" cy="1778508"/>
            </a:xfrm>
            <a:prstGeom prst="rect">
              <a:avLst/>
            </a:prstGeom>
            <a:noFill/>
          </p:spPr>
        </p:pic>
        <p:pic>
          <p:nvPicPr>
            <p:cNvPr id="161" name="Image1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560" y="3185160"/>
              <a:ext cx="7536180" cy="2950464"/>
            </a:xfrm>
            <a:prstGeom prst="rect">
              <a:avLst/>
            </a:prstGeom>
            <a:noFill/>
          </p:spPr>
        </p:pic>
      </p:grpSp>
      <p:sp>
        <p:nvSpPr>
          <p:cNvPr id="162" name="Text Box162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2553589" algn="l" rtl="0">
              <a:lnSpc>
                <a:spcPts val="4404"/>
              </a:lnSpc>
            </a:pPr>
            <a:r>
              <a:rPr lang="en-US" altLang="zh-CN" sz="4400" b="1" spc="11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Tissue</a:t>
            </a:r>
            <a:r>
              <a:rPr lang="en-US" altLang="zh-CN" sz="4400" b="1" spc="-88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2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distribution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63" name="Text Box163"/>
          <p:cNvSpPr txBox="1"/>
          <p:nvPr/>
        </p:nvSpPr>
        <p:spPr>
          <a:xfrm>
            <a:off x="1006145" y="2292376"/>
            <a:ext cx="6748398" cy="287804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532"/>
              </a:lnSpc>
            </a:pPr>
            <a:r>
              <a:rPr lang="en-US" altLang="zh-CN" sz="42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4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4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found</a:t>
            </a:r>
            <a:r>
              <a:rPr lang="en-US" altLang="zh-CN" sz="4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4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much</a:t>
            </a:r>
            <a:r>
              <a:rPr lang="en-US" altLang="zh-CN" sz="4200" b="1" spc="94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lower</a:t>
            </a:r>
            <a:r>
              <a:rPr lang="en-US" altLang="zh-CN" sz="4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concentrations</a:t>
            </a:r>
            <a:r>
              <a:rPr lang="en-US" altLang="zh-CN" sz="4200" b="1" spc="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4200" b="1" spc="94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maternal</a:t>
            </a:r>
            <a:r>
              <a:rPr lang="en-US" altLang="zh-CN" sz="4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plasma</a:t>
            </a:r>
            <a:r>
              <a:rPr lang="en-US" altLang="zh-CN" sz="42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than</a:t>
            </a:r>
            <a:r>
              <a:rPr lang="en-US" altLang="zh-CN" sz="4200" b="1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4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cord</a:t>
            </a:r>
            <a:r>
              <a:rPr lang="en-US" altLang="zh-CN" sz="4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plasma</a:t>
            </a:r>
            <a:r>
              <a:rPr lang="en-US" altLang="zh-CN" sz="4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(in</a:t>
            </a:r>
            <a:r>
              <a:rPr lang="en-US" altLang="zh-CN" sz="4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42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ratio</a:t>
            </a:r>
            <a:r>
              <a:rPr lang="en-US" altLang="zh-CN" sz="4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1:4.7):</a:t>
            </a:r>
            <a:r>
              <a:rPr lang="en-US" altLang="zh-CN" sz="4200" b="1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4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presence</a:t>
            </a:r>
            <a:r>
              <a:rPr lang="en-US" altLang="zh-CN" sz="4200" b="1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4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42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transplacental</a:t>
            </a:r>
            <a:endParaRPr lang="en-US" altLang="zh-CN" sz="4200">
              <a:latin typeface="Calibri"/>
              <a:ea typeface="Calibri"/>
              <a:cs typeface="Calibri"/>
            </a:endParaRPr>
          </a:p>
        </p:txBody>
      </p:sp>
      <p:sp>
        <p:nvSpPr>
          <p:cNvPr id="164" name="Text Box164"/>
          <p:cNvSpPr txBox="1"/>
          <p:nvPr/>
        </p:nvSpPr>
        <p:spPr>
          <a:xfrm>
            <a:off x="1006145" y="5222063"/>
            <a:ext cx="4915108" cy="5337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202"/>
              </a:lnSpc>
            </a:pPr>
            <a:r>
              <a:rPr lang="en-US" altLang="zh-CN" sz="42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transport</a:t>
            </a:r>
            <a:r>
              <a:rPr lang="en-US" altLang="zh-CN" sz="4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200" b="1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mechanism.</a:t>
            </a:r>
            <a:endParaRPr lang="en-US" altLang="zh-CN" sz="4200">
              <a:latin typeface="Calibri"/>
              <a:ea typeface="Calibri"/>
              <a:cs typeface="Calibri"/>
            </a:endParaRPr>
          </a:p>
        </p:txBody>
      </p:sp>
      <p:sp>
        <p:nvSpPr>
          <p:cNvPr id="168" name="Text Box168"/>
          <p:cNvSpPr txBox="1"/>
          <p:nvPr/>
        </p:nvSpPr>
        <p:spPr>
          <a:xfrm>
            <a:off x="8285353" y="6569660"/>
            <a:ext cx="19309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15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16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70" name="Image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668" y="3044952"/>
            <a:ext cx="6109716" cy="1231392"/>
          </a:xfrm>
          <a:prstGeom prst="rect">
            <a:avLst/>
          </a:prstGeom>
          <a:noFill/>
        </p:spPr>
      </p:pic>
      <p:sp>
        <p:nvSpPr>
          <p:cNvPr id="171" name="Text Box171"/>
          <p:cNvSpPr txBox="1"/>
          <p:nvPr/>
        </p:nvSpPr>
        <p:spPr>
          <a:xfrm>
            <a:off x="0" y="3169920"/>
            <a:ext cx="9144000" cy="769620"/>
          </a:xfrm>
          <a:prstGeom prst="rect">
            <a:avLst/>
          </a:prstGeom>
          <a:solidFill>
            <a:srgbClr val="B4784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38"/>
              </a:lnSpc>
            </a:pPr>
            <a:endParaRPr/>
          </a:p>
          <a:p>
            <a:pPr marL="1881251" algn="l" rtl="0">
              <a:lnSpc>
                <a:spcPts val="4404"/>
              </a:lnSpc>
            </a:pPr>
            <a:r>
              <a:rPr lang="en-US" altLang="zh-CN" sz="4400" b="1" spc="-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Metabolism</a:t>
            </a:r>
            <a:r>
              <a:rPr lang="en-US" altLang="zh-CN" sz="4400" b="1" spc="-1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1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4400" b="1" spc="-69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6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riboflavin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72" name="Text Box172"/>
          <p:cNvSpPr txBox="1"/>
          <p:nvPr/>
        </p:nvSpPr>
        <p:spPr>
          <a:xfrm>
            <a:off x="0" y="3936492"/>
            <a:ext cx="9144000" cy="463296"/>
          </a:xfrm>
          <a:prstGeom prst="rect">
            <a:avLst/>
          </a:prstGeom>
          <a:solidFill>
            <a:srgbClr val="B4784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16"/>
              </a:lnSpc>
            </a:pPr>
            <a:endParaRPr/>
          </a:p>
          <a:p>
            <a:pPr marL="4420489" algn="l" rtl="0">
              <a:lnSpc>
                <a:spcPts val="2402"/>
              </a:lnSpc>
            </a:pPr>
            <a:r>
              <a:rPr lang="en-US" altLang="zh-CN" sz="24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III.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76" name="Text Box176"/>
          <p:cNvSpPr txBox="1"/>
          <p:nvPr/>
        </p:nvSpPr>
        <p:spPr>
          <a:xfrm>
            <a:off x="8285353" y="6569660"/>
            <a:ext cx="19309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16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17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78" name="Text Box178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1183538" algn="l" rtl="0">
              <a:lnSpc>
                <a:spcPts val="4404"/>
              </a:lnSpc>
            </a:pPr>
            <a:r>
              <a:rPr lang="en-US" altLang="zh-CN" sz="4400" b="1" spc="-18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Conversion</a:t>
            </a:r>
            <a:r>
              <a:rPr lang="en-US" altLang="zh-CN" sz="4400" b="1" spc="-83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3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to</a:t>
            </a:r>
            <a:r>
              <a:rPr lang="en-US" altLang="zh-CN" sz="4400" b="1" spc="-45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6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coenzyme</a:t>
            </a:r>
            <a:r>
              <a:rPr lang="en-US" altLang="zh-CN" sz="4400" b="1" spc="-80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12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forms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82" name="Text Box182"/>
          <p:cNvSpPr txBox="1"/>
          <p:nvPr/>
        </p:nvSpPr>
        <p:spPr>
          <a:xfrm>
            <a:off x="8285353" y="6569660"/>
            <a:ext cx="19309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17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1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184" name="Group184"/>
          <p:cNvGrpSpPr/>
          <p:nvPr/>
        </p:nvGrpSpPr>
        <p:grpSpPr>
          <a:xfrm>
            <a:off x="533400" y="2356104"/>
            <a:ext cx="8033004" cy="3419856"/>
            <a:chOff x="533400" y="2356104"/>
            <a:chExt cx="8033004" cy="3419856"/>
          </a:xfrm>
        </p:grpSpPr>
        <p:pic>
          <p:nvPicPr>
            <p:cNvPr id="185" name="Image1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2356104"/>
              <a:ext cx="8033004" cy="1200912"/>
            </a:xfrm>
            <a:prstGeom prst="rect">
              <a:avLst/>
            </a:prstGeom>
            <a:noFill/>
          </p:spPr>
        </p:pic>
        <p:pic>
          <p:nvPicPr>
            <p:cNvPr id="186" name="Image18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3465576"/>
              <a:ext cx="8033004" cy="1200912"/>
            </a:xfrm>
            <a:prstGeom prst="rect">
              <a:avLst/>
            </a:prstGeom>
            <a:noFill/>
          </p:spPr>
        </p:pic>
        <p:pic>
          <p:nvPicPr>
            <p:cNvPr id="187" name="Image18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4575048"/>
              <a:ext cx="8033004" cy="1200912"/>
            </a:xfrm>
            <a:prstGeom prst="rect">
              <a:avLst/>
            </a:prstGeom>
            <a:noFill/>
          </p:spPr>
        </p:pic>
      </p:grpSp>
      <p:sp>
        <p:nvSpPr>
          <p:cNvPr id="188" name="Text Box188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2460625" algn="l" rtl="0">
              <a:lnSpc>
                <a:spcPts val="4404"/>
              </a:lnSpc>
            </a:pPr>
            <a:r>
              <a:rPr lang="en-US" altLang="zh-CN" sz="4400" b="1" spc="-18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Conversion</a:t>
            </a:r>
            <a:r>
              <a:rPr lang="en-US" altLang="zh-CN" sz="4400" b="1" spc="-83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3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to</a:t>
            </a:r>
            <a:r>
              <a:rPr lang="en-US" altLang="zh-CN" sz="4400" b="1" spc="-47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25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FMN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89" name="Text Box189"/>
          <p:cNvSpPr txBox="1"/>
          <p:nvPr/>
        </p:nvSpPr>
        <p:spPr>
          <a:xfrm>
            <a:off x="784555" y="2561971"/>
            <a:ext cx="7425212" cy="6934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30"/>
              </a:lnSpc>
            </a:pP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ATP-dependent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phosphorylation</a:t>
            </a:r>
            <a:r>
              <a:rPr lang="en-US" altLang="zh-CN" sz="2600" b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yields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riboflavin-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5′</a:t>
            </a:r>
            <a:r>
              <a:rPr lang="en-US" altLang="zh-CN" sz="26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-phosphate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(flavin</a:t>
            </a:r>
            <a:r>
              <a:rPr lang="en-US" altLang="zh-CN" sz="26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mononucleotide,</a:t>
            </a:r>
            <a:r>
              <a:rPr lang="en-US" altLang="zh-CN" sz="26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FMN).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190" name="Text Box190"/>
          <p:cNvSpPr txBox="1"/>
          <p:nvPr/>
        </p:nvSpPr>
        <p:spPr>
          <a:xfrm>
            <a:off x="784555" y="3670833"/>
            <a:ext cx="6562032" cy="69403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32"/>
              </a:lnSpc>
            </a:pP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occurs</a:t>
            </a:r>
            <a:r>
              <a:rPr lang="en-US" altLang="zh-CN" sz="26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6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cytoplasm</a:t>
            </a:r>
            <a:r>
              <a:rPr lang="en-US" altLang="zh-CN" sz="2600" b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most</a:t>
            </a:r>
            <a:r>
              <a:rPr lang="en-US" altLang="zh-CN" sz="2600" b="1" spc="-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cells</a:t>
            </a:r>
            <a:r>
              <a:rPr lang="en-US" altLang="zh-CN" sz="26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catalyzed</a:t>
            </a:r>
            <a:r>
              <a:rPr lang="en-US" altLang="zh-CN" sz="2600" b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600" b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enzyme</a:t>
            </a:r>
            <a:r>
              <a:rPr lang="en-US" altLang="zh-CN" sz="26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flavokinase</a:t>
            </a:r>
            <a:r>
              <a:rPr lang="en-US" altLang="zh-CN" sz="2600" b="1" spc="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191" name="Text Box191"/>
          <p:cNvSpPr txBox="1"/>
          <p:nvPr/>
        </p:nvSpPr>
        <p:spPr>
          <a:xfrm>
            <a:off x="784555" y="4780534"/>
            <a:ext cx="7274986" cy="6934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30"/>
              </a:lnSpc>
            </a:pPr>
            <a:r>
              <a:rPr lang="en-US" altLang="zh-CN" sz="2600" b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FMN</a:t>
            </a:r>
            <a:r>
              <a:rPr lang="en-US" altLang="zh-CN" sz="2600" b="1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</a:t>
            </a:r>
            <a:r>
              <a:rPr lang="en-US" altLang="zh-CN" sz="26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produced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en-US" altLang="zh-CN" sz="2600" b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complexed</a:t>
            </a:r>
            <a:r>
              <a:rPr lang="en-US" altLang="zh-CN" sz="2600" b="1" spc="-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26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specific</a:t>
            </a:r>
            <a:r>
              <a:rPr lang="en-US" altLang="zh-CN" sz="2600" b="1" spc="58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apoproteins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</a:t>
            </a:r>
            <a:r>
              <a:rPr lang="en-US" altLang="zh-CN" sz="26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several</a:t>
            </a:r>
            <a:r>
              <a:rPr lang="en-US" altLang="zh-CN" sz="2600" b="1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functional</a:t>
            </a:r>
            <a:r>
              <a:rPr lang="en-US" altLang="zh-CN" sz="26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flavoproteins.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195" name="Text Box195"/>
          <p:cNvSpPr txBox="1"/>
          <p:nvPr/>
        </p:nvSpPr>
        <p:spPr>
          <a:xfrm>
            <a:off x="8285353" y="6569660"/>
            <a:ext cx="19309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18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97" name="Text Box197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2561209" algn="l" rtl="0">
              <a:lnSpc>
                <a:spcPts val="4404"/>
              </a:lnSpc>
            </a:pPr>
            <a:r>
              <a:rPr lang="en-US" altLang="zh-CN" sz="4400" b="1" spc="-15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Conversion</a:t>
            </a:r>
            <a:r>
              <a:rPr lang="en-US" altLang="zh-CN" sz="4400" b="1" spc="-91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0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to</a:t>
            </a:r>
            <a:r>
              <a:rPr lang="en-US" altLang="zh-CN" sz="4400" b="1" spc="-44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58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FAD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98" name="Text Box198"/>
          <p:cNvSpPr txBox="1"/>
          <p:nvPr/>
        </p:nvSpPr>
        <p:spPr>
          <a:xfrm>
            <a:off x="2788158" y="3873246"/>
            <a:ext cx="5760720" cy="2119884"/>
          </a:xfrm>
          <a:prstGeom prst="rect">
            <a:avLst/>
          </a:prstGeom>
          <a:solidFill>
            <a:srgbClr val="460000"/>
          </a:solidFill>
          <a:ln w="25908">
            <a:solidFill>
              <a:srgbClr val="FFCCCC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948"/>
              </a:lnSpc>
            </a:pPr>
            <a:endParaRPr/>
          </a:p>
          <a:p>
            <a:pPr marL="200660" marR="200422" indent="-1524" algn="just" rtl="0">
              <a:lnSpc>
                <a:spcPts val="2557"/>
              </a:lnSpc>
            </a:pPr>
            <a:r>
              <a:rPr lang="en-US" altLang="zh-CN" sz="2400" b="1" spc="-2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24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2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step</a:t>
            </a:r>
            <a:r>
              <a:rPr lang="en-US" altLang="zh-CN" sz="24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4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appears</a:t>
            </a:r>
            <a:r>
              <a:rPr lang="en-US" altLang="zh-CN" sz="24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6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24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4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feedback-inhibited</a:t>
            </a:r>
            <a:r>
              <a:rPr lang="en-US" altLang="zh-CN" sz="24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8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4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45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FAD,</a:t>
            </a:r>
            <a:r>
              <a:rPr lang="en-US" altLang="zh-CN" sz="2400" b="1" spc="-8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which</a:t>
            </a:r>
            <a:r>
              <a:rPr lang="en-US" altLang="zh-CN" sz="24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0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complexed</a:t>
            </a:r>
            <a:r>
              <a:rPr lang="en-US" altLang="zh-CN" sz="2400" b="1" spc="-17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tissues</a:t>
            </a:r>
            <a:r>
              <a:rPr lang="en-US" altLang="zh-CN" sz="24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24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variety</a:t>
            </a:r>
            <a:r>
              <a:rPr lang="en-US" altLang="zh-CN" sz="2400" b="1" spc="-20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8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dehydrogenases</a:t>
            </a:r>
            <a:r>
              <a:rPr lang="en-US" altLang="zh-CN" sz="2400" b="1" spc="-13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b="1" spc="-7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6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oxidases</a:t>
            </a:r>
            <a:endParaRPr lang="en-US" altLang="zh-CN" sz="2400">
              <a:latin typeface="Calibri"/>
              <a:ea typeface="Calibri"/>
              <a:cs typeface="Calibri"/>
            </a:endParaRPr>
          </a:p>
          <a:p>
            <a:pPr marL="415544" marR="414773" indent="76200" algn="l" rtl="0">
              <a:lnSpc>
                <a:spcPts val="2640"/>
              </a:lnSpc>
            </a:pPr>
            <a:r>
              <a:rPr lang="en-US" altLang="zh-CN" sz="2400" b="1" spc="-4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mostly</a:t>
            </a:r>
            <a:r>
              <a:rPr lang="en-US" altLang="zh-CN" sz="2400" b="1" spc="-10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8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4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7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noncovalent</a:t>
            </a:r>
            <a:r>
              <a:rPr lang="en-US" altLang="zh-CN" sz="2400" b="1" spc="-5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associations</a:t>
            </a:r>
            <a:r>
              <a:rPr lang="en-US" altLang="zh-CN" sz="2400" b="1" spc="-17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8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discrete</a:t>
            </a:r>
            <a:r>
              <a:rPr lang="en-US" altLang="zh-CN" sz="2400" b="1" spc="-6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dinucleotide-binding</a:t>
            </a:r>
            <a:r>
              <a:rPr lang="en-US" altLang="zh-CN" sz="2400" b="1" spc="26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4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domains.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99" name="Text Box199"/>
          <p:cNvSpPr txBox="1"/>
          <p:nvPr/>
        </p:nvSpPr>
        <p:spPr>
          <a:xfrm>
            <a:off x="2953766" y="2111527"/>
            <a:ext cx="5467602" cy="15275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324612" algn="l" rtl="0">
              <a:lnSpc>
                <a:spcPts val="3007"/>
              </a:lnSpc>
            </a:pPr>
            <a:r>
              <a:rPr lang="en-US" altLang="zh-CN" sz="2800" b="1" spc="-1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Most</a:t>
            </a:r>
            <a:r>
              <a:rPr lang="en-US" altLang="zh-CN" sz="28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0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FMNs</a:t>
            </a:r>
            <a:r>
              <a:rPr lang="en-US" altLang="zh-CN" sz="2800" b="1" spc="8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3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800" b="1" spc="16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3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converted</a:t>
            </a:r>
            <a:r>
              <a:rPr lang="en-US" altLang="zh-CN" sz="2800" b="1" spc="7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2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8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0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b="1" spc="633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2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other</a:t>
            </a:r>
            <a:r>
              <a:rPr lang="en-US" altLang="zh-CN" sz="2800" b="1" spc="1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6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coenzyme</a:t>
            </a:r>
            <a:r>
              <a:rPr lang="en-US" altLang="zh-CN" sz="2800" b="1" spc="1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form,</a:t>
            </a:r>
            <a:r>
              <a:rPr lang="en-US" altLang="zh-CN" sz="2800" b="1" spc="19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8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flavin</a:t>
            </a:r>
            <a:r>
              <a:rPr lang="en-US" altLang="zh-CN" sz="2800" b="1" spc="12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4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adenine</a:t>
            </a:r>
            <a:r>
              <a:rPr lang="en-US" altLang="zh-CN" sz="28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3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dinucleotide</a:t>
            </a:r>
            <a:r>
              <a:rPr lang="en-US" altLang="zh-CN" sz="2800" b="1" spc="23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27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(FAD),</a:t>
            </a:r>
            <a:r>
              <a:rPr lang="en-US" altLang="zh-CN" sz="28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0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800" b="1" spc="-16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0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8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2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second</a:t>
            </a:r>
            <a:r>
              <a:rPr lang="en-US" altLang="zh-CN" sz="28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74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ATP</a:t>
            </a:r>
            <a:r>
              <a:rPr lang="en-US" altLang="zh-CN" sz="2800" b="1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6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dependent</a:t>
            </a:r>
            <a:r>
              <a:rPr lang="en-US" altLang="zh-CN" sz="2800" b="1" spc="23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6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enzyme,</a:t>
            </a:r>
            <a:r>
              <a:rPr lang="en-US" altLang="zh-CN" sz="2800" b="1" spc="18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7" dirty="0">
                <a:solidFill>
                  <a:srgbClr val="FFCCCC"/>
                </a:solidFill>
                <a:latin typeface="Calibri"/>
                <a:ea typeface="Calibri"/>
                <a:cs typeface="Calibri"/>
              </a:rPr>
              <a:t>FAD-synthase.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203" name="Text Box203"/>
          <p:cNvSpPr txBox="1"/>
          <p:nvPr/>
        </p:nvSpPr>
        <p:spPr>
          <a:xfrm>
            <a:off x="8285353" y="6569660"/>
            <a:ext cx="19309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19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8" name="Image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156" y="3044952"/>
            <a:ext cx="5920740" cy="1231392"/>
          </a:xfrm>
          <a:prstGeom prst="rect">
            <a:avLst/>
          </a:prstGeom>
          <a:noFill/>
        </p:spPr>
      </p:pic>
      <p:sp>
        <p:nvSpPr>
          <p:cNvPr id="9" name="Text Box9"/>
          <p:cNvSpPr txBox="1"/>
          <p:nvPr/>
        </p:nvSpPr>
        <p:spPr>
          <a:xfrm>
            <a:off x="0" y="3169920"/>
            <a:ext cx="9144000" cy="769620"/>
          </a:xfrm>
          <a:prstGeom prst="rect">
            <a:avLst/>
          </a:prstGeom>
          <a:solidFill>
            <a:srgbClr val="B4784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38"/>
              </a:lnSpc>
            </a:pPr>
            <a:endParaRPr/>
          </a:p>
          <a:p>
            <a:pPr marL="1975739" algn="l" rtl="0">
              <a:lnSpc>
                <a:spcPts val="4404"/>
              </a:lnSpc>
            </a:pPr>
            <a:r>
              <a:rPr lang="en-US" altLang="zh-CN" sz="4400" b="1" spc="-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Absorption</a:t>
            </a:r>
            <a:r>
              <a:rPr lang="en-US" altLang="zh-CN" sz="4400" b="1" spc="-9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1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4400" b="1" spc="-7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6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riboflavin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0" name="Text Box10"/>
          <p:cNvSpPr txBox="1"/>
          <p:nvPr/>
        </p:nvSpPr>
        <p:spPr>
          <a:xfrm>
            <a:off x="0" y="3936492"/>
            <a:ext cx="9144000" cy="463296"/>
          </a:xfrm>
          <a:prstGeom prst="rect">
            <a:avLst/>
          </a:prstGeom>
          <a:solidFill>
            <a:srgbClr val="B4784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16"/>
              </a:lnSpc>
            </a:pPr>
            <a:endParaRPr dirty="0"/>
          </a:p>
          <a:p>
            <a:pPr marL="4496689" algn="l" rtl="0">
              <a:lnSpc>
                <a:spcPts val="2402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I.</a:t>
            </a:r>
            <a:endParaRPr lang="en-US" altLang="zh-CN" sz="2400" dirty="0">
              <a:latin typeface="Calibri"/>
              <a:ea typeface="Calibri"/>
              <a:cs typeface="Calibri"/>
            </a:endParaRPr>
          </a:p>
        </p:txBody>
      </p:sp>
      <p:sp>
        <p:nvSpPr>
          <p:cNvPr id="14" name="Text Box14"/>
          <p:cNvSpPr txBox="1"/>
          <p:nvPr/>
        </p:nvSpPr>
        <p:spPr>
          <a:xfrm>
            <a:off x="8363077" y="6569660"/>
            <a:ext cx="115367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05" name="Text Box205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1500505" algn="l" rtl="0">
              <a:lnSpc>
                <a:spcPts val="4404"/>
              </a:lnSpc>
            </a:pPr>
            <a:r>
              <a:rPr lang="en-US" altLang="zh-CN" sz="4400" b="1" spc="-5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Catabolism</a:t>
            </a:r>
            <a:r>
              <a:rPr lang="en-US" altLang="zh-CN" sz="4400" b="1" spc="-94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17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4400" b="1" spc="-73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58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FAD</a:t>
            </a:r>
            <a:r>
              <a:rPr lang="en-US" altLang="zh-CN" sz="4400" b="1" spc="-79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17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4400" b="1" spc="-96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25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FMN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6" name="Text Box206"/>
          <p:cNvSpPr txBox="1"/>
          <p:nvPr/>
        </p:nvSpPr>
        <p:spPr>
          <a:xfrm>
            <a:off x="726643" y="1885151"/>
            <a:ext cx="7518335" cy="86859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420"/>
              </a:lnSpc>
            </a:pPr>
            <a:r>
              <a:rPr lang="en-US" altLang="zh-CN" sz="2900" spc="0" dirty="0">
                <a:solidFill>
                  <a:srgbClr val="730073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900" spc="879" dirty="0">
                <a:solidFill>
                  <a:srgbClr val="730073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900" b="1" spc="-5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Flavins</a:t>
            </a:r>
            <a:r>
              <a:rPr lang="en-US" altLang="zh-CN" sz="2900" b="1" spc="-17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5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900" b="1" spc="-2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1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9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bound</a:t>
            </a:r>
            <a:r>
              <a:rPr lang="en-US" altLang="zh-CN" sz="2900" b="1" spc="-49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9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900" b="1" spc="-1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7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proteins</a:t>
            </a:r>
            <a:r>
              <a:rPr lang="en-US" altLang="zh-CN" sz="2900" b="1" spc="-45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1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9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1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resistant</a:t>
            </a:r>
            <a:r>
              <a:rPr lang="en-US" altLang="zh-CN" sz="29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1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900" b="1" spc="-2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4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degradation.</a:t>
            </a:r>
            <a:endParaRPr lang="en-US" altLang="zh-CN" sz="2900">
              <a:latin typeface="Calibri"/>
              <a:ea typeface="Calibri"/>
              <a:cs typeface="Calibri"/>
            </a:endParaRPr>
          </a:p>
        </p:txBody>
      </p:sp>
      <p:sp>
        <p:nvSpPr>
          <p:cNvPr id="207" name="Text Box207"/>
          <p:cNvSpPr txBox="1"/>
          <p:nvPr/>
        </p:nvSpPr>
        <p:spPr>
          <a:xfrm>
            <a:off x="726643" y="2858120"/>
            <a:ext cx="7639893" cy="86800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417"/>
              </a:lnSpc>
            </a:pPr>
            <a:r>
              <a:rPr lang="en-US" altLang="zh-CN" sz="29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900" spc="87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9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When</a:t>
            </a:r>
            <a:r>
              <a:rPr lang="en-US" altLang="zh-CN" sz="2900" b="1" spc="-3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those</a:t>
            </a:r>
            <a:r>
              <a:rPr lang="en-US" altLang="zh-CN" sz="2900" b="1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proteins</a:t>
            </a:r>
            <a:r>
              <a:rPr lang="en-US" altLang="zh-CN" sz="2900" b="1" spc="-4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9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saturated</a:t>
            </a:r>
            <a:r>
              <a:rPr lang="en-US" altLang="zh-CN" sz="2900" b="1" spc="-4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29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flavins,</a:t>
            </a:r>
            <a:r>
              <a:rPr lang="en-US" altLang="zh-CN" sz="29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900" b="1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unbound</a:t>
            </a:r>
            <a:r>
              <a:rPr lang="en-US" altLang="zh-CN" sz="2900" b="1" spc="-5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forms</a:t>
            </a:r>
            <a:r>
              <a:rPr lang="en-US" altLang="zh-CN" sz="29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9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subject</a:t>
            </a:r>
            <a:r>
              <a:rPr lang="en-US" altLang="zh-CN" sz="2900" b="1" spc="-4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9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catabolism.</a:t>
            </a:r>
            <a:endParaRPr lang="en-US" altLang="zh-CN" sz="2900">
              <a:latin typeface="Calibri"/>
              <a:ea typeface="Calibri"/>
              <a:cs typeface="Calibri"/>
            </a:endParaRPr>
          </a:p>
        </p:txBody>
      </p:sp>
      <p:sp>
        <p:nvSpPr>
          <p:cNvPr id="208" name="Text Box208"/>
          <p:cNvSpPr txBox="1"/>
          <p:nvPr/>
        </p:nvSpPr>
        <p:spPr>
          <a:xfrm>
            <a:off x="726643" y="3830686"/>
            <a:ext cx="7727401" cy="21941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455"/>
              </a:lnSpc>
            </a:pPr>
            <a:r>
              <a:rPr lang="en-US" altLang="zh-CN" sz="29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900" spc="87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9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Both</a:t>
            </a:r>
            <a:r>
              <a:rPr lang="en-US" altLang="zh-CN" sz="2900" b="1" spc="-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5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FAD</a:t>
            </a:r>
            <a:r>
              <a:rPr lang="en-US" altLang="zh-CN" sz="29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900" b="1" spc="-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FMN</a:t>
            </a:r>
            <a:r>
              <a:rPr lang="en-US" altLang="zh-CN" sz="29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are</a:t>
            </a:r>
            <a:r>
              <a:rPr lang="en-US" altLang="zh-CN" sz="29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catabolized</a:t>
            </a:r>
            <a:r>
              <a:rPr lang="en-US" altLang="zh-CN" sz="29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900" b="1" spc="65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intracellular</a:t>
            </a:r>
            <a:r>
              <a:rPr lang="en-US" altLang="zh-CN" sz="2900" b="1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enzymes</a:t>
            </a:r>
            <a:r>
              <a:rPr lang="en-US" altLang="zh-CN" sz="29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900" b="1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ways</a:t>
            </a:r>
            <a:r>
              <a:rPr lang="en-US" altLang="zh-CN" sz="2900" b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directly</a:t>
            </a:r>
            <a:r>
              <a:rPr lang="en-US" altLang="zh-CN" sz="2900" b="1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analogous</a:t>
            </a:r>
            <a:r>
              <a:rPr lang="en-US" altLang="zh-CN" sz="29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900" b="1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900" b="1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breakdown</a:t>
            </a:r>
            <a:r>
              <a:rPr lang="en-US" altLang="zh-CN" sz="2900" b="1" spc="-4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9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these</a:t>
            </a:r>
            <a:r>
              <a:rPr lang="en-US" altLang="zh-CN" sz="2900" b="1" spc="-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forms</a:t>
            </a:r>
            <a:r>
              <a:rPr lang="en-US" altLang="zh-CN" sz="2900" b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900" b="1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foods</a:t>
            </a:r>
            <a:r>
              <a:rPr lang="en-US" altLang="zh-CN" sz="2900" b="1" spc="65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during</a:t>
            </a:r>
            <a:r>
              <a:rPr lang="en-US" altLang="zh-CN" sz="2900" b="1" spc="-4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their</a:t>
            </a:r>
            <a:r>
              <a:rPr lang="en-US" altLang="zh-CN" sz="2900" b="1" spc="-3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absorption</a:t>
            </a:r>
            <a:r>
              <a:rPr lang="en-US" altLang="zh-CN" sz="2900" b="1" spc="-3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across</a:t>
            </a:r>
            <a:r>
              <a:rPr lang="en-US" altLang="zh-CN" sz="2900" b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900" b="1" spc="-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intestinal</a:t>
            </a:r>
            <a:r>
              <a:rPr lang="en-US" altLang="zh-CN" sz="2900" b="1" spc="65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mucosal</a:t>
            </a:r>
            <a:r>
              <a:rPr lang="en-US" altLang="zh-CN" sz="29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cell.</a:t>
            </a:r>
            <a:endParaRPr lang="en-US" altLang="zh-CN" sz="2900">
              <a:latin typeface="Calibri"/>
              <a:ea typeface="Calibri"/>
              <a:cs typeface="Calibri"/>
            </a:endParaRPr>
          </a:p>
        </p:txBody>
      </p:sp>
      <p:sp>
        <p:nvSpPr>
          <p:cNvPr id="212" name="Text Box212"/>
          <p:cNvSpPr txBox="1"/>
          <p:nvPr/>
        </p:nvSpPr>
        <p:spPr>
          <a:xfrm>
            <a:off x="8285353" y="6569660"/>
            <a:ext cx="19309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20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2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214" name="Group214"/>
          <p:cNvGrpSpPr/>
          <p:nvPr/>
        </p:nvGrpSpPr>
        <p:grpSpPr>
          <a:xfrm>
            <a:off x="518160" y="1856232"/>
            <a:ext cx="8048244" cy="4440936"/>
            <a:chOff x="518160" y="1856232"/>
            <a:chExt cx="8048244" cy="4440936"/>
          </a:xfrm>
        </p:grpSpPr>
        <p:pic>
          <p:nvPicPr>
            <p:cNvPr id="215" name="Image2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" y="1856232"/>
              <a:ext cx="8048244" cy="1539240"/>
            </a:xfrm>
            <a:prstGeom prst="rect">
              <a:avLst/>
            </a:prstGeom>
            <a:noFill/>
          </p:spPr>
        </p:pic>
        <p:pic>
          <p:nvPicPr>
            <p:cNvPr id="216" name="Image2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" y="3305556"/>
              <a:ext cx="8048244" cy="1540764"/>
            </a:xfrm>
            <a:prstGeom prst="rect">
              <a:avLst/>
            </a:prstGeom>
            <a:noFill/>
          </p:spPr>
        </p:pic>
        <p:pic>
          <p:nvPicPr>
            <p:cNvPr id="217" name="Image2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160" y="4756404"/>
              <a:ext cx="8048244" cy="1540764"/>
            </a:xfrm>
            <a:prstGeom prst="rect">
              <a:avLst/>
            </a:prstGeom>
            <a:noFill/>
          </p:spPr>
        </p:pic>
      </p:grpSp>
      <p:sp>
        <p:nvSpPr>
          <p:cNvPr id="218" name="Text Box218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1500505" algn="l" rtl="0">
              <a:lnSpc>
                <a:spcPts val="4404"/>
              </a:lnSpc>
            </a:pPr>
            <a:r>
              <a:rPr lang="en-US" altLang="zh-CN" sz="4400" b="1" spc="-5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Catabolism</a:t>
            </a:r>
            <a:r>
              <a:rPr lang="en-US" altLang="zh-CN" sz="4400" b="1" spc="-94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17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4400" b="1" spc="-73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58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FAD</a:t>
            </a:r>
            <a:r>
              <a:rPr lang="en-US" altLang="zh-CN" sz="4400" b="1" spc="-79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17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4400" b="1" spc="-96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25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FMN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19" name="Text Box219"/>
          <p:cNvSpPr txBox="1"/>
          <p:nvPr/>
        </p:nvSpPr>
        <p:spPr>
          <a:xfrm>
            <a:off x="830580" y="2116862"/>
            <a:ext cx="7046053" cy="9072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572"/>
              </a:lnSpc>
            </a:pPr>
            <a:r>
              <a:rPr lang="en-US" altLang="zh-CN" sz="3400" b="1" spc="-6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FAD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converted</a:t>
            </a:r>
            <a:r>
              <a:rPr lang="en-US" altLang="zh-CN" sz="3400" b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FMN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3400" b="1" spc="76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FAD-pyrophosphatase</a:t>
            </a:r>
            <a:r>
              <a:rPr lang="en-US" altLang="zh-CN" sz="3400" b="1" spc="3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(releasing</a:t>
            </a:r>
            <a:r>
              <a:rPr lang="en-US" altLang="zh-CN" sz="3400" b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AMP).</a:t>
            </a:r>
            <a:endParaRPr lang="en-US" altLang="zh-CN" sz="3400">
              <a:latin typeface="Calibri"/>
              <a:ea typeface="Calibri"/>
              <a:cs typeface="Calibri"/>
            </a:endParaRPr>
          </a:p>
        </p:txBody>
      </p:sp>
      <p:sp>
        <p:nvSpPr>
          <p:cNvPr id="220" name="Text Box220"/>
          <p:cNvSpPr txBox="1"/>
          <p:nvPr/>
        </p:nvSpPr>
        <p:spPr>
          <a:xfrm>
            <a:off x="830580" y="3567938"/>
            <a:ext cx="6698543" cy="9067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570"/>
              </a:lnSpc>
            </a:pPr>
            <a:r>
              <a:rPr lang="en-US" altLang="zh-CN" sz="34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FMN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4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degraded</a:t>
            </a:r>
            <a:r>
              <a:rPr lang="en-US" altLang="zh-CN" sz="3400" b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FMN-phosphatase.</a:t>
            </a:r>
            <a:endParaRPr lang="en-US" altLang="zh-CN" sz="3400">
              <a:latin typeface="Calibri"/>
              <a:ea typeface="Calibri"/>
              <a:cs typeface="Calibri"/>
            </a:endParaRPr>
          </a:p>
        </p:txBody>
      </p:sp>
      <p:sp>
        <p:nvSpPr>
          <p:cNvPr id="221" name="Text Box221"/>
          <p:cNvSpPr txBox="1"/>
          <p:nvPr/>
        </p:nvSpPr>
        <p:spPr>
          <a:xfrm>
            <a:off x="830580" y="5018786"/>
            <a:ext cx="7227846" cy="90675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570"/>
              </a:lnSpc>
            </a:pPr>
            <a:r>
              <a:rPr lang="en-US" altLang="zh-CN" sz="34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Both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6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FAD</a:t>
            </a:r>
            <a:r>
              <a:rPr lang="en-US" altLang="zh-CN" sz="3400" b="1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FMN</a:t>
            </a:r>
            <a:r>
              <a:rPr lang="en-US" altLang="zh-CN" sz="3400" b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split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yield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alkaline</a:t>
            </a:r>
            <a:r>
              <a:rPr lang="en-US" altLang="zh-CN" sz="3400" b="1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phosphatase.</a:t>
            </a:r>
            <a:endParaRPr lang="en-US" altLang="zh-CN" sz="3400">
              <a:latin typeface="Calibri"/>
              <a:ea typeface="Calibri"/>
              <a:cs typeface="Calibri"/>
            </a:endParaRPr>
          </a:p>
        </p:txBody>
      </p:sp>
      <p:sp>
        <p:nvSpPr>
          <p:cNvPr id="222" name="Text Box222"/>
          <p:cNvSpPr txBox="1"/>
          <p:nvPr/>
        </p:nvSpPr>
        <p:spPr>
          <a:xfrm>
            <a:off x="729691" y="6569660"/>
            <a:ext cx="902208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April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15,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2018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  <p:sp>
        <p:nvSpPr>
          <p:cNvPr id="223" name="Text Box223"/>
          <p:cNvSpPr txBox="1"/>
          <p:nvPr/>
        </p:nvSpPr>
        <p:spPr>
          <a:xfrm>
            <a:off x="3050794" y="6478220"/>
            <a:ext cx="307726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Combs</a:t>
            </a:r>
            <a:r>
              <a:rPr lang="en-US" altLang="zh-CN" sz="12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-3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GF.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2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Vitamins.</a:t>
            </a:r>
            <a:r>
              <a:rPr lang="en-US" altLang="zh-CN" sz="1200" spc="-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Fundamental</a:t>
            </a:r>
            <a:r>
              <a:rPr lang="en-US" altLang="zh-CN" sz="1200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Aspects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  <p:sp>
        <p:nvSpPr>
          <p:cNvPr id="224" name="Text Box224"/>
          <p:cNvSpPr txBox="1"/>
          <p:nvPr/>
        </p:nvSpPr>
        <p:spPr>
          <a:xfrm>
            <a:off x="3340354" y="6661099"/>
            <a:ext cx="249875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Nutrition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2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Health.</a:t>
            </a:r>
            <a:r>
              <a:rPr lang="en-US" altLang="zh-CN" sz="1200" spc="-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Elsevier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Inc.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2008.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  <p:sp>
        <p:nvSpPr>
          <p:cNvPr id="225" name="Text Box225"/>
          <p:cNvSpPr txBox="1"/>
          <p:nvPr/>
        </p:nvSpPr>
        <p:spPr>
          <a:xfrm>
            <a:off x="8285353" y="6569660"/>
            <a:ext cx="19309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21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108" y="230124"/>
            <a:ext cx="5925312" cy="1231392"/>
          </a:xfrm>
          <a:prstGeom prst="rect">
            <a:avLst/>
          </a:prstGeom>
          <a:noFill/>
        </p:spPr>
      </p:pic>
      <p:sp>
        <p:nvSpPr>
          <p:cNvPr id="228" name="Text Box228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1972945" algn="l" rtl="0">
              <a:lnSpc>
                <a:spcPts val="4404"/>
              </a:lnSpc>
            </a:pPr>
            <a:r>
              <a:rPr lang="en-US" altLang="zh-CN" sz="4400" b="1" spc="-5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Catabolism</a:t>
            </a:r>
            <a:r>
              <a:rPr lang="en-US" altLang="zh-CN" sz="4400" b="1" spc="-94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17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4400" b="1" spc="-73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6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riboflavin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12" name="Image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4" y="1484377"/>
            <a:ext cx="9144000" cy="5401008"/>
          </a:xfrm>
          <a:prstGeom prst="rect">
            <a:avLst/>
          </a:prstGeom>
          <a:noFill/>
        </p:spPr>
      </p:pic>
      <p:sp>
        <p:nvSpPr>
          <p:cNvPr id="229" name="Text Box229"/>
          <p:cNvSpPr txBox="1"/>
          <p:nvPr/>
        </p:nvSpPr>
        <p:spPr>
          <a:xfrm>
            <a:off x="726643" y="1886309"/>
            <a:ext cx="7381672" cy="18123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marL="342900" indent="-342900" algn="just" rtl="0">
              <a:lnSpc>
                <a:spcPts val="3568"/>
              </a:lnSpc>
            </a:pP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000" spc="8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0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degradation</a:t>
            </a:r>
            <a:r>
              <a:rPr lang="en-US" altLang="zh-CN" sz="3000" b="1" i="1" spc="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0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000" b="1" i="1" spc="2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</a:t>
            </a:r>
            <a:r>
              <a:rPr lang="en-US" altLang="zh-CN" sz="30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</a:t>
            </a:r>
            <a:r>
              <a:rPr lang="en-US" altLang="zh-CN" sz="3000" b="1" i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initially</a:t>
            </a:r>
            <a:r>
              <a:rPr lang="en-US" altLang="zh-CN" sz="30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involves</a:t>
            </a:r>
            <a:r>
              <a:rPr lang="en-US" altLang="zh-CN" sz="3000" b="1" i="1" spc="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its</a:t>
            </a:r>
            <a:r>
              <a:rPr lang="en-US" altLang="zh-CN" sz="3000" b="1" i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hydroxylation</a:t>
            </a:r>
            <a:r>
              <a:rPr lang="en-US" altLang="zh-CN" sz="3000" b="1" i="1" spc="5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7α</a:t>
            </a:r>
            <a:r>
              <a:rPr lang="en-US" altLang="zh-CN" sz="3000" b="1" i="1" spc="1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-</a:t>
            </a:r>
            <a:r>
              <a:rPr lang="en-US" altLang="zh-CN" sz="3000" b="1" i="1" spc="-2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000" b="1" i="1" spc="1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8α</a:t>
            </a:r>
            <a:r>
              <a:rPr lang="en-US" altLang="zh-CN" sz="3000" b="1" i="1" spc="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-</a:t>
            </a:r>
            <a:r>
              <a:rPr lang="en-US" altLang="zh-CN" sz="3000" b="1" i="1" spc="-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positions</a:t>
            </a:r>
            <a:r>
              <a:rPr lang="en-US" altLang="zh-CN" sz="3000" b="1" i="1" spc="24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000" b="1" i="1" spc="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1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isoalloxazine</a:t>
            </a:r>
            <a:r>
              <a:rPr lang="en-US" altLang="zh-CN" sz="3000" b="1" i="1" spc="3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ring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30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hepatic</a:t>
            </a:r>
            <a:r>
              <a:rPr lang="en-US" altLang="zh-CN" sz="30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microsomal</a:t>
            </a:r>
            <a:r>
              <a:rPr lang="en-US" altLang="zh-CN" sz="3000" b="1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cytochrome</a:t>
            </a:r>
            <a:r>
              <a:rPr lang="en-US" altLang="zh-CN" sz="30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P-450-dependent</a:t>
            </a:r>
            <a:endParaRPr lang="en-US" altLang="zh-CN" sz="3000" dirty="0">
              <a:latin typeface="Calibri"/>
              <a:ea typeface="Calibri"/>
              <a:cs typeface="Calibri"/>
            </a:endParaRPr>
          </a:p>
        </p:txBody>
      </p:sp>
      <p:sp>
        <p:nvSpPr>
          <p:cNvPr id="230" name="Text Box230"/>
          <p:cNvSpPr txBox="1"/>
          <p:nvPr/>
        </p:nvSpPr>
        <p:spPr>
          <a:xfrm>
            <a:off x="1069543" y="3775075"/>
            <a:ext cx="1656207" cy="3810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000"/>
              </a:lnSpc>
            </a:pPr>
            <a:r>
              <a:rPr lang="en-US" altLang="zh-CN" sz="3000" b="1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processes.</a:t>
            </a:r>
            <a:endParaRPr lang="en-US" altLang="zh-CN" sz="3000" dirty="0">
              <a:latin typeface="Calibri"/>
              <a:ea typeface="Calibri"/>
              <a:cs typeface="Calibri"/>
            </a:endParaRPr>
          </a:p>
        </p:txBody>
      </p:sp>
      <p:sp>
        <p:nvSpPr>
          <p:cNvPr id="231" name="Text Box231"/>
          <p:cNvSpPr txBox="1"/>
          <p:nvPr/>
        </p:nvSpPr>
        <p:spPr>
          <a:xfrm>
            <a:off x="726643" y="4264660"/>
            <a:ext cx="7340525" cy="181198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marL="342900" indent="-342900" algn="l" rtl="0">
              <a:lnSpc>
                <a:spcPts val="3567"/>
              </a:lnSpc>
            </a:pP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000" spc="8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3000" b="1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0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result</a:t>
            </a:r>
            <a:r>
              <a:rPr lang="en-US" altLang="zh-CN" sz="3000" b="1" i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0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3000" b="1" i="1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metabolism,</a:t>
            </a:r>
            <a:r>
              <a:rPr lang="en-US" altLang="zh-CN" sz="3000" b="1" i="1" spc="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human</a:t>
            </a:r>
            <a:r>
              <a:rPr lang="en-US" altLang="zh-CN" sz="3000" b="1" i="1" spc="3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blood</a:t>
            </a:r>
            <a:r>
              <a:rPr lang="en-US" altLang="zh-CN" sz="30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plasma</a:t>
            </a:r>
            <a:r>
              <a:rPr lang="en-US" altLang="zh-CN" sz="3000" b="1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contains</a:t>
            </a:r>
            <a:r>
              <a:rPr lang="en-US" altLang="zh-CN" sz="30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47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FAD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FMN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3000" b="1" i="1" spc="7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4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000" b="1" i="1" spc="-1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major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000" b="1" i="1" spc="3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7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metabolites,</a:t>
            </a:r>
            <a:r>
              <a:rPr lang="en-US" altLang="zh-CN" sz="3000" b="1" i="1" spc="15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well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small</a:t>
            </a:r>
            <a:r>
              <a:rPr lang="en-US" altLang="zh-CN" sz="3000" b="1" i="1" spc="67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-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amounts</a:t>
            </a:r>
            <a:r>
              <a:rPr lang="en-US" altLang="zh-CN" sz="3000" b="1" i="1" spc="1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000" b="1" i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i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7α</a:t>
            </a:r>
            <a:r>
              <a:rPr lang="en-US" altLang="zh-CN" sz="3000" b="1" i="1" spc="-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-hydroxyriboflavin.</a:t>
            </a:r>
            <a:endParaRPr lang="en-US" altLang="zh-CN" sz="3000" dirty="0">
              <a:latin typeface="Calibri"/>
              <a:ea typeface="Calibri"/>
              <a:cs typeface="Calibri"/>
            </a:endParaRPr>
          </a:p>
        </p:txBody>
      </p:sp>
      <p:sp>
        <p:nvSpPr>
          <p:cNvPr id="235" name="Text Box235"/>
          <p:cNvSpPr txBox="1"/>
          <p:nvPr/>
        </p:nvSpPr>
        <p:spPr>
          <a:xfrm>
            <a:off x="8285353" y="6569660"/>
            <a:ext cx="19309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22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2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37" name="Image2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924" y="230124"/>
            <a:ext cx="2773680" cy="1231392"/>
          </a:xfrm>
          <a:prstGeom prst="rect">
            <a:avLst/>
          </a:prstGeom>
          <a:noFill/>
        </p:spPr>
      </p:pic>
      <p:sp>
        <p:nvSpPr>
          <p:cNvPr id="238" name="Text Box238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3549142" algn="l" rtl="0">
              <a:lnSpc>
                <a:spcPts val="4404"/>
              </a:lnSpc>
            </a:pPr>
            <a:r>
              <a:rPr lang="en-US" altLang="zh-CN" sz="4400" b="1" spc="-14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Excretion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39" name="Text Box239"/>
          <p:cNvSpPr txBox="1"/>
          <p:nvPr/>
        </p:nvSpPr>
        <p:spPr>
          <a:xfrm>
            <a:off x="2804160" y="4596384"/>
            <a:ext cx="5727192" cy="944880"/>
          </a:xfrm>
          <a:prstGeom prst="rect">
            <a:avLst/>
          </a:prstGeom>
          <a:solidFill>
            <a:srgbClr val="A6FFA6"/>
          </a:solidFill>
          <a:ln w="9144">
            <a:solidFill>
              <a:srgbClr val="FFEFBB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25"/>
              </a:lnSpc>
            </a:pPr>
            <a:endParaRPr/>
          </a:p>
          <a:p>
            <a:pPr marL="244094" marR="244503" indent="7620" algn="l" rtl="0">
              <a:lnSpc>
                <a:spcPts val="1674"/>
              </a:lnSpc>
            </a:pPr>
            <a:r>
              <a:rPr lang="en-US" altLang="zh-CN" sz="16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riboflavin-adequate</a:t>
            </a:r>
            <a:r>
              <a:rPr lang="en-US" altLang="zh-CN" sz="1600" b="1" spc="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human</a:t>
            </a:r>
            <a:r>
              <a:rPr lang="en-US" altLang="zh-CN" sz="1600" b="1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adult,</a:t>
            </a:r>
            <a:r>
              <a:rPr lang="en-US" altLang="zh-CN" sz="1600" b="1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nearly</a:t>
            </a:r>
            <a:r>
              <a:rPr lang="en-US" altLang="zh-CN" sz="1600" b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6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large</a:t>
            </a:r>
            <a:r>
              <a:rPr lang="en-US" altLang="zh-CN" sz="1600" b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oral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dose</a:t>
            </a:r>
            <a:r>
              <a:rPr lang="en-US" altLang="zh-CN" sz="1600" b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b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vitamin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will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1600" b="1" spc="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excreted,</a:t>
            </a:r>
            <a:r>
              <a:rPr lang="en-US" altLang="zh-CN" sz="1600" b="1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peak</a:t>
            </a:r>
            <a:r>
              <a:rPr lang="en-US" altLang="zh-CN" sz="1600" b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concentrations</a:t>
            </a:r>
            <a:endParaRPr lang="en-US" altLang="zh-CN" sz="1600">
              <a:latin typeface="Calibri"/>
              <a:ea typeface="Calibri"/>
              <a:cs typeface="Calibri"/>
            </a:endParaRPr>
          </a:p>
          <a:p>
            <a:pPr marL="1073150" algn="l" rtl="0">
              <a:lnSpc>
                <a:spcPts val="1598"/>
              </a:lnSpc>
              <a:spcBef>
                <a:spcPts val="166"/>
              </a:spcBef>
            </a:pPr>
            <a:r>
              <a:rPr lang="en-US" altLang="zh-CN" sz="16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showing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600" b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b="1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urine</a:t>
            </a:r>
            <a:r>
              <a:rPr lang="en-US" altLang="zh-CN" sz="1600" b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within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about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zh-CN" sz="1600" b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hours.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40" name="Text Box240"/>
          <p:cNvSpPr txBox="1"/>
          <p:nvPr/>
        </p:nvSpPr>
        <p:spPr>
          <a:xfrm>
            <a:off x="2804160" y="3671316"/>
            <a:ext cx="5727192" cy="2086356"/>
          </a:xfrm>
          <a:prstGeom prst="rect">
            <a:avLst/>
          </a:prstGeom>
          <a:solidFill>
            <a:srgbClr val="FFD54D"/>
          </a:solidFill>
          <a:ln w="9144">
            <a:solidFill>
              <a:srgbClr val="6BFF6B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774"/>
              </a:lnSpc>
            </a:pPr>
            <a:endParaRPr/>
          </a:p>
          <a:p>
            <a:pPr marL="561086" algn="l" rtl="0">
              <a:lnSpc>
                <a:spcPts val="2004"/>
              </a:lnSpc>
            </a:pPr>
            <a:r>
              <a:rPr lang="en-US" altLang="zh-CN" sz="20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2000" b="1" spc="-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excreted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primarily</a:t>
            </a:r>
            <a:r>
              <a:rPr lang="en-US" altLang="zh-CN" sz="2000" b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urine.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241" name="Text Box241"/>
          <p:cNvSpPr txBox="1"/>
          <p:nvPr/>
        </p:nvSpPr>
        <p:spPr>
          <a:xfrm>
            <a:off x="2804160" y="2744724"/>
            <a:ext cx="5727192" cy="3230880"/>
          </a:xfrm>
          <a:prstGeom prst="rect">
            <a:avLst/>
          </a:prstGeom>
          <a:solidFill>
            <a:srgbClr val="FF9E9E"/>
          </a:solidFill>
          <a:ln w="9144">
            <a:solidFill>
              <a:srgbClr val="FFC89B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682"/>
              </a:lnSpc>
            </a:pPr>
            <a:endParaRPr/>
          </a:p>
          <a:p>
            <a:pPr marL="164846" algn="l" rtl="0">
              <a:lnSpc>
                <a:spcPts val="2004"/>
              </a:lnSpc>
            </a:pPr>
            <a:r>
              <a:rPr lang="en-US" altLang="zh-CN" sz="20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Dietary</a:t>
            </a:r>
            <a:r>
              <a:rPr lang="en-US" altLang="zh-CN" sz="2000" b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needs</a:t>
            </a:r>
            <a:r>
              <a:rPr lang="en-US" altLang="zh-CN" sz="2000" b="1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0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vitamin</a:t>
            </a:r>
            <a:r>
              <a:rPr lang="en-US" altLang="zh-CN" sz="20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determined</a:t>
            </a:r>
            <a:r>
              <a:rPr lang="en-US" altLang="zh-CN" sz="2000" b="1" spc="-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000" b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its</a:t>
            </a:r>
            <a:endParaRPr lang="en-US" altLang="zh-CN" sz="2000">
              <a:latin typeface="Calibri"/>
              <a:ea typeface="Calibri"/>
              <a:cs typeface="Calibri"/>
            </a:endParaRPr>
          </a:p>
          <a:p>
            <a:pPr marL="1067054" algn="l" rtl="0">
              <a:lnSpc>
                <a:spcPts val="2004"/>
              </a:lnSpc>
              <a:spcBef>
                <a:spcPts val="204"/>
              </a:spcBef>
            </a:pPr>
            <a:r>
              <a:rPr lang="en-US" altLang="zh-CN" sz="2000" b="1" spc="-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rate</a:t>
            </a:r>
            <a:r>
              <a:rPr lang="en-US" altLang="zh-CN" sz="2000" b="1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excretion,</a:t>
            </a:r>
            <a:r>
              <a:rPr lang="en-US" altLang="zh-CN" sz="2000" b="1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not</a:t>
            </a:r>
            <a:r>
              <a:rPr lang="en-US" altLang="zh-CN" sz="2000" b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metabolism.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242" name="Text Box242"/>
          <p:cNvSpPr txBox="1"/>
          <p:nvPr/>
        </p:nvSpPr>
        <p:spPr>
          <a:xfrm>
            <a:off x="4118102" y="2171954"/>
            <a:ext cx="3136401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04"/>
              </a:lnSpc>
            </a:pPr>
            <a:r>
              <a:rPr lang="en-US" altLang="zh-CN" sz="20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2000" b="1" spc="-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rapidly</a:t>
            </a:r>
            <a:r>
              <a:rPr lang="en-US" altLang="zh-CN" sz="20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excreted.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246" name="Text Box246"/>
          <p:cNvSpPr txBox="1"/>
          <p:nvPr/>
        </p:nvSpPr>
        <p:spPr>
          <a:xfrm>
            <a:off x="8285353" y="6569660"/>
            <a:ext cx="19309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23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2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48" name="Image2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924" y="230124"/>
            <a:ext cx="2773680" cy="1231392"/>
          </a:xfrm>
          <a:prstGeom prst="rect">
            <a:avLst/>
          </a:prstGeom>
          <a:noFill/>
        </p:spPr>
      </p:pic>
      <p:sp>
        <p:nvSpPr>
          <p:cNvPr id="249" name="Text Box249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3549142" algn="l" rtl="0">
              <a:lnSpc>
                <a:spcPts val="4404"/>
              </a:lnSpc>
            </a:pPr>
            <a:r>
              <a:rPr lang="en-US" altLang="zh-CN" sz="4400" b="1" spc="-14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Excretion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50" name="Text Box250"/>
          <p:cNvSpPr txBox="1"/>
          <p:nvPr/>
        </p:nvSpPr>
        <p:spPr>
          <a:xfrm>
            <a:off x="726643" y="1864258"/>
            <a:ext cx="7023835" cy="64831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552"/>
              </a:lnSpc>
            </a:pPr>
            <a:r>
              <a:rPr lang="en-US" altLang="zh-CN" sz="2600" b="1" spc="0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600" b="1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1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vitamin</a:t>
            </a:r>
            <a:r>
              <a:rPr lang="en-US" altLang="zh-CN" sz="2600" b="1" spc="-23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600" b="1" spc="6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20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excreted</a:t>
            </a:r>
            <a:r>
              <a:rPr lang="en-US" altLang="zh-CN" sz="2600" b="1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2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mainly</a:t>
            </a:r>
            <a:r>
              <a:rPr lang="en-US" altLang="zh-CN" sz="2600" b="1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2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(60-70%)</a:t>
            </a:r>
            <a:r>
              <a:rPr lang="en-US" altLang="zh-CN" sz="2600" b="1" spc="-24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3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2600" b="1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600" b="1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2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2600" b="1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4" dirty="0">
                <a:solidFill>
                  <a:srgbClr val="72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</a:t>
            </a:r>
            <a:r>
              <a:rPr lang="en-US" altLang="zh-CN" sz="2600" b="1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26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smaller</a:t>
            </a:r>
            <a:r>
              <a:rPr lang="en-US" altLang="zh-CN" sz="2600" b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amounts</a:t>
            </a:r>
            <a:r>
              <a:rPr lang="en-US" altLang="zh-CN" sz="2600" b="1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of: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251" name="Text Box251"/>
          <p:cNvSpPr txBox="1"/>
          <p:nvPr/>
        </p:nvSpPr>
        <p:spPr>
          <a:xfrm>
            <a:off x="2238502" y="2526840"/>
            <a:ext cx="4718245" cy="38196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008"/>
              </a:lnSpc>
            </a:pPr>
            <a:r>
              <a:rPr lang="en-US" altLang="zh-CN" sz="2600" spc="0" dirty="0">
                <a:solidFill>
                  <a:srgbClr val="004C73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600" spc="1069" dirty="0">
                <a:solidFill>
                  <a:srgbClr val="004C73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b="1" spc="0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7α-21</a:t>
            </a:r>
            <a:r>
              <a:rPr lang="en-US" altLang="zh-CN" sz="2600" b="1" spc="-10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600" b="1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8</a:t>
            </a:r>
            <a:r>
              <a:rPr lang="en-US" altLang="zh-CN" sz="2600" b="1" spc="7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α</a:t>
            </a:r>
            <a:r>
              <a:rPr lang="en-US" altLang="zh-CN" sz="2600" b="1" spc="-10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-hydroxyriboflavin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252" name="Text Box252"/>
          <p:cNvSpPr txBox="1"/>
          <p:nvPr/>
        </p:nvSpPr>
        <p:spPr>
          <a:xfrm>
            <a:off x="2979420" y="2923080"/>
            <a:ext cx="3234654" cy="38196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008"/>
              </a:lnSpc>
            </a:pPr>
            <a:r>
              <a:rPr lang="en-US" altLang="zh-CN" sz="2600" spc="0" dirty="0">
                <a:solidFill>
                  <a:srgbClr val="004C73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600" spc="1067" dirty="0">
                <a:solidFill>
                  <a:srgbClr val="004C73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b="1" spc="0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8α</a:t>
            </a:r>
            <a:r>
              <a:rPr lang="en-US" altLang="zh-CN" sz="2600" b="1" spc="-6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-sulfonylriboflavin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253" name="Text Box253"/>
          <p:cNvSpPr txBox="1"/>
          <p:nvPr/>
        </p:nvSpPr>
        <p:spPr>
          <a:xfrm>
            <a:off x="2936748" y="3319044"/>
            <a:ext cx="3321950" cy="3823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010"/>
              </a:lnSpc>
            </a:pPr>
            <a:r>
              <a:rPr lang="en-US" altLang="zh-CN" sz="2600" spc="0" dirty="0">
                <a:solidFill>
                  <a:srgbClr val="004C73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600" spc="1067" dirty="0">
                <a:solidFill>
                  <a:srgbClr val="004C73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b="1" spc="0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5′</a:t>
            </a:r>
            <a:r>
              <a:rPr lang="en-US" altLang="zh-CN" sz="2600" b="1" spc="-5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-riboflavinylpeptide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254" name="Text Box254"/>
          <p:cNvSpPr txBox="1"/>
          <p:nvPr/>
        </p:nvSpPr>
        <p:spPr>
          <a:xfrm>
            <a:off x="2918460" y="3715814"/>
            <a:ext cx="3356702" cy="38196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008"/>
              </a:lnSpc>
            </a:pPr>
            <a:r>
              <a:rPr lang="en-US" altLang="zh-CN" sz="2600" spc="0" dirty="0">
                <a:solidFill>
                  <a:srgbClr val="004C73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600" spc="1067" dirty="0">
                <a:solidFill>
                  <a:srgbClr val="004C73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b="1" spc="-13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10-hydroxyethylflavin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255" name="Text Box255"/>
          <p:cNvSpPr txBox="1"/>
          <p:nvPr/>
        </p:nvSpPr>
        <p:spPr>
          <a:xfrm>
            <a:off x="2596896" y="4112054"/>
            <a:ext cx="3999098" cy="38196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008"/>
              </a:lnSpc>
            </a:pPr>
            <a:r>
              <a:rPr lang="en-US" altLang="zh-CN" sz="2600" spc="0" dirty="0">
                <a:solidFill>
                  <a:srgbClr val="004C73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600" spc="1067" dirty="0">
                <a:solidFill>
                  <a:srgbClr val="004C73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b="1" spc="-3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2600" b="1" spc="-6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altLang="zh-CN" sz="2600" b="1" spc="5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′</a:t>
            </a:r>
            <a:r>
              <a:rPr lang="en-US" altLang="zh-CN" sz="2600" b="1" spc="0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-α</a:t>
            </a:r>
            <a:r>
              <a:rPr lang="en-US" altLang="zh-CN" sz="2600" b="1" spc="-1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-D-glucoside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256" name="Text Box256"/>
          <p:cNvSpPr txBox="1"/>
          <p:nvPr/>
        </p:nvSpPr>
        <p:spPr>
          <a:xfrm>
            <a:off x="3581400" y="4508294"/>
            <a:ext cx="2031564" cy="38196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008"/>
              </a:lnSpc>
            </a:pPr>
            <a:r>
              <a:rPr lang="en-US" altLang="zh-CN" sz="2600" spc="0" dirty="0">
                <a:solidFill>
                  <a:srgbClr val="004C73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600" spc="1067" dirty="0">
                <a:solidFill>
                  <a:srgbClr val="004C73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b="1" spc="-2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lumichrome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257" name="Text Box257"/>
          <p:cNvSpPr txBox="1"/>
          <p:nvPr/>
        </p:nvSpPr>
        <p:spPr>
          <a:xfrm>
            <a:off x="2881884" y="4904259"/>
            <a:ext cx="3431865" cy="38231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010"/>
              </a:lnSpc>
            </a:pPr>
            <a:r>
              <a:rPr lang="en-US" altLang="zh-CN" sz="2600" spc="0" dirty="0">
                <a:solidFill>
                  <a:srgbClr val="004C73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600" spc="1067" dirty="0">
                <a:solidFill>
                  <a:srgbClr val="004C73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b="1" spc="-7" dirty="0">
                <a:solidFill>
                  <a:srgbClr val="004C73"/>
                </a:solidFill>
                <a:latin typeface="Calibri"/>
                <a:ea typeface="Calibri"/>
                <a:cs typeface="Calibri"/>
              </a:rPr>
              <a:t>10-formylmethylflavin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258" name="Text Box258"/>
          <p:cNvSpPr txBox="1"/>
          <p:nvPr/>
        </p:nvSpPr>
        <p:spPr>
          <a:xfrm>
            <a:off x="726643" y="5352365"/>
            <a:ext cx="7357614" cy="647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550"/>
              </a:lnSpc>
            </a:pPr>
            <a:r>
              <a:rPr lang="en-US" altLang="zh-CN" sz="26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Small</a:t>
            </a:r>
            <a:r>
              <a:rPr lang="en-US" altLang="zh-CN" sz="2600" b="1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amounts</a:t>
            </a:r>
            <a:r>
              <a:rPr lang="en-US" altLang="zh-CN" sz="26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600" b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degradation</a:t>
            </a:r>
            <a:r>
              <a:rPr lang="en-US" altLang="zh-CN" sz="2600" b="1" spc="4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products</a:t>
            </a:r>
            <a:r>
              <a:rPr lang="en-US" altLang="zh-CN" sz="2600" b="1" spc="3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found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feces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(&lt;5%</a:t>
            </a:r>
            <a:r>
              <a:rPr lang="en-US" altLang="zh-CN" sz="2600" b="1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600" b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oral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dose).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262" name="Text Box262"/>
          <p:cNvSpPr txBox="1"/>
          <p:nvPr/>
        </p:nvSpPr>
        <p:spPr>
          <a:xfrm>
            <a:off x="8285353" y="6569660"/>
            <a:ext cx="19309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24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2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924" y="230124"/>
            <a:ext cx="2773680" cy="1231392"/>
          </a:xfrm>
          <a:prstGeom prst="rect">
            <a:avLst/>
          </a:prstGeom>
          <a:noFill/>
        </p:spPr>
      </p:pic>
      <p:sp>
        <p:nvSpPr>
          <p:cNvPr id="265" name="Text Box265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3549142" algn="l" rtl="0">
              <a:lnSpc>
                <a:spcPts val="4404"/>
              </a:lnSpc>
            </a:pPr>
            <a:r>
              <a:rPr lang="en-US" altLang="zh-CN" sz="4400" b="1" spc="-14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Excretion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14" name="Image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58" y="1484377"/>
            <a:ext cx="9144000" cy="5373623"/>
          </a:xfrm>
          <a:prstGeom prst="rect">
            <a:avLst/>
          </a:prstGeom>
          <a:noFill/>
        </p:spPr>
      </p:pic>
      <p:sp>
        <p:nvSpPr>
          <p:cNvPr id="270" name="Text Box270"/>
          <p:cNvSpPr txBox="1"/>
          <p:nvPr/>
        </p:nvSpPr>
        <p:spPr>
          <a:xfrm>
            <a:off x="726643" y="5377510"/>
            <a:ext cx="2281047" cy="44005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65"/>
              </a:lnSpc>
            </a:pP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000" spc="8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lumichrome</a:t>
            </a:r>
            <a:endParaRPr lang="en-US" altLang="zh-CN" sz="3000">
              <a:latin typeface="Calibri"/>
              <a:ea typeface="Calibri"/>
              <a:cs typeface="Calibri"/>
            </a:endParaRPr>
          </a:p>
        </p:txBody>
      </p:sp>
      <p:sp>
        <p:nvSpPr>
          <p:cNvPr id="266" name="Text Box266"/>
          <p:cNvSpPr txBox="1"/>
          <p:nvPr/>
        </p:nvSpPr>
        <p:spPr>
          <a:xfrm>
            <a:off x="726643" y="1840589"/>
            <a:ext cx="7570210" cy="16751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marL="342900" indent="-342900" algn="l" rtl="0">
              <a:lnSpc>
                <a:spcPts val="3298"/>
              </a:lnSpc>
            </a:pPr>
            <a:r>
              <a:rPr lang="en-US" altLang="zh-CN" sz="3000" spc="0" dirty="0">
                <a:solidFill>
                  <a:srgbClr val="730073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000" spc="816" dirty="0">
                <a:solidFill>
                  <a:srgbClr val="730073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b="1" spc="-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000" b="1" spc="34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000" b="1" spc="-1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9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secreted</a:t>
            </a:r>
            <a:r>
              <a:rPr lang="en-US" altLang="zh-CN" sz="3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3000" b="1" spc="-15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human</a:t>
            </a:r>
            <a:r>
              <a:rPr lang="en-US" altLang="zh-CN" sz="3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milk</a:t>
            </a:r>
            <a:r>
              <a:rPr lang="en-US" altLang="zh-CN" sz="3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5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mostly</a:t>
            </a:r>
            <a:r>
              <a:rPr lang="en-US" altLang="zh-CN" sz="3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3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3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7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000" b="1" spc="27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5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FAD,</a:t>
            </a:r>
            <a:r>
              <a:rPr lang="en-US" altLang="zh-CN" sz="3000" b="1" spc="-2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000" b="1" spc="1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000" b="1" spc="67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antagonistic</a:t>
            </a:r>
            <a:r>
              <a:rPr lang="en-US" altLang="zh-CN" sz="3000" b="1" spc="-2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metabolite</a:t>
            </a:r>
            <a:r>
              <a:rPr lang="en-US" altLang="zh-CN" sz="3000" b="1" spc="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10-</a:t>
            </a:r>
            <a:r>
              <a:rPr lang="en-US" altLang="zh-CN" sz="30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(2′</a:t>
            </a:r>
            <a:r>
              <a:rPr lang="en-US" altLang="zh-CN" sz="3000" b="1" spc="-2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-hydroxyethyl)-</a:t>
            </a:r>
            <a:r>
              <a:rPr lang="en-US" altLang="zh-CN" sz="3000" b="1" spc="7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flavin.</a:t>
            </a:r>
            <a:endParaRPr lang="en-US" altLang="zh-CN" sz="3000" dirty="0">
              <a:latin typeface="Calibri"/>
              <a:ea typeface="Calibri"/>
              <a:cs typeface="Calibri"/>
            </a:endParaRPr>
          </a:p>
        </p:txBody>
      </p:sp>
      <p:sp>
        <p:nvSpPr>
          <p:cNvPr id="267" name="Text Box267"/>
          <p:cNvSpPr txBox="1"/>
          <p:nvPr/>
        </p:nvSpPr>
        <p:spPr>
          <a:xfrm>
            <a:off x="726643" y="3622294"/>
            <a:ext cx="7481438" cy="68732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06"/>
              </a:lnSpc>
            </a:pPr>
            <a:r>
              <a:rPr lang="en-US" altLang="zh-CN" sz="26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Milk</a:t>
            </a:r>
            <a:r>
              <a:rPr lang="en-US" altLang="zh-CN" sz="26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also</a:t>
            </a:r>
            <a:r>
              <a:rPr lang="en-US" altLang="zh-CN" sz="2600" b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contains</a:t>
            </a:r>
            <a:r>
              <a:rPr lang="en-US" altLang="zh-CN" sz="2600" b="1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small</a:t>
            </a:r>
            <a:r>
              <a:rPr lang="en-US" altLang="zh-CN" sz="2600" b="1" spc="-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amounts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other</a:t>
            </a:r>
            <a:r>
              <a:rPr lang="en-US" altLang="zh-CN" sz="2600" b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metabolites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including: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268" name="Text Box268"/>
          <p:cNvSpPr txBox="1"/>
          <p:nvPr/>
        </p:nvSpPr>
        <p:spPr>
          <a:xfrm>
            <a:off x="726643" y="4371340"/>
            <a:ext cx="5792649" cy="44005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65"/>
              </a:lnSpc>
            </a:pP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000" spc="8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7-</a:t>
            </a:r>
            <a:r>
              <a:rPr lang="en-US" altLang="zh-CN" sz="30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8-hydroxymethylriboflavins</a:t>
            </a:r>
            <a:endParaRPr lang="en-US" altLang="zh-CN" sz="3000">
              <a:latin typeface="Calibri"/>
              <a:ea typeface="Calibri"/>
              <a:cs typeface="Calibri"/>
            </a:endParaRPr>
          </a:p>
        </p:txBody>
      </p:sp>
      <p:sp>
        <p:nvSpPr>
          <p:cNvPr id="269" name="Text Box269"/>
          <p:cNvSpPr txBox="1"/>
          <p:nvPr/>
        </p:nvSpPr>
        <p:spPr>
          <a:xfrm>
            <a:off x="726643" y="4873984"/>
            <a:ext cx="3889415" cy="4404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468"/>
              </a:lnSpc>
            </a:pP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000" spc="8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10-formylmethylflavin</a:t>
            </a:r>
            <a:endParaRPr lang="en-US" altLang="zh-CN" sz="3000" dirty="0">
              <a:latin typeface="Calibri"/>
              <a:ea typeface="Calibri"/>
              <a:cs typeface="Calibri"/>
            </a:endParaRPr>
          </a:p>
        </p:txBody>
      </p:sp>
      <p:sp>
        <p:nvSpPr>
          <p:cNvPr id="274" name="Text Box274"/>
          <p:cNvSpPr txBox="1"/>
          <p:nvPr/>
        </p:nvSpPr>
        <p:spPr>
          <a:xfrm>
            <a:off x="8285353" y="6569660"/>
            <a:ext cx="193091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25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age27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76" name="Image2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108" y="230124"/>
            <a:ext cx="2878836" cy="1231392"/>
          </a:xfrm>
          <a:prstGeom prst="rect">
            <a:avLst/>
          </a:prstGeom>
          <a:noFill/>
        </p:spPr>
      </p:pic>
      <p:sp>
        <p:nvSpPr>
          <p:cNvPr id="281" name="Text Box281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3497326" algn="l" rtl="0">
              <a:lnSpc>
                <a:spcPts val="4404"/>
              </a:lnSpc>
            </a:pPr>
            <a:r>
              <a:rPr lang="en-US" altLang="zh-CN" sz="4400" b="1" spc="-19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Literature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82" name="Text Box282"/>
          <p:cNvSpPr txBox="1"/>
          <p:nvPr/>
        </p:nvSpPr>
        <p:spPr>
          <a:xfrm>
            <a:off x="726643" y="3079575"/>
            <a:ext cx="7634110" cy="8369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marL="342900" indent="-342900" algn="l" rtl="0">
              <a:lnSpc>
                <a:spcPts val="3295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Combs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6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GF.</a:t>
            </a:r>
            <a:r>
              <a:rPr lang="en-US" altLang="zh-CN" sz="2800" b="1" spc="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Vitamins.</a:t>
            </a:r>
            <a:r>
              <a:rPr lang="en-US" altLang="zh-CN" sz="2800" b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Fundamental</a:t>
            </a:r>
            <a:r>
              <a:rPr lang="en-US" altLang="zh-CN" sz="2800" b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Aspects</a:t>
            </a:r>
            <a:r>
              <a:rPr lang="en-US" altLang="zh-CN" sz="2800" b="1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Nutrition</a:t>
            </a:r>
            <a:r>
              <a:rPr lang="en-US" altLang="zh-CN" sz="2800" b="1" spc="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Health.</a:t>
            </a:r>
            <a:r>
              <a:rPr lang="en-US" altLang="zh-CN" sz="2800" b="1" spc="3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Elsevier</a:t>
            </a:r>
            <a:r>
              <a:rPr lang="en-US" altLang="zh-CN" sz="2800" b="1" spc="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Inc.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2008.</a:t>
            </a:r>
            <a:endParaRPr lang="en-US" altLang="zh-CN" sz="28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16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1299337" algn="l" rtl="0">
              <a:lnSpc>
                <a:spcPts val="4404"/>
              </a:lnSpc>
            </a:pPr>
            <a:r>
              <a:rPr lang="en-US" altLang="zh-CN" sz="4400" b="1" spc="-19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Hydrolysis</a:t>
            </a:r>
            <a:r>
              <a:rPr lang="en-US" altLang="zh-CN" sz="4400" b="1" spc="-66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17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4400" b="1" spc="-67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5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coenzyme</a:t>
            </a:r>
            <a:r>
              <a:rPr lang="en-US" altLang="zh-CN" sz="4400" b="1" spc="-88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12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forms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10" name="Image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84376"/>
            <a:ext cx="9144000" cy="5373623"/>
          </a:xfrm>
          <a:prstGeom prst="rect">
            <a:avLst/>
          </a:prstGeom>
          <a:noFill/>
        </p:spPr>
      </p:pic>
      <p:sp>
        <p:nvSpPr>
          <p:cNvPr id="22" name="Text Box22"/>
          <p:cNvSpPr txBox="1"/>
          <p:nvPr/>
        </p:nvSpPr>
        <p:spPr>
          <a:xfrm>
            <a:off x="8363077" y="6569660"/>
            <a:ext cx="115367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  <p:sp>
        <p:nvSpPr>
          <p:cNvPr id="18" name="Text Box18"/>
          <p:cNvSpPr txBox="1"/>
          <p:nvPr/>
        </p:nvSpPr>
        <p:spPr>
          <a:xfrm>
            <a:off x="755576" y="3693251"/>
            <a:ext cx="7616588" cy="254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marL="342900" indent="-342900" algn="l" rtl="0">
              <a:lnSpc>
                <a:spcPts val="3339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2800" b="1" i="1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occurs</a:t>
            </a:r>
            <a:r>
              <a:rPr lang="en-US" altLang="zh-CN" sz="2800" b="1" i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b="1" i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3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proteolytic</a:t>
            </a:r>
            <a:r>
              <a:rPr lang="en-US" altLang="zh-CN" sz="2800" b="1" i="1" spc="14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3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activity</a:t>
            </a:r>
            <a:r>
              <a:rPr lang="en-US" altLang="zh-CN" sz="2800" b="1" i="1" spc="11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b="1" i="1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b="1" i="1" spc="633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10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intestinal</a:t>
            </a:r>
            <a:r>
              <a:rPr lang="en-US" altLang="zh-CN" sz="2800" b="1" i="1" spc="24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3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lumen,</a:t>
            </a:r>
            <a:r>
              <a:rPr lang="en-US" altLang="zh-CN" sz="2800" b="1" i="1" spc="13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which</a:t>
            </a:r>
            <a:r>
              <a:rPr lang="en-US" altLang="zh-CN" sz="2800" b="1" i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releases</a:t>
            </a:r>
            <a:r>
              <a:rPr lang="en-US" altLang="zh-CN" sz="2800" b="1" i="1" spc="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b="1" i="1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2800" b="1" i="1" spc="6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coenzymes</a:t>
            </a:r>
            <a:r>
              <a:rPr lang="en-US" altLang="zh-CN" sz="2800" b="1" i="1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from</a:t>
            </a:r>
            <a:r>
              <a:rPr lang="en-US" altLang="zh-CN" sz="2800" b="1" i="1" spc="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their</a:t>
            </a:r>
            <a:r>
              <a:rPr lang="en-US" altLang="zh-CN" sz="2800" b="1" i="1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protein</a:t>
            </a:r>
            <a:r>
              <a:rPr lang="en-US" altLang="zh-CN" sz="2800" b="1" i="1" spc="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complexes,</a:t>
            </a:r>
            <a:r>
              <a:rPr lang="en-US" altLang="zh-CN" sz="2800" b="1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subsequent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4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hydrolytic</a:t>
            </a:r>
            <a:r>
              <a:rPr lang="en-US" altLang="zh-CN" sz="2800" b="1" i="1" spc="6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activities</a:t>
            </a:r>
            <a:r>
              <a:rPr lang="en-US" altLang="zh-CN" sz="2800" b="1" i="1" spc="28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b="1" i="1" spc="7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4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several</a:t>
            </a:r>
            <a:r>
              <a:rPr lang="en-US" altLang="zh-CN" sz="2800" b="1" i="1" spc="14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brush</a:t>
            </a:r>
            <a:r>
              <a:rPr lang="en-US" altLang="zh-CN" sz="2800" b="1" i="1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border</a:t>
            </a:r>
            <a:r>
              <a:rPr lang="en-US" altLang="zh-CN" sz="2800" b="1" i="1" spc="13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4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phosphatases</a:t>
            </a:r>
            <a:r>
              <a:rPr lang="en-US" altLang="zh-CN" sz="2800" b="1" i="1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800" b="1" i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liberate</a:t>
            </a:r>
            <a:r>
              <a:rPr lang="en-US" altLang="zh-CN" sz="2800" b="1" i="1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2800" b="1" i="1" spc="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b="1" i="1" spc="6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2800" b="1" i="1" spc="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form.</a:t>
            </a:r>
            <a:endParaRPr lang="en-US" altLang="zh-CN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17" name="Text Box17"/>
          <p:cNvSpPr txBox="1"/>
          <p:nvPr/>
        </p:nvSpPr>
        <p:spPr>
          <a:xfrm>
            <a:off x="749373" y="1916832"/>
            <a:ext cx="7711059" cy="169094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marL="342900" indent="-342900" algn="l" rtl="0">
              <a:lnSpc>
                <a:spcPts val="3329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b="1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Because</a:t>
            </a:r>
            <a:r>
              <a:rPr lang="en-US" altLang="zh-CN" sz="2800" b="1" i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2800" b="1" i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occurs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b="1" i="1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most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foods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protein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complexes</a:t>
            </a:r>
            <a:r>
              <a:rPr lang="en-US" altLang="zh-CN" sz="2800" b="1" i="1" spc="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coenzyme</a:t>
            </a:r>
            <a:r>
              <a:rPr lang="en-US" altLang="zh-CN" sz="2800" b="1" i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forms</a:t>
            </a:r>
            <a:r>
              <a:rPr lang="en-US" altLang="zh-CN" sz="2800" b="1" i="1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FMN</a:t>
            </a:r>
            <a:r>
              <a:rPr lang="en-US" altLang="zh-CN" sz="2800" b="1" i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5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FAD,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b="1" i="1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utilization</a:t>
            </a:r>
            <a:r>
              <a:rPr lang="en-US" altLang="zh-CN" sz="2800" b="1" i="1" spc="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vitamin</a:t>
            </a:r>
            <a:r>
              <a:rPr lang="en-US" altLang="zh-CN" sz="2800" b="1" i="1" spc="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b="1" i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foods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depends</a:t>
            </a:r>
            <a:r>
              <a:rPr lang="en-US" altLang="zh-CN" sz="2800" b="1" i="1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their</a:t>
            </a:r>
            <a:r>
              <a:rPr lang="en-US" altLang="zh-CN" sz="2800" b="1" i="1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4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hydrolytic</a:t>
            </a:r>
            <a:r>
              <a:rPr lang="en-US" altLang="zh-CN" sz="2800" b="1" i="1" spc="9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8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conversion</a:t>
            </a:r>
            <a:r>
              <a:rPr lang="en-US" altLang="zh-CN" sz="2800" b="1" i="1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13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800" b="1" i="1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2800" b="1" i="1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E50000"/>
                </a:solidFill>
                <a:latin typeface="Calibri"/>
                <a:ea typeface="Calibri"/>
                <a:cs typeface="Calibri"/>
              </a:rPr>
              <a:t>riboflavin.</a:t>
            </a:r>
            <a:endParaRPr lang="en-US" altLang="zh-CN" sz="28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24" name="Group24"/>
          <p:cNvGrpSpPr/>
          <p:nvPr/>
        </p:nvGrpSpPr>
        <p:grpSpPr>
          <a:xfrm>
            <a:off x="434340" y="1729740"/>
            <a:ext cx="8161020" cy="4454652"/>
            <a:chOff x="434340" y="1729740"/>
            <a:chExt cx="8161020" cy="4454652"/>
          </a:xfrm>
        </p:grpSpPr>
        <p:pic>
          <p:nvPicPr>
            <p:cNvPr id="25" name="Image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84" y="1729740"/>
              <a:ext cx="5126736" cy="1008888"/>
            </a:xfrm>
            <a:prstGeom prst="rect">
              <a:avLst/>
            </a:prstGeom>
            <a:noFill/>
          </p:spPr>
        </p:pic>
        <p:pic>
          <p:nvPicPr>
            <p:cNvPr id="26" name="Image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340" y="2383536"/>
              <a:ext cx="5433060" cy="1118616"/>
            </a:xfrm>
            <a:prstGeom prst="rect">
              <a:avLst/>
            </a:prstGeom>
            <a:noFill/>
          </p:spPr>
        </p:pic>
        <p:pic>
          <p:nvPicPr>
            <p:cNvPr id="27" name="Image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340" y="3115056"/>
              <a:ext cx="1970532" cy="1118616"/>
            </a:xfrm>
            <a:prstGeom prst="rect">
              <a:avLst/>
            </a:prstGeom>
            <a:noFill/>
          </p:spPr>
        </p:pic>
        <p:pic>
          <p:nvPicPr>
            <p:cNvPr id="28" name="Image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3456" y="3115056"/>
              <a:ext cx="4309872" cy="1118616"/>
            </a:xfrm>
            <a:prstGeom prst="rect">
              <a:avLst/>
            </a:prstGeom>
            <a:noFill/>
          </p:spPr>
        </p:pic>
        <p:pic>
          <p:nvPicPr>
            <p:cNvPr id="29" name="Image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13832" y="3115056"/>
              <a:ext cx="2734056" cy="1118616"/>
            </a:xfrm>
            <a:prstGeom prst="rect">
              <a:avLst/>
            </a:prstGeom>
            <a:noFill/>
          </p:spPr>
        </p:pic>
        <p:pic>
          <p:nvPicPr>
            <p:cNvPr id="30" name="Image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904" y="3724656"/>
              <a:ext cx="1493520" cy="1118616"/>
            </a:xfrm>
            <a:prstGeom prst="rect">
              <a:avLst/>
            </a:prstGeom>
            <a:noFill/>
          </p:spPr>
        </p:pic>
        <p:pic>
          <p:nvPicPr>
            <p:cNvPr id="31" name="Image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03832" y="3724656"/>
              <a:ext cx="2505456" cy="1118616"/>
            </a:xfrm>
            <a:prstGeom prst="rect">
              <a:avLst/>
            </a:prstGeom>
            <a:noFill/>
          </p:spPr>
        </p:pic>
        <p:pic>
          <p:nvPicPr>
            <p:cNvPr id="32" name="Image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4340" y="4456176"/>
              <a:ext cx="2148840" cy="1118616"/>
            </a:xfrm>
            <a:prstGeom prst="rect">
              <a:avLst/>
            </a:prstGeom>
            <a:noFill/>
          </p:spPr>
        </p:pic>
        <p:pic>
          <p:nvPicPr>
            <p:cNvPr id="33" name="Image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21764" y="4456176"/>
              <a:ext cx="3631692" cy="1118616"/>
            </a:xfrm>
            <a:prstGeom prst="rect">
              <a:avLst/>
            </a:prstGeom>
            <a:noFill/>
          </p:spPr>
        </p:pic>
        <p:pic>
          <p:nvPicPr>
            <p:cNvPr id="34" name="Image3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92040" y="4456176"/>
              <a:ext cx="2577084" cy="1118616"/>
            </a:xfrm>
            <a:prstGeom prst="rect">
              <a:avLst/>
            </a:prstGeom>
            <a:noFill/>
          </p:spPr>
        </p:pic>
        <p:pic>
          <p:nvPicPr>
            <p:cNvPr id="35" name="Image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07708" y="4456176"/>
              <a:ext cx="1787652" cy="1118616"/>
            </a:xfrm>
            <a:prstGeom prst="rect">
              <a:avLst/>
            </a:prstGeom>
            <a:noFill/>
          </p:spPr>
        </p:pic>
        <p:pic>
          <p:nvPicPr>
            <p:cNvPr id="36" name="Image3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55904" y="5065776"/>
              <a:ext cx="4474464" cy="1118616"/>
            </a:xfrm>
            <a:prstGeom prst="rect">
              <a:avLst/>
            </a:prstGeom>
            <a:noFill/>
          </p:spPr>
        </p:pic>
      </p:grpSp>
      <p:sp>
        <p:nvSpPr>
          <p:cNvPr id="37" name="Text Box37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1299337" algn="l" rtl="0">
              <a:lnSpc>
                <a:spcPts val="4404"/>
              </a:lnSpc>
            </a:pPr>
            <a:r>
              <a:rPr lang="en-US" altLang="zh-CN" sz="4400" b="1" spc="-19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Hydrolysis</a:t>
            </a:r>
            <a:r>
              <a:rPr lang="en-US" altLang="zh-CN" sz="4400" b="1" spc="-66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17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4400" b="1" spc="-69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5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coenzyme</a:t>
            </a:r>
            <a:r>
              <a:rPr lang="en-US" altLang="zh-CN" sz="4400" b="1" spc="-80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13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forms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8" name="Text Box38"/>
          <p:cNvSpPr txBox="1"/>
          <p:nvPr/>
        </p:nvSpPr>
        <p:spPr>
          <a:xfrm>
            <a:off x="726643" y="1960499"/>
            <a:ext cx="4566667" cy="457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0"/>
              </a:lnSpc>
            </a:pPr>
            <a:r>
              <a:rPr lang="en-US" altLang="zh-CN" sz="36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Important</a:t>
            </a:r>
            <a:r>
              <a:rPr lang="en-US" altLang="zh-CN" sz="3600" b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enzymes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are: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39" name="Text Box39"/>
          <p:cNvSpPr txBox="1"/>
          <p:nvPr/>
        </p:nvSpPr>
        <p:spPr>
          <a:xfrm>
            <a:off x="726643" y="2561923"/>
            <a:ext cx="4830183" cy="5861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615"/>
              </a:lnSpc>
            </a:pPr>
            <a:r>
              <a:rPr lang="en-US" altLang="zh-CN" sz="4000" spc="0" dirty="0">
                <a:solidFill>
                  <a:srgbClr val="730073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4000" spc="188" dirty="0">
                <a:solidFill>
                  <a:srgbClr val="730073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b="1" spc="-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alkaline</a:t>
            </a:r>
            <a:r>
              <a:rPr lang="en-US" altLang="zh-CN" sz="4000" b="1" spc="1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9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phosphatase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40" name="Text Box40"/>
          <p:cNvSpPr txBox="1"/>
          <p:nvPr/>
        </p:nvSpPr>
        <p:spPr>
          <a:xfrm>
            <a:off x="726643" y="3293167"/>
            <a:ext cx="7095013" cy="58650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618"/>
              </a:lnSpc>
            </a:pPr>
            <a:r>
              <a:rPr lang="en-US" altLang="zh-CN" sz="4000" spc="0" dirty="0">
                <a:solidFill>
                  <a:srgbClr val="730073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4000" spc="188" dirty="0">
                <a:solidFill>
                  <a:srgbClr val="730073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b="1" spc="-2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FAD-pyrophosphatase</a:t>
            </a:r>
            <a:r>
              <a:rPr lang="en-US" altLang="zh-CN" sz="4000" b="1" spc="55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14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(converts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41" name="Text Box41"/>
          <p:cNvSpPr txBox="1"/>
          <p:nvPr/>
        </p:nvSpPr>
        <p:spPr>
          <a:xfrm>
            <a:off x="1069543" y="3981958"/>
            <a:ext cx="2713379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-7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FAD</a:t>
            </a:r>
            <a:r>
              <a:rPr lang="en-US" altLang="zh-CN" sz="4000" b="1" spc="14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24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4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FMN)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42" name="Text Box42"/>
          <p:cNvSpPr txBox="1"/>
          <p:nvPr/>
        </p:nvSpPr>
        <p:spPr>
          <a:xfrm>
            <a:off x="726643" y="4634541"/>
            <a:ext cx="7445275" cy="58650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618"/>
              </a:lnSpc>
            </a:pPr>
            <a:r>
              <a:rPr lang="en-US" altLang="zh-CN" sz="4000" spc="0" dirty="0">
                <a:solidFill>
                  <a:srgbClr val="730073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4000" spc="188" dirty="0">
                <a:solidFill>
                  <a:srgbClr val="730073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b="1" spc="-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FMN-phosphatase</a:t>
            </a:r>
            <a:r>
              <a:rPr lang="en-US" altLang="zh-CN" sz="4000" b="1" spc="4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1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(converts</a:t>
            </a:r>
            <a:r>
              <a:rPr lang="en-US" altLang="zh-CN" sz="4000" b="1" spc="3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FMN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43" name="Text Box43"/>
          <p:cNvSpPr txBox="1"/>
          <p:nvPr/>
        </p:nvSpPr>
        <p:spPr>
          <a:xfrm>
            <a:off x="1069543" y="5323409"/>
            <a:ext cx="3730105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-24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40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14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4000" b="1" spc="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riboflavin)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47" name="Text Box47"/>
          <p:cNvSpPr txBox="1"/>
          <p:nvPr/>
        </p:nvSpPr>
        <p:spPr>
          <a:xfrm>
            <a:off x="8363077" y="6569660"/>
            <a:ext cx="115367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48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9" name="Text Box49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1299337" algn="l" rtl="0">
              <a:lnSpc>
                <a:spcPts val="4404"/>
              </a:lnSpc>
            </a:pPr>
            <a:r>
              <a:rPr lang="en-US" altLang="zh-CN" sz="4400" b="1" spc="-19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Hydrolysis</a:t>
            </a:r>
            <a:r>
              <a:rPr lang="en-US" altLang="zh-CN" sz="4400" b="1" spc="-66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17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4400" b="1" spc="-69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5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coenzyme</a:t>
            </a:r>
            <a:r>
              <a:rPr lang="en-US" altLang="zh-CN" sz="4400" b="1" spc="-80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13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forms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0" name="Text Box50"/>
          <p:cNvSpPr txBox="1"/>
          <p:nvPr/>
        </p:nvSpPr>
        <p:spPr>
          <a:xfrm>
            <a:off x="559003" y="1746123"/>
            <a:ext cx="1983703" cy="114884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marL="445008" algn="l" rtl="0">
              <a:lnSpc>
                <a:spcPts val="2004"/>
              </a:lnSpc>
            </a:pPr>
            <a:r>
              <a:rPr lang="en-US" altLang="zh-CN" sz="20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FMN,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FAD</a:t>
            </a:r>
            <a:endParaRPr lang="en-US" altLang="zh-CN" sz="2000" dirty="0">
              <a:latin typeface="Calibri"/>
              <a:ea typeface="Calibri"/>
              <a:cs typeface="Calibri"/>
            </a:endParaRPr>
          </a:p>
          <a:p>
            <a:pPr algn="l" rtl="0">
              <a:lnSpc>
                <a:spcPts val="1296"/>
              </a:lnSpc>
              <a:spcBef>
                <a:spcPts val="1064"/>
              </a:spcBef>
            </a:pPr>
            <a:r>
              <a:rPr lang="en-US" altLang="zh-CN" sz="13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1300" b="1" i="1" spc="3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occurs</a:t>
            </a:r>
            <a:r>
              <a:rPr lang="en-US" altLang="zh-CN" sz="1300" b="1" i="1" spc="3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300" b="1" i="1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most</a:t>
            </a:r>
            <a:endParaRPr lang="en-US" altLang="zh-CN" sz="1300" dirty="0">
              <a:latin typeface="Calibri"/>
              <a:ea typeface="Calibri"/>
              <a:cs typeface="Calibri"/>
            </a:endParaRPr>
          </a:p>
          <a:p>
            <a:pPr algn="just" rtl="0">
              <a:lnSpc>
                <a:spcPts val="1560"/>
              </a:lnSpc>
              <a:spcBef>
                <a:spcPts val="2"/>
              </a:spcBef>
            </a:pPr>
            <a:r>
              <a:rPr lang="en-US" altLang="zh-CN" sz="1300" b="1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foods</a:t>
            </a:r>
            <a:r>
              <a:rPr lang="en-US" altLang="zh-CN" sz="1300" b="1" i="1" spc="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1300" b="1" i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protein</a:t>
            </a:r>
            <a:r>
              <a:rPr lang="en-US" altLang="zh-CN" sz="1300" b="1" i="1" spc="3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i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complexes</a:t>
            </a:r>
            <a:r>
              <a:rPr lang="en-US" altLang="zh-CN" sz="13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300" b="1" i="1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300" b="1" i="1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coenzyme</a:t>
            </a:r>
            <a:r>
              <a:rPr lang="en-US" altLang="zh-CN" sz="1300" b="1" i="1" spc="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forms</a:t>
            </a:r>
            <a:r>
              <a:rPr lang="en-US" altLang="zh-CN" sz="1300" b="1" i="1" spc="3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FMN</a:t>
            </a:r>
            <a:r>
              <a:rPr lang="en-US" altLang="zh-CN" sz="13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300" b="1" i="1" spc="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i="1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FAD.</a:t>
            </a:r>
            <a:endParaRPr lang="en-US" altLang="zh-CN" sz="1300" dirty="0">
              <a:latin typeface="Calibri"/>
              <a:ea typeface="Calibri"/>
              <a:cs typeface="Calibri"/>
            </a:endParaRPr>
          </a:p>
        </p:txBody>
      </p:sp>
      <p:sp>
        <p:nvSpPr>
          <p:cNvPr id="51" name="Text Box51"/>
          <p:cNvSpPr txBox="1"/>
          <p:nvPr/>
        </p:nvSpPr>
        <p:spPr>
          <a:xfrm>
            <a:off x="919277" y="4247515"/>
            <a:ext cx="1927221" cy="112598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68275" algn="l" rtl="0">
              <a:lnSpc>
                <a:spcPts val="1596"/>
              </a:lnSpc>
            </a:pPr>
            <a:r>
              <a:rPr lang="en-US" altLang="zh-CN" sz="16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Alkaline</a:t>
            </a:r>
            <a:r>
              <a:rPr lang="en-US" altLang="zh-CN" sz="1600" b="1" spc="-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phosphatase</a:t>
            </a:r>
            <a:endParaRPr lang="en-US" altLang="zh-CN" sz="1600">
              <a:latin typeface="Calibri"/>
              <a:ea typeface="Calibri"/>
              <a:cs typeface="Calibri"/>
            </a:endParaRPr>
          </a:p>
          <a:p>
            <a:pPr algn="l" rtl="0">
              <a:lnSpc>
                <a:spcPts val="1800"/>
              </a:lnSpc>
              <a:spcBef>
                <a:spcPts val="1147"/>
              </a:spcBef>
            </a:pP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Both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FAD</a:t>
            </a:r>
            <a:r>
              <a:rPr lang="en-US" altLang="zh-CN" sz="18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FMN</a:t>
            </a:r>
            <a:endParaRPr lang="en-US" altLang="zh-CN" sz="1800">
              <a:latin typeface="Calibri"/>
              <a:ea typeface="Calibri"/>
              <a:cs typeface="Calibri"/>
            </a:endParaRPr>
          </a:p>
          <a:p>
            <a:pPr algn="l" rtl="0">
              <a:lnSpc>
                <a:spcPts val="1802"/>
              </a:lnSpc>
              <a:spcBef>
                <a:spcPts val="358"/>
              </a:spcBef>
            </a:pPr>
            <a:r>
              <a:rPr lang="en-US" altLang="zh-CN" sz="18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split</a:t>
            </a:r>
            <a:r>
              <a:rPr lang="en-US" altLang="zh-CN" sz="1800" b="1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8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yield</a:t>
            </a:r>
            <a:endParaRPr lang="en-US" altLang="zh-CN" sz="1800">
              <a:latin typeface="Calibri"/>
              <a:ea typeface="Calibri"/>
              <a:cs typeface="Calibri"/>
            </a:endParaRPr>
          </a:p>
          <a:p>
            <a:pPr algn="l" rtl="0">
              <a:lnSpc>
                <a:spcPts val="1800"/>
              </a:lnSpc>
              <a:spcBef>
                <a:spcPts val="362"/>
              </a:spcBef>
            </a:pPr>
            <a:r>
              <a:rPr lang="en-US" altLang="zh-CN" sz="18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1800" b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riboflavin.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52" name="Text Box52"/>
          <p:cNvSpPr txBox="1"/>
          <p:nvPr/>
        </p:nvSpPr>
        <p:spPr>
          <a:xfrm>
            <a:off x="6608699" y="2818257"/>
            <a:ext cx="1955627" cy="115437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9244" algn="l" rtl="0">
              <a:lnSpc>
                <a:spcPts val="1596"/>
              </a:lnSpc>
            </a:pPr>
            <a:r>
              <a:rPr lang="en-US" altLang="zh-CN" sz="16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FAD-pyrophosphatase</a:t>
            </a:r>
            <a:endParaRPr lang="en-US" altLang="zh-CN" sz="1600">
              <a:latin typeface="Calibri"/>
              <a:ea typeface="Calibri"/>
              <a:cs typeface="Calibri"/>
            </a:endParaRPr>
          </a:p>
          <a:p>
            <a:pPr algn="l" rtl="0">
              <a:lnSpc>
                <a:spcPts val="2796"/>
              </a:lnSpc>
              <a:spcBef>
                <a:spcPts val="1337"/>
              </a:spcBef>
            </a:pPr>
            <a:r>
              <a:rPr lang="en-US" altLang="zh-CN" sz="2800" b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Converts</a:t>
            </a:r>
            <a:endParaRPr lang="en-US" altLang="zh-CN" sz="2800">
              <a:latin typeface="Calibri"/>
              <a:ea typeface="Calibri"/>
              <a:cs typeface="Calibri"/>
            </a:endParaRPr>
          </a:p>
          <a:p>
            <a:pPr algn="l" rtl="0">
              <a:lnSpc>
                <a:spcPts val="2798"/>
              </a:lnSpc>
              <a:spcBef>
                <a:spcPts val="562"/>
              </a:spcBef>
            </a:pPr>
            <a:r>
              <a:rPr lang="en-US" altLang="zh-CN" sz="2800" b="1" spc="-5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FAD</a:t>
            </a:r>
            <a:r>
              <a:rPr lang="en-US" altLang="zh-CN" sz="2800" b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FMN.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53" name="Text Box53"/>
          <p:cNvSpPr txBox="1"/>
          <p:nvPr/>
        </p:nvSpPr>
        <p:spPr>
          <a:xfrm>
            <a:off x="5816473" y="5156226"/>
            <a:ext cx="1899071" cy="940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97282" algn="l" rtl="0">
              <a:lnSpc>
                <a:spcPts val="1802"/>
              </a:lnSpc>
            </a:pPr>
            <a:r>
              <a:rPr lang="en-US" altLang="zh-CN" sz="18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FMN-phosphatase</a:t>
            </a:r>
            <a:endParaRPr lang="en-US" altLang="zh-CN" sz="1800">
              <a:latin typeface="Calibri"/>
              <a:ea typeface="Calibri"/>
              <a:cs typeface="Calibri"/>
            </a:endParaRPr>
          </a:p>
          <a:p>
            <a:pPr algn="l" rtl="0">
              <a:lnSpc>
                <a:spcPts val="2004"/>
              </a:lnSpc>
              <a:spcBef>
                <a:spcPts val="1198"/>
              </a:spcBef>
            </a:pPr>
            <a:r>
              <a:rPr lang="en-US" altLang="zh-CN" sz="20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Converts</a:t>
            </a:r>
            <a:r>
              <a:rPr lang="en-US" altLang="zh-CN" sz="20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FMN</a:t>
            </a:r>
            <a:r>
              <a:rPr lang="en-US" altLang="zh-CN" sz="2000" b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endParaRPr lang="en-US" altLang="zh-CN" sz="2000">
              <a:latin typeface="Calibri"/>
              <a:ea typeface="Calibri"/>
              <a:cs typeface="Calibri"/>
            </a:endParaRPr>
          </a:p>
          <a:p>
            <a:pPr algn="l" rtl="0">
              <a:lnSpc>
                <a:spcPts val="2004"/>
              </a:lnSpc>
              <a:spcBef>
                <a:spcPts val="396"/>
              </a:spcBef>
            </a:pPr>
            <a:r>
              <a:rPr lang="en-US" altLang="zh-CN" sz="20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2000" b="1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54" name="Text Box54"/>
          <p:cNvSpPr txBox="1"/>
          <p:nvPr/>
        </p:nvSpPr>
        <p:spPr>
          <a:xfrm>
            <a:off x="3916045" y="3403727"/>
            <a:ext cx="1553633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Hydrolysis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58" name="Text Box58"/>
          <p:cNvSpPr txBox="1"/>
          <p:nvPr/>
        </p:nvSpPr>
        <p:spPr>
          <a:xfrm>
            <a:off x="8363077" y="6569660"/>
            <a:ext cx="115367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60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921410" algn="l" rtl="0">
              <a:lnSpc>
                <a:spcPts val="4404"/>
              </a:lnSpc>
            </a:pPr>
            <a:r>
              <a:rPr lang="en-US" altLang="zh-CN" sz="4400" b="1" spc="3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Active</a:t>
            </a:r>
            <a:r>
              <a:rPr lang="en-US" altLang="zh-CN" sz="4400" b="1" spc="-87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3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transport</a:t>
            </a:r>
            <a:r>
              <a:rPr lang="en-US" altLang="zh-CN" sz="4400" b="1" spc="-80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19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4400" b="1" spc="-75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0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free</a:t>
            </a:r>
            <a:r>
              <a:rPr lang="en-US" altLang="zh-CN" sz="4400" b="1" spc="-87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6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riboflavin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61" name="Text Box61"/>
          <p:cNvSpPr txBox="1"/>
          <p:nvPr/>
        </p:nvSpPr>
        <p:spPr>
          <a:xfrm>
            <a:off x="6713855" y="4018534"/>
            <a:ext cx="206941" cy="2880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268"/>
              </a:lnSpc>
            </a:pPr>
            <a:r>
              <a:rPr lang="en-US" altLang="zh-CN" sz="2250" b="1" spc="9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+</a:t>
            </a:r>
            <a:endParaRPr lang="en-US" altLang="zh-CN" sz="2250">
              <a:latin typeface="Calibri"/>
              <a:ea typeface="Calibri"/>
              <a:cs typeface="Calibri"/>
            </a:endParaRPr>
          </a:p>
        </p:txBody>
      </p:sp>
      <p:sp>
        <p:nvSpPr>
          <p:cNvPr id="62" name="Text Box62"/>
          <p:cNvSpPr txBox="1"/>
          <p:nvPr/>
        </p:nvSpPr>
        <p:spPr>
          <a:xfrm>
            <a:off x="5271770" y="4536694"/>
            <a:ext cx="353246" cy="2880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268"/>
              </a:lnSpc>
            </a:pPr>
            <a:r>
              <a:rPr lang="en-US" altLang="zh-CN" sz="2250" b="1" spc="1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2+</a:t>
            </a:r>
            <a:endParaRPr lang="en-US" altLang="zh-CN" sz="2250">
              <a:latin typeface="Calibri"/>
              <a:ea typeface="Calibri"/>
              <a:cs typeface="Calibri"/>
            </a:endParaRPr>
          </a:p>
        </p:txBody>
      </p:sp>
      <p:sp>
        <p:nvSpPr>
          <p:cNvPr id="63" name="Text Box63"/>
          <p:cNvSpPr txBox="1"/>
          <p:nvPr/>
        </p:nvSpPr>
        <p:spPr>
          <a:xfrm>
            <a:off x="726643" y="1887247"/>
            <a:ext cx="7663767" cy="144599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795"/>
              </a:lnSpc>
            </a:pPr>
            <a:r>
              <a:rPr lang="en-US" altLang="zh-CN" sz="3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200" spc="69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200" b="1" spc="-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200" b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absorbed</a:t>
            </a:r>
            <a:r>
              <a:rPr lang="en-US" altLang="zh-CN" sz="3200" b="1" spc="-4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3200" b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means</a:t>
            </a:r>
            <a:r>
              <a:rPr lang="en-US" altLang="zh-CN" sz="3200" b="1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200" b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carrier-mediated</a:t>
            </a:r>
            <a:r>
              <a:rPr lang="en-US" altLang="zh-CN" sz="3200" b="1" spc="-4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processes</a:t>
            </a:r>
            <a:r>
              <a:rPr lang="en-US" altLang="zh-CN" sz="3200" b="1" spc="-2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proximal</a:t>
            </a:r>
            <a:r>
              <a:rPr lang="en-US" altLang="zh-CN" sz="3200" b="1" spc="-2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small</a:t>
            </a:r>
            <a:r>
              <a:rPr lang="en-US" altLang="zh-CN" sz="3200" b="1" spc="-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intestine</a:t>
            </a:r>
            <a:r>
              <a:rPr lang="en-US" altLang="zh-CN" sz="3200" b="1" spc="-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200" b="1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colon.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pic>
        <p:nvPicPr>
          <p:cNvPr id="12" name="Image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484376"/>
            <a:ext cx="9144000" cy="5373623"/>
          </a:xfrm>
          <a:prstGeom prst="rect">
            <a:avLst/>
          </a:prstGeom>
          <a:noFill/>
        </p:spPr>
      </p:pic>
      <p:sp>
        <p:nvSpPr>
          <p:cNvPr id="64" name="Text Box64"/>
          <p:cNvSpPr txBox="1"/>
          <p:nvPr/>
        </p:nvSpPr>
        <p:spPr>
          <a:xfrm>
            <a:off x="683568" y="3608245"/>
            <a:ext cx="7146127" cy="205300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marL="342900" indent="-342900" algn="just" rtl="0">
              <a:lnSpc>
                <a:spcPts val="4041"/>
              </a:lnSpc>
            </a:pPr>
            <a:r>
              <a:rPr lang="en-US" altLang="zh-CN" sz="3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400" spc="56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4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3400" b="1" spc="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</a:t>
            </a:r>
            <a:r>
              <a:rPr lang="en-US" altLang="zh-CN" sz="3400" b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has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been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found</a:t>
            </a:r>
            <a:r>
              <a:rPr lang="en-US" altLang="zh-CN" sz="3400" b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3400" b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least</a:t>
            </a:r>
            <a:r>
              <a:rPr lang="en-US" altLang="zh-CN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partially</a:t>
            </a:r>
            <a:r>
              <a:rPr lang="en-US" altLang="zh-CN" sz="3400" b="1" spc="-27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7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dependent</a:t>
            </a:r>
            <a:r>
              <a:rPr lang="en-US" altLang="zh-CN" sz="3400" b="1" spc="3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en-US" altLang="zh-CN" sz="3400" b="1" spc="-5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Na</a:t>
            </a:r>
            <a:r>
              <a:rPr lang="en-US" altLang="zh-CN" sz="3400" b="1" spc="112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4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2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may</a:t>
            </a:r>
            <a:r>
              <a:rPr lang="en-US" altLang="zh-CN" sz="34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also</a:t>
            </a:r>
            <a:r>
              <a:rPr lang="en-US" altLang="zh-CN" sz="3400" b="1" spc="-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18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involve</a:t>
            </a:r>
            <a:r>
              <a:rPr lang="en-US" altLang="zh-CN" sz="3400" b="1" spc="23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4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Ca</a:t>
            </a:r>
            <a:r>
              <a:rPr lang="en-US" altLang="zh-CN" sz="3400" b="1" spc="1509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1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/calmodulin,</a:t>
            </a:r>
            <a:r>
              <a:rPr lang="en-US" altLang="zh-CN" sz="34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1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protein</a:t>
            </a:r>
            <a:r>
              <a:rPr lang="en-US" altLang="zh-CN" sz="3400" b="1" spc="-1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kinase</a:t>
            </a:r>
            <a:r>
              <a:rPr lang="en-US" altLang="zh-CN" sz="34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7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4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2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400" b="1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0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G</a:t>
            </a:r>
            <a:r>
              <a:rPr lang="en-US" altLang="zh-CN" sz="3400" b="1" spc="6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spc="-19" dirty="0">
                <a:solidFill>
                  <a:srgbClr val="730073"/>
                </a:solidFill>
                <a:latin typeface="Calibri"/>
                <a:ea typeface="Calibri"/>
                <a:cs typeface="Calibri"/>
              </a:rPr>
              <a:t>pathways.</a:t>
            </a:r>
            <a:endParaRPr lang="en-US" altLang="zh-CN" sz="3400" dirty="0">
              <a:latin typeface="Calibri"/>
              <a:ea typeface="Calibri"/>
              <a:cs typeface="Calibri"/>
            </a:endParaRPr>
          </a:p>
        </p:txBody>
      </p:sp>
      <p:sp>
        <p:nvSpPr>
          <p:cNvPr id="68" name="Text Box68"/>
          <p:cNvSpPr txBox="1"/>
          <p:nvPr/>
        </p:nvSpPr>
        <p:spPr>
          <a:xfrm>
            <a:off x="8363077" y="6569660"/>
            <a:ext cx="115367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6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70" name="Group70"/>
          <p:cNvGrpSpPr/>
          <p:nvPr/>
        </p:nvGrpSpPr>
        <p:grpSpPr>
          <a:xfrm>
            <a:off x="525780" y="2106168"/>
            <a:ext cx="8113776" cy="3928872"/>
            <a:chOff x="525780" y="2106168"/>
            <a:chExt cx="8113776" cy="3928872"/>
          </a:xfrm>
        </p:grpSpPr>
        <p:pic>
          <p:nvPicPr>
            <p:cNvPr id="71" name="Image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80" y="2106168"/>
              <a:ext cx="8040624" cy="1370076"/>
            </a:xfrm>
            <a:prstGeom prst="rect">
              <a:avLst/>
            </a:prstGeom>
            <a:noFill/>
          </p:spPr>
        </p:pic>
        <p:pic>
          <p:nvPicPr>
            <p:cNvPr id="72" name="Image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" y="3386328"/>
              <a:ext cx="8113776" cy="1370076"/>
            </a:xfrm>
            <a:prstGeom prst="rect">
              <a:avLst/>
            </a:prstGeom>
            <a:noFill/>
          </p:spPr>
        </p:pic>
        <p:pic>
          <p:nvPicPr>
            <p:cNvPr id="73" name="Image7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780" y="4664964"/>
              <a:ext cx="8040624" cy="1370076"/>
            </a:xfrm>
            <a:prstGeom prst="rect">
              <a:avLst/>
            </a:prstGeom>
            <a:noFill/>
          </p:spPr>
        </p:pic>
      </p:grpSp>
      <p:sp>
        <p:nvSpPr>
          <p:cNvPr id="74" name="Text Box74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921410" algn="l" rtl="0">
              <a:lnSpc>
                <a:spcPts val="4404"/>
              </a:lnSpc>
            </a:pPr>
            <a:r>
              <a:rPr lang="en-US" altLang="zh-CN" sz="4400" b="1" spc="3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Active</a:t>
            </a:r>
            <a:r>
              <a:rPr lang="en-US" altLang="zh-CN" sz="4400" b="1" spc="-87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3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transport</a:t>
            </a:r>
            <a:r>
              <a:rPr lang="en-US" altLang="zh-CN" sz="4400" b="1" spc="-80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19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4400" b="1" spc="-75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0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free</a:t>
            </a:r>
            <a:r>
              <a:rPr lang="en-US" altLang="zh-CN" sz="4400" b="1" spc="-87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6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riboflavin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5" name="Text Box75"/>
          <p:cNvSpPr txBox="1"/>
          <p:nvPr/>
        </p:nvSpPr>
        <p:spPr>
          <a:xfrm>
            <a:off x="807720" y="2339873"/>
            <a:ext cx="6866507" cy="79905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46"/>
              </a:lnSpc>
            </a:pP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upper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limit</a:t>
            </a:r>
            <a:r>
              <a:rPr lang="en-US" altLang="zh-CN" sz="3000" b="1" spc="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intestinal</a:t>
            </a:r>
            <a:r>
              <a:rPr lang="en-US" altLang="zh-CN" sz="3000" b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absorption</a:t>
            </a:r>
            <a:r>
              <a:rPr lang="en-US" altLang="zh-CN" sz="3000" b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has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been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estimated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0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about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25</a:t>
            </a:r>
            <a:r>
              <a:rPr lang="en-US" altLang="zh-CN" sz="3000" b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mg.</a:t>
            </a:r>
            <a:endParaRPr lang="en-US" altLang="zh-CN" sz="3000">
              <a:latin typeface="Calibri"/>
              <a:ea typeface="Calibri"/>
              <a:cs typeface="Calibri"/>
            </a:endParaRPr>
          </a:p>
        </p:txBody>
      </p:sp>
      <p:sp>
        <p:nvSpPr>
          <p:cNvPr id="76" name="Text Box76"/>
          <p:cNvSpPr txBox="1"/>
          <p:nvPr/>
        </p:nvSpPr>
        <p:spPr>
          <a:xfrm>
            <a:off x="807720" y="3620262"/>
            <a:ext cx="7471538" cy="7985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44"/>
              </a:lnSpc>
            </a:pPr>
            <a:r>
              <a:rPr lang="en-US" altLang="zh-CN" sz="30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000" b="1" spc="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absorption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enhanced</a:t>
            </a:r>
            <a:r>
              <a:rPr lang="en-US" altLang="zh-CN" sz="3000" b="1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deficiency,</a:t>
            </a:r>
            <a:r>
              <a:rPr lang="en-US" altLang="zh-CN" sz="3000" b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bile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salts</a:t>
            </a:r>
            <a:r>
              <a:rPr lang="en-US" altLang="zh-CN" sz="3000" b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000" b="1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psyllium</a:t>
            </a:r>
            <a:r>
              <a:rPr lang="en-US" altLang="zh-CN" sz="3000" b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gum.</a:t>
            </a:r>
            <a:endParaRPr lang="en-US" altLang="zh-CN" sz="3000">
              <a:latin typeface="Calibri"/>
              <a:ea typeface="Calibri"/>
              <a:cs typeface="Calibri"/>
            </a:endParaRPr>
          </a:p>
        </p:txBody>
      </p:sp>
      <p:sp>
        <p:nvSpPr>
          <p:cNvPr id="77" name="Text Box77"/>
          <p:cNvSpPr txBox="1"/>
          <p:nvPr/>
        </p:nvSpPr>
        <p:spPr>
          <a:xfrm>
            <a:off x="807720" y="4900422"/>
            <a:ext cx="7265543" cy="7985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44"/>
              </a:lnSpc>
            </a:pPr>
            <a:r>
              <a:rPr lang="en-US" altLang="zh-CN" sz="30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Absorption</a:t>
            </a:r>
            <a:r>
              <a:rPr lang="en-US" altLang="zh-CN" sz="3000" b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000" b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downregulated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high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doses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vitamin.</a:t>
            </a:r>
            <a:endParaRPr lang="en-US" altLang="zh-CN" sz="3000">
              <a:latin typeface="Calibri"/>
              <a:ea typeface="Calibri"/>
              <a:cs typeface="Calibri"/>
            </a:endParaRPr>
          </a:p>
        </p:txBody>
      </p:sp>
      <p:sp>
        <p:nvSpPr>
          <p:cNvPr id="81" name="Text Box81"/>
          <p:cNvSpPr txBox="1"/>
          <p:nvPr/>
        </p:nvSpPr>
        <p:spPr>
          <a:xfrm>
            <a:off x="8363077" y="6569660"/>
            <a:ext cx="115367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7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83" name="Text Box83"/>
          <p:cNvSpPr txBox="1"/>
          <p:nvPr/>
        </p:nvSpPr>
        <p:spPr>
          <a:xfrm>
            <a:off x="0" y="3048"/>
            <a:ext cx="9144000" cy="1481328"/>
          </a:xfrm>
          <a:prstGeom prst="rect">
            <a:avLst/>
          </a:prstGeom>
          <a:solidFill>
            <a:srgbClr val="E1C999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7"/>
              </a:lnSpc>
            </a:pPr>
            <a:endParaRPr/>
          </a:p>
          <a:p>
            <a:pPr marL="485242" algn="l" rtl="0">
              <a:lnSpc>
                <a:spcPts val="4404"/>
              </a:lnSpc>
            </a:pPr>
            <a:r>
              <a:rPr lang="en-US" altLang="zh-CN" sz="4400" b="1" spc="1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Absorption</a:t>
            </a:r>
            <a:r>
              <a:rPr lang="en-US" altLang="zh-CN" sz="4400" b="1" spc="-104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20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linked</a:t>
            </a:r>
            <a:r>
              <a:rPr lang="en-US" altLang="zh-CN" sz="4400" b="1" spc="-92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3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to</a:t>
            </a:r>
            <a:r>
              <a:rPr lang="en-US" altLang="zh-CN" sz="4400" b="1" spc="-44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2" dirty="0">
                <a:solidFill>
                  <a:srgbClr val="460000"/>
                </a:solidFill>
                <a:latin typeface="Calibri Light"/>
                <a:ea typeface="Calibri Light"/>
                <a:cs typeface="Calibri Light"/>
              </a:rPr>
              <a:t>phosphorylation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84" name="Text Box84"/>
          <p:cNvSpPr txBox="1"/>
          <p:nvPr/>
        </p:nvSpPr>
        <p:spPr>
          <a:xfrm>
            <a:off x="2788158" y="4580382"/>
            <a:ext cx="5760720" cy="978408"/>
          </a:xfrm>
          <a:prstGeom prst="rect">
            <a:avLst/>
          </a:prstGeom>
          <a:solidFill>
            <a:srgbClr val="460000"/>
          </a:solidFill>
          <a:ln w="25908">
            <a:solidFill>
              <a:srgbClr val="FFCCCC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408"/>
              </a:lnSpc>
            </a:pPr>
            <a:endParaRPr/>
          </a:p>
          <a:p>
            <a:pPr marL="278384" algn="l" rtl="0">
              <a:lnSpc>
                <a:spcPts val="2400"/>
              </a:lnSpc>
            </a:pPr>
            <a:r>
              <a:rPr lang="en-US" altLang="zh-CN" sz="2400" b="1" spc="-4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enters</a:t>
            </a:r>
            <a:r>
              <a:rPr lang="en-US" altLang="zh-CN" sz="2400" b="1" spc="-12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portal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6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circulation</a:t>
            </a:r>
            <a:r>
              <a:rPr lang="en-US" altLang="zh-CN" sz="2400" b="1" spc="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as</a:t>
            </a:r>
            <a:endParaRPr lang="en-US" altLang="zh-CN" sz="2400">
              <a:latin typeface="Calibri"/>
              <a:ea typeface="Calibri"/>
              <a:cs typeface="Calibri"/>
            </a:endParaRPr>
          </a:p>
          <a:p>
            <a:pPr marL="880364" algn="l" rtl="0">
              <a:lnSpc>
                <a:spcPts val="2402"/>
              </a:lnSpc>
              <a:spcBef>
                <a:spcPts val="238"/>
              </a:spcBef>
            </a:pPr>
            <a:r>
              <a:rPr lang="en-US" altLang="zh-CN" sz="2400" b="1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both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vitamin</a:t>
            </a:r>
            <a:r>
              <a:rPr lang="en-US" altLang="zh-CN" sz="2400" b="1" spc="-7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1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FMN.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85" name="Text Box85"/>
          <p:cNvSpPr txBox="1"/>
          <p:nvPr/>
        </p:nvSpPr>
        <p:spPr>
          <a:xfrm>
            <a:off x="2788158" y="3655314"/>
            <a:ext cx="5760720" cy="2119884"/>
          </a:xfrm>
          <a:prstGeom prst="rect">
            <a:avLst/>
          </a:prstGeom>
          <a:solidFill>
            <a:srgbClr val="460000"/>
          </a:solidFill>
          <a:ln w="25908">
            <a:solidFill>
              <a:srgbClr val="FFCCCC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403"/>
              </a:lnSpc>
            </a:pPr>
            <a:endParaRPr/>
          </a:p>
          <a:p>
            <a:pPr marL="205232" algn="l" rtl="0">
              <a:lnSpc>
                <a:spcPts val="2400"/>
              </a:lnSpc>
            </a:pPr>
            <a:r>
              <a:rPr lang="en-US" altLang="zh-CN" sz="2400" b="1" spc="-2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00" b="1" spc="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accomplished</a:t>
            </a:r>
            <a:r>
              <a:rPr lang="en-US" altLang="zh-CN" sz="2400" b="1" spc="-19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ATP-dependent</a:t>
            </a:r>
            <a:endParaRPr lang="en-US" altLang="zh-CN" sz="2400">
              <a:latin typeface="Calibri"/>
              <a:ea typeface="Calibri"/>
              <a:cs typeface="Calibri"/>
            </a:endParaRPr>
          </a:p>
          <a:p>
            <a:pPr marL="2122805" algn="l" rtl="0">
              <a:lnSpc>
                <a:spcPts val="2400"/>
              </a:lnSpc>
              <a:spcBef>
                <a:spcPts val="240"/>
              </a:spcBef>
            </a:pPr>
            <a:r>
              <a:rPr lang="en-US" altLang="zh-CN" sz="2400" b="1" spc="-2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flavokinase.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86" name="Text Box86"/>
          <p:cNvSpPr txBox="1"/>
          <p:nvPr/>
        </p:nvSpPr>
        <p:spPr>
          <a:xfrm>
            <a:off x="2788158" y="2728722"/>
            <a:ext cx="5760720" cy="3264408"/>
          </a:xfrm>
          <a:prstGeom prst="rect">
            <a:avLst/>
          </a:prstGeom>
          <a:solidFill>
            <a:srgbClr val="460000"/>
          </a:solidFill>
          <a:ln w="25908">
            <a:solidFill>
              <a:srgbClr val="FFCCCC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408"/>
              </a:lnSpc>
            </a:pPr>
            <a:endParaRPr/>
          </a:p>
          <a:p>
            <a:pPr marL="138176" marR="137964" indent="-1524" algn="l" rtl="0">
              <a:lnSpc>
                <a:spcPts val="2520"/>
              </a:lnSpc>
            </a:pPr>
            <a:r>
              <a:rPr lang="en-US" altLang="zh-CN" sz="2400" b="1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Much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2400" b="1" spc="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form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quickly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9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trapped</a:t>
            </a:r>
            <a:r>
              <a:rPr lang="en-US" altLang="zh-CN" sz="2400" b="1" spc="9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within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spc="1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enterocyte</a:t>
            </a:r>
            <a:r>
              <a:rPr lang="en-US" altLang="zh-CN" sz="2400" b="1" spc="-35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400" b="1" spc="9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phosphorylation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5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7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FMN.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87" name="Text Box87"/>
          <p:cNvSpPr txBox="1"/>
          <p:nvPr/>
        </p:nvSpPr>
        <p:spPr>
          <a:xfrm>
            <a:off x="3084830" y="1981226"/>
            <a:ext cx="5205050" cy="305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2"/>
              </a:lnSpc>
            </a:pPr>
            <a:r>
              <a:rPr lang="en-US" altLang="zh-CN" sz="2400" b="1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6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form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4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riboflavin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7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transported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88" name="Text Box88"/>
          <p:cNvSpPr txBox="1"/>
          <p:nvPr/>
        </p:nvSpPr>
        <p:spPr>
          <a:xfrm>
            <a:off x="3697478" y="2317115"/>
            <a:ext cx="3978885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-15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2400" b="1" spc="12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spc="7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intestinal</a:t>
            </a:r>
            <a:r>
              <a:rPr lang="en-US" altLang="zh-CN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mucosal</a:t>
            </a:r>
            <a:r>
              <a:rPr lang="en-US" altLang="zh-CN" sz="2400" b="1" spc="-1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7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cell.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92" name="Text Box92"/>
          <p:cNvSpPr txBox="1"/>
          <p:nvPr/>
        </p:nvSpPr>
        <p:spPr>
          <a:xfrm>
            <a:off x="8363077" y="6569660"/>
            <a:ext cx="115367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8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9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94" name="Image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272" y="3044952"/>
            <a:ext cx="5590032" cy="1231392"/>
          </a:xfrm>
          <a:prstGeom prst="rect">
            <a:avLst/>
          </a:prstGeom>
          <a:noFill/>
        </p:spPr>
      </p:pic>
      <p:sp>
        <p:nvSpPr>
          <p:cNvPr id="95" name="Text Box95"/>
          <p:cNvSpPr txBox="1"/>
          <p:nvPr/>
        </p:nvSpPr>
        <p:spPr>
          <a:xfrm>
            <a:off x="0" y="3169920"/>
            <a:ext cx="9144000" cy="769620"/>
          </a:xfrm>
          <a:prstGeom prst="rect">
            <a:avLst/>
          </a:prstGeom>
          <a:solidFill>
            <a:srgbClr val="B4784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38"/>
              </a:lnSpc>
            </a:pPr>
            <a:endParaRPr dirty="0"/>
          </a:p>
          <a:p>
            <a:pPr marL="2141855" algn="l" rtl="0">
              <a:lnSpc>
                <a:spcPts val="4404"/>
              </a:lnSpc>
            </a:pPr>
            <a:r>
              <a:rPr lang="en-US" altLang="zh-CN" sz="4400" b="1" spc="-39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Transport</a:t>
            </a:r>
            <a:r>
              <a:rPr lang="en-US" altLang="zh-CN" sz="4400" b="1" spc="-69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1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4400" b="1" spc="-69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riboflavin</a:t>
            </a:r>
            <a:endParaRPr lang="en-US" altLang="zh-CN" sz="4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96" name="Text Box96"/>
          <p:cNvSpPr txBox="1"/>
          <p:nvPr/>
        </p:nvSpPr>
        <p:spPr>
          <a:xfrm>
            <a:off x="0" y="3936492"/>
            <a:ext cx="9144000" cy="463296"/>
          </a:xfrm>
          <a:prstGeom prst="rect">
            <a:avLst/>
          </a:prstGeom>
          <a:solidFill>
            <a:srgbClr val="B4784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16"/>
              </a:lnSpc>
            </a:pPr>
            <a:endParaRPr dirty="0"/>
          </a:p>
          <a:p>
            <a:pPr marL="4458589" algn="l" rtl="0">
              <a:lnSpc>
                <a:spcPts val="2402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II.</a:t>
            </a:r>
            <a:endParaRPr lang="en-US" altLang="zh-CN" sz="2400" dirty="0">
              <a:latin typeface="Calibri"/>
              <a:ea typeface="Calibri"/>
              <a:cs typeface="Calibri"/>
            </a:endParaRPr>
          </a:p>
        </p:txBody>
      </p:sp>
      <p:sp>
        <p:nvSpPr>
          <p:cNvPr id="100" name="Text Box100"/>
          <p:cNvSpPr txBox="1"/>
          <p:nvPr/>
        </p:nvSpPr>
        <p:spPr>
          <a:xfrm>
            <a:off x="8363077" y="6569660"/>
            <a:ext cx="115367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9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1160</Words>
  <Application>Microsoft Office PowerPoint</Application>
  <PresentationFormat>On-screen Show (4:3)</PresentationFormat>
  <Paragraphs>277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Dr.Muhammad Arif</cp:lastModifiedBy>
  <cp:revision>7</cp:revision>
  <dcterms:created xsi:type="dcterms:W3CDTF">2017-10-23T09:06:44Z</dcterms:created>
  <dcterms:modified xsi:type="dcterms:W3CDTF">2020-04-30T11:29:24Z</dcterms:modified>
</cp:coreProperties>
</file>