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7" r:id="rId2"/>
    <p:sldId id="291" r:id="rId3"/>
    <p:sldId id="259" r:id="rId4"/>
    <p:sldId id="260" r:id="rId5"/>
    <p:sldId id="282" r:id="rId6"/>
    <p:sldId id="283" r:id="rId7"/>
    <p:sldId id="284" r:id="rId8"/>
    <p:sldId id="285" r:id="rId9"/>
    <p:sldId id="286" r:id="rId10"/>
    <p:sldId id="261" r:id="rId11"/>
    <p:sldId id="262"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7" r:id="rId31"/>
    <p:sldId id="29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3E56B0-3DAF-46CE-AA05-4659372B2982}"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3E56B0-3DAF-46CE-AA05-4659372B2982}"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3E56B0-3DAF-46CE-AA05-4659372B2982}"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3E56B0-3DAF-46CE-AA05-4659372B2982}"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3E56B0-3DAF-46CE-AA05-4659372B2982}"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3E56B0-3DAF-46CE-AA05-4659372B2982}"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3E56B0-3DAF-46CE-AA05-4659372B2982}"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3E56B0-3DAF-46CE-AA05-4659372B2982}"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E56B0-3DAF-46CE-AA05-4659372B2982}"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3E56B0-3DAF-46CE-AA05-4659372B2982}"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3E56B0-3DAF-46CE-AA05-4659372B2982}"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63ECEF-F656-49F1-9D8D-9DC3816730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E56B0-3DAF-46CE-AA05-4659372B2982}" type="datetimeFigureOut">
              <a:rPr lang="en-US" smtClean="0"/>
              <a:pPr/>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3ECEF-F656-49F1-9D8D-9DC3816730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Biological_membrane" TargetMode="External"/><Relationship Id="rId2" Type="http://schemas.openxmlformats.org/officeDocument/2006/relationships/hyperlink" Target="https://en.wikipedia.org/w/index.php?title=J._David_Robertson&amp;action=edit&amp;redlink=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latin typeface="Times New Roman" pitchFamily="18" charset="0"/>
                <a:cs typeface="Times New Roman" pitchFamily="18" charset="0"/>
              </a:rPr>
              <a:t>Plasma Membrane</a:t>
            </a:r>
            <a:endParaRPr lang="en-US" b="1" dirty="0">
              <a:solidFill>
                <a:schemeClr val="accent1">
                  <a:lumMod val="75000"/>
                </a:schemeClr>
              </a:solidFill>
              <a:latin typeface="Times New Roman" pitchFamily="18" charset="0"/>
              <a:cs typeface="Times New Roman" pitchFamily="18" charset="0"/>
            </a:endParaRPr>
          </a:p>
        </p:txBody>
      </p:sp>
      <p:pic>
        <p:nvPicPr>
          <p:cNvPr id="4" name="Content Placeholder 3" descr="3845998.gif"/>
          <p:cNvPicPr>
            <a:picLocks noGrp="1" noChangeAspect="1"/>
          </p:cNvPicPr>
          <p:nvPr>
            <p:ph idx="1"/>
          </p:nvPr>
        </p:nvPicPr>
        <p:blipFill>
          <a:blip r:embed="rId2"/>
          <a:stretch>
            <a:fillRect/>
          </a:stretch>
        </p:blipFill>
        <p:spPr>
          <a:xfrm>
            <a:off x="1371600" y="1676400"/>
            <a:ext cx="6248400" cy="426720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STRUCTURE OF PLASMA MEMBRANE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currently accepted model for the structure of the plasma membrane, called the </a:t>
            </a:r>
            <a:r>
              <a:rPr lang="en-US" b="1" dirty="0" smtClean="0">
                <a:latin typeface="Times New Roman" pitchFamily="18" charset="0"/>
                <a:cs typeface="Times New Roman" pitchFamily="18" charset="0"/>
              </a:rPr>
              <a:t>fluid mosaic model</a:t>
            </a:r>
            <a:r>
              <a:rPr lang="en-US" dirty="0" smtClean="0">
                <a:latin typeface="Times New Roman" pitchFamily="18" charset="0"/>
                <a:cs typeface="Times New Roman" pitchFamily="18" charset="0"/>
              </a:rPr>
              <a:t>, was first proposed in 1972. This model has evolved over time, but it still provides a good basic description of the structure and behavior of membranes in many cells.</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859536"/>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Chemical composition</a:t>
            </a:r>
            <a:r>
              <a:rPr lang="en-US" sz="4000" b="1" dirty="0" smtClean="0"/>
              <a:t/>
            </a:r>
            <a:br>
              <a:rPr lang="en-US" sz="4000" b="1" dirty="0" smtClean="0"/>
            </a:b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latin typeface="Times New Roman" pitchFamily="18" charset="0"/>
                <a:cs typeface="Times New Roman" pitchFamily="18" charset="0"/>
              </a:rPr>
              <a:t>According to the fluid mosaic model, the plasma membrane is a mosaic of components—primarily, phospholipids, cholesterol, and proteins—that move freely and fluidly in the plane of the membrane.</a:t>
            </a:r>
          </a:p>
          <a:p>
            <a:pPr fontAlgn="base"/>
            <a:r>
              <a:rPr lang="en-US" dirty="0" smtClean="0">
                <a:latin typeface="Times New Roman" pitchFamily="18" charset="0"/>
                <a:cs typeface="Times New Roman" pitchFamily="18" charset="0"/>
              </a:rPr>
              <a:t>Interestingly enough, this fluidity means that if you insert a very fine needle into a cell, the membrane will simply part to flow around the needle; once the needle is removed, the membrane will flow back together seamlessly.</a:t>
            </a:r>
          </a:p>
          <a:p>
            <a:pPr>
              <a:buNone/>
            </a:pP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Diagram </a:t>
            </a:r>
            <a:endParaRPr lang="en-US" b="1" dirty="0"/>
          </a:p>
        </p:txBody>
      </p:sp>
      <p:pic>
        <p:nvPicPr>
          <p:cNvPr id="4" name="Content Placeholder 3" descr="26ffb8e955fba1897b562cb0b93e8cadf621dfc5.png"/>
          <p:cNvPicPr>
            <a:picLocks noGrp="1" noChangeAspect="1"/>
          </p:cNvPicPr>
          <p:nvPr>
            <p:ph idx="1"/>
          </p:nvPr>
        </p:nvPicPr>
        <p:blipFill>
          <a:blip r:embed="rId2"/>
          <a:stretch>
            <a:fillRect/>
          </a:stretch>
        </p:blipFill>
        <p:spPr>
          <a:xfrm>
            <a:off x="914400" y="1752600"/>
            <a:ext cx="7772400" cy="4206815"/>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Components of the plasma membrane</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fontAlgn="base"/>
            <a:r>
              <a:rPr lang="en-US" dirty="0" smtClean="0">
                <a:latin typeface="Times New Roman" pitchFamily="18" charset="0"/>
                <a:cs typeface="Times New Roman" pitchFamily="18" charset="0"/>
              </a:rPr>
              <a:t>The principal components of the plasma membrane are lipids (phospholipids and cholesterol), proteins, and carbohydrate groups that are attached to some of the lipids and proteins.</a:t>
            </a:r>
          </a:p>
          <a:p>
            <a:pPr fontAlgn="base"/>
            <a:r>
              <a:rPr lang="en-US" dirty="0" smtClean="0">
                <a:latin typeface="Times New Roman" pitchFamily="18" charset="0"/>
                <a:cs typeface="Times New Roman" pitchFamily="18" charset="0"/>
              </a:rPr>
              <a:t>A </a:t>
            </a:r>
            <a:r>
              <a:rPr lang="en-US" b="1" dirty="0" err="1" smtClean="0">
                <a:latin typeface="Times New Roman" pitchFamily="18" charset="0"/>
                <a:cs typeface="Times New Roman" pitchFamily="18" charset="0"/>
              </a:rPr>
              <a:t>phospholipid</a:t>
            </a:r>
            <a:r>
              <a:rPr lang="en-US" dirty="0" smtClean="0">
                <a:latin typeface="Times New Roman" pitchFamily="18" charset="0"/>
                <a:cs typeface="Times New Roman" pitchFamily="18" charset="0"/>
              </a:rPr>
              <a:t> is a lipid made of glycerol, two fatty acid tails, and a phosphate-linked head group. Biological membranes usually involve two layers of phospholipids with their tails pointing inward, an arrangement called a </a:t>
            </a:r>
            <a:r>
              <a:rPr lang="en-US" b="1" dirty="0" err="1" smtClean="0">
                <a:latin typeface="Times New Roman" pitchFamily="18" charset="0"/>
                <a:cs typeface="Times New Roman" pitchFamily="18" charset="0"/>
              </a:rPr>
              <a:t>phospholipid</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bilayer</a:t>
            </a:r>
            <a:r>
              <a:rPr lang="en-US" dirty="0" smtClean="0">
                <a:latin typeface="Times New Roman" pitchFamily="18" charset="0"/>
                <a:cs typeface="Times New Roman" pitchFamily="18" charset="0"/>
              </a:rPr>
              <a:t>.</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Component</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b="1" dirty="0" smtClean="0">
                <a:latin typeface="Times New Roman" pitchFamily="18" charset="0"/>
                <a:cs typeface="Times New Roman" pitchFamily="18" charset="0"/>
              </a:rPr>
              <a:t>Cholesterol</a:t>
            </a:r>
            <a:r>
              <a:rPr lang="en-US" dirty="0" smtClean="0">
                <a:latin typeface="Times New Roman" pitchFamily="18" charset="0"/>
                <a:cs typeface="Times New Roman" pitchFamily="18" charset="0"/>
              </a:rPr>
              <a:t>, another lipid composed of four fused carbon rings, is found alongside phospholipids in the core of the membrane.</a:t>
            </a:r>
          </a:p>
          <a:p>
            <a:pPr fontAlgn="base"/>
            <a:r>
              <a:rPr lang="en-US" dirty="0" smtClean="0">
                <a:latin typeface="Times New Roman" pitchFamily="18" charset="0"/>
                <a:cs typeface="Times New Roman" pitchFamily="18" charset="0"/>
              </a:rPr>
              <a:t>Membrane proteins may extend partway into the plasma membrane, cross the membrane entirely, or be loosely attached to its inside or outside face.</a:t>
            </a:r>
          </a:p>
          <a:p>
            <a:pPr fontAlgn="base"/>
            <a:r>
              <a:rPr lang="en-US" dirty="0" smtClean="0">
                <a:latin typeface="Times New Roman" pitchFamily="18" charset="0"/>
                <a:cs typeface="Times New Roman" pitchFamily="18" charset="0"/>
              </a:rPr>
              <a:t>Carbohydrate groups are present only on the outer surface of the plasma membrane and are attached to proteins, forming </a:t>
            </a:r>
            <a:r>
              <a:rPr lang="en-US" b="1" dirty="0" err="1" smtClean="0">
                <a:latin typeface="Times New Roman" pitchFamily="18" charset="0"/>
                <a:cs typeface="Times New Roman" pitchFamily="18" charset="0"/>
              </a:rPr>
              <a:t>glycoproteins</a:t>
            </a:r>
            <a:r>
              <a:rPr lang="en-US" dirty="0" smtClean="0">
                <a:latin typeface="Times New Roman" pitchFamily="18" charset="0"/>
                <a:cs typeface="Times New Roman" pitchFamily="18" charset="0"/>
              </a:rPr>
              <a:t>, or lipids, forming </a:t>
            </a:r>
            <a:r>
              <a:rPr lang="en-US" b="1" dirty="0" err="1" smtClean="0">
                <a:latin typeface="Times New Roman" pitchFamily="18" charset="0"/>
                <a:cs typeface="Times New Roman" pitchFamily="18" charset="0"/>
              </a:rPr>
              <a:t>glycolipids</a:t>
            </a:r>
            <a:r>
              <a:rPr lang="en-US" dirty="0" smtClean="0">
                <a:latin typeface="Times New Roman" pitchFamily="18" charset="0"/>
                <a:cs typeface="Times New Roman" pitchFamily="18" charset="0"/>
              </a:rPr>
              <a: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Percentage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proportions of proteins, lipids, and carbohydrates in the plasma membrane vary between different types of cells. For a typical human cell, however, proteins account for about 50 percent of the composition by mass, lipids (of all types) account for about 40 percent, and the remaining 10 percent comes from carbohydrates.</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3008313" cy="1162050"/>
          </a:xfrm>
        </p:spPr>
        <p:txBody>
          <a:bodyPr>
            <a:normAutofit/>
          </a:bodyPr>
          <a:lstStyle/>
          <a:p>
            <a:r>
              <a:rPr lang="en-US" sz="2800" b="1" dirty="0" smtClean="0">
                <a:latin typeface="Times New Roman" pitchFamily="18" charset="0"/>
                <a:cs typeface="Times New Roman" pitchFamily="18" charset="0"/>
              </a:rPr>
              <a:t>Phospholipids</a:t>
            </a:r>
            <a:br>
              <a:rPr lang="en-US" sz="2800" b="1"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pic>
        <p:nvPicPr>
          <p:cNvPr id="10" name="Content Placeholder 9" descr="Figure_05_01_03a.jpg"/>
          <p:cNvPicPr>
            <a:picLocks noGrp="1" noChangeAspect="1"/>
          </p:cNvPicPr>
          <p:nvPr>
            <p:ph idx="1"/>
          </p:nvPr>
        </p:nvPicPr>
        <p:blipFill>
          <a:blip r:embed="rId2"/>
          <a:stretch>
            <a:fillRect/>
          </a:stretch>
        </p:blipFill>
        <p:spPr>
          <a:xfrm>
            <a:off x="4514088" y="1219200"/>
            <a:ext cx="4096512" cy="4876800"/>
          </a:xfrm>
        </p:spPr>
      </p:pic>
      <p:sp>
        <p:nvSpPr>
          <p:cNvPr id="5" name="Text Placeholder 4"/>
          <p:cNvSpPr>
            <a:spLocks noGrp="1"/>
          </p:cNvSpPr>
          <p:nvPr>
            <p:ph type="body" sz="half" idx="2"/>
          </p:nvPr>
        </p:nvSpPr>
        <p:spPr/>
        <p:txBody>
          <a:bodyPr/>
          <a:lstStyle/>
          <a:p>
            <a:r>
              <a:rPr lang="en-US" sz="2000" b="1" dirty="0" smtClean="0">
                <a:latin typeface="Times New Roman" pitchFamily="18" charset="0"/>
                <a:cs typeface="Times New Roman" pitchFamily="18" charset="0"/>
              </a:rPr>
              <a:t>Phospholipids, arranged in a </a:t>
            </a:r>
            <a:r>
              <a:rPr lang="en-US" sz="2000" b="1" dirty="0" err="1" smtClean="0">
                <a:latin typeface="Times New Roman" pitchFamily="18" charset="0"/>
                <a:cs typeface="Times New Roman" pitchFamily="18" charset="0"/>
              </a:rPr>
              <a:t>bilayer</a:t>
            </a:r>
            <a:r>
              <a:rPr lang="en-US" sz="2000" b="1" dirty="0" smtClean="0">
                <a:latin typeface="Times New Roman" pitchFamily="18" charset="0"/>
                <a:cs typeface="Times New Roman" pitchFamily="18" charset="0"/>
              </a:rPr>
              <a:t>, make up the basic fabric of the plasma membrane. They are well-suited for this role because they are </a:t>
            </a:r>
            <a:r>
              <a:rPr lang="en-US" sz="2000" b="1" dirty="0" err="1" smtClean="0">
                <a:latin typeface="Times New Roman" pitchFamily="18" charset="0"/>
                <a:cs typeface="Times New Roman" pitchFamily="18" charset="0"/>
              </a:rPr>
              <a:t>amphipathic</a:t>
            </a:r>
            <a:r>
              <a:rPr lang="en-US" sz="2000" b="1" dirty="0" smtClean="0">
                <a:latin typeface="Times New Roman" pitchFamily="18" charset="0"/>
                <a:cs typeface="Times New Roman" pitchFamily="18" charset="0"/>
              </a:rPr>
              <a:t>, meaning that they have both hydrophilic and hydrophobic regions</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Times New Roman" pitchFamily="18" charset="0"/>
                <a:cs typeface="Times New Roman" pitchFamily="18" charset="0"/>
              </a:rPr>
              <a:t>Phosopholipids</a:t>
            </a:r>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hydrophilic</a:t>
            </a:r>
            <a:r>
              <a:rPr lang="en-US" dirty="0" smtClean="0">
                <a:latin typeface="Times New Roman" pitchFamily="18" charset="0"/>
                <a:cs typeface="Times New Roman" pitchFamily="18" charset="0"/>
              </a:rPr>
              <a:t>, or “water-loving,” portion of a </a:t>
            </a:r>
            <a:r>
              <a:rPr lang="en-US" dirty="0" err="1" smtClean="0">
                <a:latin typeface="Times New Roman" pitchFamily="18" charset="0"/>
                <a:cs typeface="Times New Roman" pitchFamily="18" charset="0"/>
              </a:rPr>
              <a:t>phospholipid</a:t>
            </a:r>
            <a:r>
              <a:rPr lang="en-US" dirty="0" smtClean="0">
                <a:latin typeface="Times New Roman" pitchFamily="18" charset="0"/>
                <a:cs typeface="Times New Roman" pitchFamily="18" charset="0"/>
              </a:rPr>
              <a:t> is its head, which contains a negatively charged phosphate group </a:t>
            </a:r>
          </a:p>
          <a:p>
            <a:r>
              <a:rPr lang="en-US" dirty="0" smtClean="0">
                <a:latin typeface="Times New Roman" pitchFamily="18" charset="0"/>
                <a:cs typeface="Times New Roman" pitchFamily="18" charset="0"/>
              </a:rPr>
              <a:t>The hydrophilic heads of phospholipids in a membrane </a:t>
            </a:r>
            <a:r>
              <a:rPr lang="en-US" dirty="0" err="1" smtClean="0">
                <a:latin typeface="Times New Roman" pitchFamily="18" charset="0"/>
                <a:cs typeface="Times New Roman" pitchFamily="18" charset="0"/>
              </a:rPr>
              <a:t>bilayer</a:t>
            </a:r>
            <a:r>
              <a:rPr lang="en-US" dirty="0" smtClean="0">
                <a:latin typeface="Times New Roman" pitchFamily="18" charset="0"/>
                <a:cs typeface="Times New Roman" pitchFamily="18" charset="0"/>
              </a:rPr>
              <a:t> face outward, contacting the aqueous (watery) fluid both inside and outside the cell. Since water is a polar molecule, it readily forms electrostatic (charge-based) interactions with the </a:t>
            </a:r>
            <a:r>
              <a:rPr lang="en-US" dirty="0" err="1" smtClean="0">
                <a:latin typeface="Times New Roman" pitchFamily="18" charset="0"/>
                <a:cs typeface="Times New Roman" pitchFamily="18" charset="0"/>
              </a:rPr>
              <a:t>phospholipid</a:t>
            </a:r>
            <a:r>
              <a:rPr lang="en-US" dirty="0" smtClean="0">
                <a:latin typeface="Times New Roman" pitchFamily="18" charset="0"/>
                <a:cs typeface="Times New Roman" pitchFamily="18" charset="0"/>
              </a:rPr>
              <a:t> heads</a:t>
            </a: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Phospholipids</a:t>
            </a: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hydrophobic</a:t>
            </a:r>
            <a:r>
              <a:rPr lang="en-US" dirty="0" smtClean="0">
                <a:latin typeface="Times New Roman" pitchFamily="18" charset="0"/>
                <a:cs typeface="Times New Roman" pitchFamily="18" charset="0"/>
              </a:rPr>
              <a:t>, or “water-fearing,” part of a </a:t>
            </a:r>
            <a:r>
              <a:rPr lang="en-US" dirty="0" err="1" smtClean="0">
                <a:latin typeface="Times New Roman" pitchFamily="18" charset="0"/>
                <a:cs typeface="Times New Roman" pitchFamily="18" charset="0"/>
              </a:rPr>
              <a:t>phospholipid</a:t>
            </a:r>
            <a:r>
              <a:rPr lang="en-US" dirty="0" smtClean="0">
                <a:latin typeface="Times New Roman" pitchFamily="18" charset="0"/>
                <a:cs typeface="Times New Roman" pitchFamily="18" charset="0"/>
              </a:rPr>
              <a:t> consists of its long, </a:t>
            </a:r>
            <a:r>
              <a:rPr lang="en-US" dirty="0" err="1" smtClean="0">
                <a:latin typeface="Times New Roman" pitchFamily="18" charset="0"/>
                <a:cs typeface="Times New Roman" pitchFamily="18" charset="0"/>
              </a:rPr>
              <a:t>nonpolar</a:t>
            </a:r>
            <a:r>
              <a:rPr lang="en-US" dirty="0" smtClean="0">
                <a:latin typeface="Times New Roman" pitchFamily="18" charset="0"/>
                <a:cs typeface="Times New Roman" pitchFamily="18" charset="0"/>
              </a:rPr>
              <a:t> fatty acid tails. The fatty acid tails can easily interact with other </a:t>
            </a:r>
            <a:r>
              <a:rPr lang="en-US" dirty="0" err="1" smtClean="0">
                <a:latin typeface="Times New Roman" pitchFamily="18" charset="0"/>
                <a:cs typeface="Times New Roman" pitchFamily="18" charset="0"/>
              </a:rPr>
              <a:t>nonpolar</a:t>
            </a:r>
            <a:r>
              <a:rPr lang="en-US" dirty="0" smtClean="0">
                <a:latin typeface="Times New Roman" pitchFamily="18" charset="0"/>
                <a:cs typeface="Times New Roman" pitchFamily="18" charset="0"/>
              </a:rPr>
              <a:t> molecules, but they interact poorly with water. Because of this, it’s more energetically favorable for the phospholipids to tuck their fatty acid tails away in the interior of the membrane, where they are shielded from the surrounding water. The </a:t>
            </a:r>
            <a:r>
              <a:rPr lang="en-US" dirty="0" err="1" smtClean="0">
                <a:latin typeface="Times New Roman" pitchFamily="18" charset="0"/>
                <a:cs typeface="Times New Roman" pitchFamily="18" charset="0"/>
              </a:rPr>
              <a:t>phospholipid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bilayer</a:t>
            </a:r>
            <a:r>
              <a:rPr lang="en-US" dirty="0" smtClean="0">
                <a:latin typeface="Times New Roman" pitchFamily="18" charset="0"/>
                <a:cs typeface="Times New Roman" pitchFamily="18" charset="0"/>
              </a:rPr>
              <a:t> formed by these interactions makes a good barrier between the interior and exterior of the cell, because water and other polar or charged substances cannot easily cross the hydrophobic core of the membrane.</a:t>
            </a:r>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smtClean="0">
                <a:latin typeface="Times New Roman" pitchFamily="18" charset="0"/>
                <a:cs typeface="Times New Roman" pitchFamily="18" charset="0"/>
              </a:rPr>
              <a:t>Proteins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Proteins are the second major component of plasma membranes. There are two main categories of membrane proteins: integral and peripheral.</a:t>
            </a:r>
          </a:p>
          <a:p>
            <a:r>
              <a:rPr lang="en-US" b="1" dirty="0" smtClean="0">
                <a:latin typeface="Times New Roman" pitchFamily="18" charset="0"/>
                <a:cs typeface="Times New Roman" pitchFamily="18" charset="0"/>
              </a:rPr>
              <a:t>Integral membrane proteins</a:t>
            </a:r>
            <a:r>
              <a:rPr lang="en-US" dirty="0" smtClean="0">
                <a:latin typeface="Times New Roman" pitchFamily="18" charset="0"/>
                <a:cs typeface="Times New Roman" pitchFamily="18" charset="0"/>
              </a:rPr>
              <a:t> are, as their name suggests, integrated into the membrane: they have at least one hydrophobic region that anchors them to the hydrophobic core of the </a:t>
            </a:r>
            <a:r>
              <a:rPr lang="en-US" dirty="0" err="1" smtClean="0">
                <a:latin typeface="Times New Roman" pitchFamily="18" charset="0"/>
                <a:cs typeface="Times New Roman" pitchFamily="18" charset="0"/>
              </a:rPr>
              <a:t>phospholipid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bilayer</a:t>
            </a:r>
            <a:r>
              <a:rPr lang="en-US" dirty="0" smtClean="0">
                <a:latin typeface="Times New Roman" pitchFamily="18" charset="0"/>
                <a:cs typeface="Times New Roman" pitchFamily="18" charset="0"/>
              </a:rPr>
              <a:t>. Some stick only partway into the membrane, while others stretch from one side of the membrane to the other and are exposed on either side^11start superscript, 1, end superscript. Proteins that extend all the way across the membrane are called </a:t>
            </a:r>
            <a:r>
              <a:rPr lang="en-US" b="1" dirty="0" err="1" smtClean="0">
                <a:latin typeface="Times New Roman" pitchFamily="18" charset="0"/>
                <a:cs typeface="Times New Roman" pitchFamily="18" charset="0"/>
              </a:rPr>
              <a:t>transmembrane</a:t>
            </a:r>
            <a:r>
              <a:rPr lang="en-US" b="1" dirty="0" smtClean="0">
                <a:latin typeface="Times New Roman" pitchFamily="18" charset="0"/>
                <a:cs typeface="Times New Roman" pitchFamily="18" charset="0"/>
              </a:rPr>
              <a:t> proteins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Content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Introduction </a:t>
            </a:r>
          </a:p>
          <a:p>
            <a:r>
              <a:rPr lang="en-US" dirty="0" smtClean="0">
                <a:latin typeface="Times New Roman" pitchFamily="18" charset="0"/>
                <a:cs typeface="Times New Roman" pitchFamily="18" charset="0"/>
              </a:rPr>
              <a:t>History </a:t>
            </a:r>
          </a:p>
          <a:p>
            <a:r>
              <a:rPr lang="en-US" dirty="0" smtClean="0">
                <a:latin typeface="Times New Roman" pitchFamily="18" charset="0"/>
                <a:cs typeface="Times New Roman" pitchFamily="18" charset="0"/>
              </a:rPr>
              <a:t>Models related to plasma membrane </a:t>
            </a:r>
          </a:p>
          <a:p>
            <a:r>
              <a:rPr lang="en-US" dirty="0" smtClean="0">
                <a:latin typeface="Times New Roman" pitchFamily="18" charset="0"/>
                <a:cs typeface="Times New Roman" pitchFamily="18" charset="0"/>
              </a:rPr>
              <a:t>Structure </a:t>
            </a:r>
          </a:p>
          <a:p>
            <a:r>
              <a:rPr lang="en-US" dirty="0" smtClean="0">
                <a:latin typeface="Times New Roman" pitchFamily="18" charset="0"/>
                <a:cs typeface="Times New Roman" pitchFamily="18" charset="0"/>
              </a:rPr>
              <a:t>Function </a:t>
            </a:r>
            <a:endParaRPr lang="en-US"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Protein </a:t>
            </a:r>
            <a:endParaRPr lang="en-US" sz="3200" dirty="0">
              <a:latin typeface="Times New Roman" pitchFamily="18" charset="0"/>
              <a:cs typeface="Times New Roman" pitchFamily="18" charset="0"/>
            </a:endParaRPr>
          </a:p>
        </p:txBody>
      </p:sp>
      <p:pic>
        <p:nvPicPr>
          <p:cNvPr id="5" name="Content Placeholder 4" descr="234a6b91810a43e7e7ea3e9cbe8c60dee6ad3cee.png"/>
          <p:cNvPicPr>
            <a:picLocks noGrp="1" noChangeAspect="1"/>
          </p:cNvPicPr>
          <p:nvPr>
            <p:ph idx="1"/>
          </p:nvPr>
        </p:nvPicPr>
        <p:blipFill>
          <a:blip r:embed="rId2"/>
          <a:stretch>
            <a:fillRect/>
          </a:stretch>
        </p:blipFill>
        <p:spPr>
          <a:xfrm>
            <a:off x="4038601" y="1828800"/>
            <a:ext cx="4267200" cy="3505200"/>
          </a:xfrm>
        </p:spPr>
      </p:pic>
      <p:sp>
        <p:nvSpPr>
          <p:cNvPr id="3" name="Text Placeholder 2"/>
          <p:cNvSpPr>
            <a:spLocks noGrp="1"/>
          </p:cNvSpPr>
          <p:nvPr>
            <p:ph type="body" sz="half" idx="2"/>
          </p:nvPr>
        </p:nvSpPr>
        <p:spPr/>
        <p:txBody>
          <a:bodyPr/>
          <a:lstStyle/>
          <a:p>
            <a:r>
              <a:rPr lang="en-US" sz="1800" b="1" dirty="0" smtClean="0">
                <a:latin typeface="Times New Roman" pitchFamily="18" charset="0"/>
                <a:cs typeface="Times New Roman" pitchFamily="18" charset="0"/>
              </a:rPr>
              <a:t>Peripheral membrane proteins are found on the outside and inside surfaces of membranes, attached either to integral proteins or to phospholipids. Unlike integral membrane proteins, peripheral membrane proteins do not stick into the hydrophobic core of the membrane, and they tend to be more loosely attached</a:t>
            </a:r>
            <a:r>
              <a:rPr lang="en-US" sz="1800" b="1" dirty="0" smtClean="0"/>
              <a:t>.</a:t>
            </a:r>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Carbohydrates</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Carbohydrates are the third major component of plasma membranes. In general, they are found on the outside surface of cells and are bound either to proteins (forming </a:t>
            </a:r>
            <a:r>
              <a:rPr lang="en-US" sz="2800" b="1" dirty="0" err="1" smtClean="0">
                <a:latin typeface="Times New Roman" pitchFamily="18" charset="0"/>
                <a:cs typeface="Times New Roman" pitchFamily="18" charset="0"/>
              </a:rPr>
              <a:t>glycoproteins</a:t>
            </a:r>
            <a:r>
              <a:rPr lang="en-US" sz="2800" dirty="0" smtClean="0">
                <a:latin typeface="Times New Roman" pitchFamily="18" charset="0"/>
                <a:cs typeface="Times New Roman" pitchFamily="18" charset="0"/>
              </a:rPr>
              <a:t>) or to lipids (forming </a:t>
            </a:r>
            <a:r>
              <a:rPr lang="en-US" sz="2800" b="1" dirty="0" err="1" smtClean="0">
                <a:latin typeface="Times New Roman" pitchFamily="18" charset="0"/>
                <a:cs typeface="Times New Roman" pitchFamily="18" charset="0"/>
              </a:rPr>
              <a:t>glycolipids</a:t>
            </a:r>
            <a:r>
              <a:rPr lang="en-US" sz="2800" dirty="0" smtClean="0">
                <a:latin typeface="Times New Roman" pitchFamily="18" charset="0"/>
                <a:cs typeface="Times New Roman" pitchFamily="18" charset="0"/>
              </a:rPr>
              <a:t>). These carbohydrate chains may consist of 2-60 monosaccharide units and can be either straight or branched.</a:t>
            </a:r>
            <a:endParaRPr lang="en-US" sz="2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Membrane fluidity</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fontAlgn="base"/>
            <a:r>
              <a:rPr lang="en-US" sz="2800" dirty="0" smtClean="0">
                <a:latin typeface="Times New Roman" pitchFamily="18" charset="0"/>
                <a:cs typeface="Times New Roman" pitchFamily="18" charset="0"/>
              </a:rPr>
              <a:t>The structure of the fatty acid tails of the phospholipids is important in determining the properties of the membrane, and in particular, how fluid it is.</a:t>
            </a:r>
          </a:p>
          <a:p>
            <a:pPr fontAlgn="base"/>
            <a:r>
              <a:rPr lang="en-US" sz="2800" b="1" dirty="0" smtClean="0">
                <a:latin typeface="Times New Roman" pitchFamily="18" charset="0"/>
                <a:cs typeface="Times New Roman" pitchFamily="18" charset="0"/>
              </a:rPr>
              <a:t>Saturated</a:t>
            </a:r>
            <a:r>
              <a:rPr lang="en-US" sz="2800" dirty="0" smtClean="0">
                <a:latin typeface="Times New Roman" pitchFamily="18" charset="0"/>
                <a:cs typeface="Times New Roman" pitchFamily="18" charset="0"/>
              </a:rPr>
              <a:t> fatty acids have no double bonds (are saturated with </a:t>
            </a:r>
            <a:r>
              <a:rPr lang="en-US" sz="2800" dirty="0" err="1" smtClean="0">
                <a:latin typeface="Times New Roman" pitchFamily="18" charset="0"/>
                <a:cs typeface="Times New Roman" pitchFamily="18" charset="0"/>
              </a:rPr>
              <a:t>hydrogens</a:t>
            </a:r>
            <a:r>
              <a:rPr lang="en-US" sz="2800" dirty="0" smtClean="0">
                <a:latin typeface="Times New Roman" pitchFamily="18" charset="0"/>
                <a:cs typeface="Times New Roman" pitchFamily="18" charset="0"/>
              </a:rPr>
              <a:t>), so they are relatively straight. </a:t>
            </a:r>
            <a:r>
              <a:rPr lang="en-US" sz="2800" b="1" dirty="0" smtClean="0">
                <a:latin typeface="Times New Roman" pitchFamily="18" charset="0"/>
                <a:cs typeface="Times New Roman" pitchFamily="18" charset="0"/>
              </a:rPr>
              <a:t>Unsaturated</a:t>
            </a:r>
            <a:r>
              <a:rPr lang="en-US" sz="2800" dirty="0" smtClean="0">
                <a:latin typeface="Times New Roman" pitchFamily="18" charset="0"/>
                <a:cs typeface="Times New Roman" pitchFamily="18" charset="0"/>
              </a:rPr>
              <a:t> fatty acids, on the other hand, contain one or more double bonds, often resulting in a bend or kink</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Times New Roman" pitchFamily="18" charset="0"/>
                <a:cs typeface="Times New Roman" pitchFamily="18" charset="0"/>
              </a:rPr>
              <a:t>Membrane fluidity</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fontAlgn="base"/>
            <a:r>
              <a:rPr lang="en-US" sz="4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saturated and unsaturated fatty acid tails of phospholipids behave differently as temperature drops:</a:t>
            </a:r>
          </a:p>
          <a:p>
            <a:pPr fontAlgn="base"/>
            <a:r>
              <a:rPr lang="en-US" sz="2400" dirty="0" smtClean="0">
                <a:latin typeface="Times New Roman" pitchFamily="18" charset="0"/>
                <a:cs typeface="Times New Roman" pitchFamily="18" charset="0"/>
              </a:rPr>
              <a:t>At cooler temperatures, the straight tails of saturated fatty acids can pack tightly together, making a dense and fairly rigid membrane.</a:t>
            </a:r>
          </a:p>
          <a:p>
            <a:pPr fontAlgn="base"/>
            <a:r>
              <a:rPr lang="en-US" sz="2400" dirty="0" smtClean="0">
                <a:latin typeface="Times New Roman" pitchFamily="18" charset="0"/>
                <a:cs typeface="Times New Roman" pitchFamily="18" charset="0"/>
              </a:rPr>
              <a:t>Phospholipids with unsaturated fatty acid tails cannot pack together as tightly because of the bent structure of the tails. Because of this, a membrane containing unsaturated phospholipids will stay fluid at lower temperatures than a membrane made of saturated ones.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Times New Roman" pitchFamily="18" charset="0"/>
                <a:cs typeface="Times New Roman" pitchFamily="18" charset="0"/>
              </a:rPr>
              <a:t>The components of the plasma membrane</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70823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51200">
                <a:tc>
                  <a:txBody>
                    <a:bodyPr/>
                    <a:lstStyle/>
                    <a:p>
                      <a:pPr algn="l" fontAlgn="base"/>
                      <a:r>
                        <a:rPr lang="en-US" b="1" dirty="0">
                          <a:latin typeface="inherit"/>
                        </a:rPr>
                        <a:t>Component</a:t>
                      </a:r>
                    </a:p>
                  </a:txBody>
                  <a:tcPr marL="100853" marR="100853" marT="47625" marB="19050" anchor="ctr"/>
                </a:tc>
                <a:tc>
                  <a:txBody>
                    <a:bodyPr/>
                    <a:lstStyle/>
                    <a:p>
                      <a:pPr algn="l" fontAlgn="base"/>
                      <a:r>
                        <a:rPr lang="en-US" b="1">
                          <a:latin typeface="inherit"/>
                        </a:rPr>
                        <a:t>Location</a:t>
                      </a:r>
                    </a:p>
                  </a:txBody>
                  <a:tcPr marL="100853" marR="100853" marT="47625" marB="19050" anchor="ctr"/>
                </a:tc>
                <a:extLst>
                  <a:ext uri="{0D108BD9-81ED-4DB2-BD59-A6C34878D82A}">
                    <a16:rowId xmlns:a16="http://schemas.microsoft.com/office/drawing/2014/main" val="10000"/>
                  </a:ext>
                </a:extLst>
              </a:tr>
              <a:tr h="651200">
                <a:tc>
                  <a:txBody>
                    <a:bodyPr/>
                    <a:lstStyle/>
                    <a:p>
                      <a:pPr algn="l" fontAlgn="base"/>
                      <a:r>
                        <a:rPr lang="en-US"/>
                        <a:t>Phospholipids</a:t>
                      </a:r>
                    </a:p>
                  </a:txBody>
                  <a:tcPr marL="100853" marR="100853" marT="47625" marB="47625" anchor="ctr"/>
                </a:tc>
                <a:tc>
                  <a:txBody>
                    <a:bodyPr/>
                    <a:lstStyle/>
                    <a:p>
                      <a:pPr algn="l" fontAlgn="base"/>
                      <a:r>
                        <a:rPr lang="en-US"/>
                        <a:t>Main fabric of the membrane</a:t>
                      </a:r>
                    </a:p>
                  </a:txBody>
                  <a:tcPr marL="100853" marR="100853" marT="47625" marB="47625" anchor="ctr"/>
                </a:tc>
                <a:extLst>
                  <a:ext uri="{0D108BD9-81ED-4DB2-BD59-A6C34878D82A}">
                    <a16:rowId xmlns:a16="http://schemas.microsoft.com/office/drawing/2014/main" val="10001"/>
                  </a:ext>
                </a:extLst>
              </a:tr>
              <a:tr h="651200">
                <a:tc>
                  <a:txBody>
                    <a:bodyPr/>
                    <a:lstStyle/>
                    <a:p>
                      <a:pPr algn="l" fontAlgn="base"/>
                      <a:r>
                        <a:rPr lang="en-US"/>
                        <a:t>Cholesterol</a:t>
                      </a:r>
                    </a:p>
                  </a:txBody>
                  <a:tcPr marL="100853" marR="100853" marT="47625" marB="47625" anchor="ctr"/>
                </a:tc>
                <a:tc>
                  <a:txBody>
                    <a:bodyPr/>
                    <a:lstStyle/>
                    <a:p>
                      <a:pPr algn="l" fontAlgn="base"/>
                      <a:r>
                        <a:rPr lang="en-US"/>
                        <a:t>Tucked between the hydrophobic tails of the membrane phospholipids</a:t>
                      </a:r>
                    </a:p>
                  </a:txBody>
                  <a:tcPr marL="100853" marR="100853" marT="47625" marB="47625" anchor="ctr"/>
                </a:tc>
                <a:extLst>
                  <a:ext uri="{0D108BD9-81ED-4DB2-BD59-A6C34878D82A}">
                    <a16:rowId xmlns:a16="http://schemas.microsoft.com/office/drawing/2014/main" val="10002"/>
                  </a:ext>
                </a:extLst>
              </a:tr>
              <a:tr h="862216">
                <a:tc>
                  <a:txBody>
                    <a:bodyPr/>
                    <a:lstStyle/>
                    <a:p>
                      <a:pPr algn="l" fontAlgn="base"/>
                      <a:r>
                        <a:rPr lang="en-US"/>
                        <a:t>Integral proteins</a:t>
                      </a:r>
                    </a:p>
                  </a:txBody>
                  <a:tcPr marL="100853" marR="100853" marT="47625" marB="47625" anchor="ctr"/>
                </a:tc>
                <a:tc>
                  <a:txBody>
                    <a:bodyPr/>
                    <a:lstStyle/>
                    <a:p>
                      <a:pPr algn="l" fontAlgn="base"/>
                      <a:r>
                        <a:rPr lang="en-US"/>
                        <a:t>Embedded in the phospholipid bilayer; may or may not extend through both layers</a:t>
                      </a:r>
                    </a:p>
                  </a:txBody>
                  <a:tcPr marL="100853" marR="100853" marT="47625" marB="47625" anchor="ctr"/>
                </a:tc>
                <a:extLst>
                  <a:ext uri="{0D108BD9-81ED-4DB2-BD59-A6C34878D82A}">
                    <a16:rowId xmlns:a16="http://schemas.microsoft.com/office/drawing/2014/main" val="10003"/>
                  </a:ext>
                </a:extLst>
              </a:tr>
              <a:tr h="862216">
                <a:tc>
                  <a:txBody>
                    <a:bodyPr/>
                    <a:lstStyle/>
                    <a:p>
                      <a:pPr algn="l" fontAlgn="base"/>
                      <a:r>
                        <a:rPr lang="en-US"/>
                        <a:t>Peripheral proteins</a:t>
                      </a:r>
                    </a:p>
                  </a:txBody>
                  <a:tcPr marL="100853" marR="100853" marT="47625" marB="47625" anchor="ctr"/>
                </a:tc>
                <a:tc>
                  <a:txBody>
                    <a:bodyPr/>
                    <a:lstStyle/>
                    <a:p>
                      <a:pPr algn="l" fontAlgn="base"/>
                      <a:r>
                        <a:rPr lang="en-US"/>
                        <a:t>On the inner or outer surface of the phospholipid bilayer, but not embedded in its hydrophobic core</a:t>
                      </a:r>
                    </a:p>
                  </a:txBody>
                  <a:tcPr marL="100853" marR="100853" marT="47625" marB="47625" anchor="ctr"/>
                </a:tc>
                <a:extLst>
                  <a:ext uri="{0D108BD9-81ED-4DB2-BD59-A6C34878D82A}">
                    <a16:rowId xmlns:a16="http://schemas.microsoft.com/office/drawing/2014/main" val="10004"/>
                  </a:ext>
                </a:extLst>
              </a:tr>
              <a:tr h="862216">
                <a:tc>
                  <a:txBody>
                    <a:bodyPr/>
                    <a:lstStyle/>
                    <a:p>
                      <a:pPr algn="l" fontAlgn="base"/>
                      <a:r>
                        <a:rPr lang="en-US"/>
                        <a:t>Carbohydrates</a:t>
                      </a:r>
                    </a:p>
                  </a:txBody>
                  <a:tcPr marL="100853" marR="100853" marT="47625" marB="47625" anchor="ctr"/>
                </a:tc>
                <a:tc>
                  <a:txBody>
                    <a:bodyPr/>
                    <a:lstStyle/>
                    <a:p>
                      <a:pPr algn="l" fontAlgn="base"/>
                      <a:r>
                        <a:rPr lang="en-US" dirty="0"/>
                        <a:t>Attached to proteins or lipids on the extracellular side of the membrane (forming </a:t>
                      </a:r>
                      <a:r>
                        <a:rPr lang="en-US" dirty="0" err="1"/>
                        <a:t>glycoproteins</a:t>
                      </a:r>
                      <a:r>
                        <a:rPr lang="en-US" dirty="0"/>
                        <a:t> and </a:t>
                      </a:r>
                      <a:r>
                        <a:rPr lang="en-US" dirty="0" err="1"/>
                        <a:t>glycolipids</a:t>
                      </a:r>
                      <a:r>
                        <a:rPr lang="en-US" dirty="0"/>
                        <a:t>)</a:t>
                      </a:r>
                    </a:p>
                  </a:txBody>
                  <a:tcPr marL="100853" marR="100853" marT="47625" marB="47625"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Times New Roman" pitchFamily="18" charset="0"/>
                <a:cs typeface="Times New Roman" pitchFamily="18" charset="0"/>
              </a:rPr>
              <a:t>FUNCTIONS OF PLASMA MEMBRANE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plasma membrane acts as a thin barrier which separates the intra-cellular fluid or the cytoplasm from the extra-cellular fluid in which the cell lives.</a:t>
            </a:r>
          </a:p>
          <a:p>
            <a:r>
              <a:rPr lang="en-US" dirty="0" smtClean="0">
                <a:latin typeface="Times New Roman" pitchFamily="18" charset="0"/>
                <a:cs typeface="Times New Roman" pitchFamily="18" charset="0"/>
              </a:rPr>
              <a:t>Plasma membrane is a limiting barrier around the cell but it performs various important physiological functions</a:t>
            </a:r>
          </a:p>
          <a:p>
            <a:r>
              <a:rPr lang="en-US" dirty="0" smtClean="0">
                <a:latin typeface="Times New Roman" pitchFamily="18" charset="0"/>
                <a:cs typeface="Times New Roman" pitchFamily="18" charset="0"/>
              </a:rPr>
              <a:t>which are as follows :</a:t>
            </a:r>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smtClean="0">
                <a:latin typeface="Times New Roman" pitchFamily="18" charset="0"/>
                <a:cs typeface="Times New Roman" pitchFamily="18" charset="0"/>
              </a:rPr>
              <a:t>Permeability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None/>
            </a:pPr>
            <a:r>
              <a:rPr lang="en-US" dirty="0" smtClean="0">
                <a:latin typeface="Times New Roman" pitchFamily="18" charset="0"/>
                <a:cs typeface="Times New Roman" pitchFamily="18" charset="0"/>
              </a:rPr>
              <a:t>The plasma membrane is a thin, elastic membrane around the cell which usually</a:t>
            </a:r>
          </a:p>
          <a:p>
            <a:pPr>
              <a:buNone/>
            </a:pPr>
            <a:r>
              <a:rPr lang="en-US" dirty="0" smtClean="0">
                <a:latin typeface="Times New Roman" pitchFamily="18" charset="0"/>
                <a:cs typeface="Times New Roman" pitchFamily="18" charset="0"/>
              </a:rPr>
              <a:t>allows the movement of small ions and molecules of various substances through it. This nature of</a:t>
            </a:r>
          </a:p>
          <a:p>
            <a:pPr>
              <a:buNone/>
            </a:pPr>
            <a:r>
              <a:rPr lang="en-US" dirty="0" smtClean="0">
                <a:latin typeface="Times New Roman" pitchFamily="18" charset="0"/>
                <a:cs typeface="Times New Roman" pitchFamily="18" charset="0"/>
              </a:rPr>
              <a:t>     plasma membrane is termed as permeability. According to permeability following types of the plasma</a:t>
            </a:r>
          </a:p>
          <a:p>
            <a:pPr>
              <a:buNone/>
            </a:pPr>
            <a:r>
              <a:rPr lang="en-US" dirty="0" smtClean="0">
                <a:latin typeface="Times New Roman" pitchFamily="18" charset="0"/>
                <a:cs typeface="Times New Roman" pitchFamily="18" charset="0"/>
              </a:rPr>
              <a:t>membranes have been </a:t>
            </a:r>
            <a:r>
              <a:rPr lang="en-US" dirty="0" err="1" smtClean="0">
                <a:latin typeface="Times New Roman" pitchFamily="18" charset="0"/>
                <a:cs typeface="Times New Roman" pitchFamily="18" charset="0"/>
              </a:rPr>
              <a:t>recognised</a:t>
            </a:r>
            <a:r>
              <a:rPr lang="en-US" dirty="0" smtClean="0">
                <a:latin typeface="Times New Roman" pitchFamily="18" charset="0"/>
                <a:cs typeface="Times New Roman" pitchFamily="18" charset="0"/>
              </a:rPr>
              <a:t> </a:t>
            </a:r>
            <a:r>
              <a:rPr lang="en-US" dirty="0" smtClean="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Permeability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i</a:t>
            </a:r>
            <a:r>
              <a:rPr lang="en-US" b="1" dirty="0" smtClean="0">
                <a:latin typeface="Times New Roman" pitchFamily="18" charset="0"/>
                <a:cs typeface="Times New Roman" pitchFamily="18" charset="0"/>
              </a:rPr>
              <a:t>) Impermeable plasma membranes.</a:t>
            </a:r>
          </a:p>
          <a:p>
            <a:r>
              <a:rPr lang="en-US" b="1" dirty="0" smtClean="0">
                <a:latin typeface="Times New Roman" pitchFamily="18" charset="0"/>
                <a:cs typeface="Times New Roman" pitchFamily="18" charset="0"/>
              </a:rPr>
              <a:t> The plasma membrane </a:t>
            </a:r>
            <a:r>
              <a:rPr lang="en-US" dirty="0" smtClean="0">
                <a:latin typeface="Times New Roman" pitchFamily="18" charset="0"/>
                <a:cs typeface="Times New Roman" pitchFamily="18" charset="0"/>
              </a:rPr>
              <a:t> allows nothing to pass through it except the gases. Such plasma membranes can be termed as impermeable plasma membranes.</a:t>
            </a:r>
          </a:p>
          <a:p>
            <a:r>
              <a:rPr lang="en-US" b="1" dirty="0" smtClean="0">
                <a:latin typeface="Times New Roman" pitchFamily="18" charset="0"/>
                <a:cs typeface="Times New Roman" pitchFamily="18" charset="0"/>
              </a:rPr>
              <a:t>(ii) Semi-permeable plasma membranes. </a:t>
            </a:r>
          </a:p>
          <a:p>
            <a:r>
              <a:rPr lang="en-US" b="1" dirty="0" smtClean="0">
                <a:latin typeface="Times New Roman" pitchFamily="18" charset="0"/>
                <a:cs typeface="Times New Roman" pitchFamily="18" charset="0"/>
              </a:rPr>
              <a:t>The membranes which allow only water but no solute </a:t>
            </a:r>
            <a:r>
              <a:rPr lang="en-US" dirty="0" smtClean="0">
                <a:latin typeface="Times New Roman" pitchFamily="18" charset="0"/>
                <a:cs typeface="Times New Roman" pitchFamily="18" charset="0"/>
              </a:rPr>
              <a:t>particle to pass through them are known as semi-permeable membranes. Such membranes have not so far been </a:t>
            </a:r>
            <a:r>
              <a:rPr lang="en-US" dirty="0" err="1" smtClean="0">
                <a:latin typeface="Times New Roman" pitchFamily="18" charset="0"/>
                <a:cs typeface="Times New Roman" pitchFamily="18" charset="0"/>
              </a:rPr>
              <a:t>recognised</a:t>
            </a:r>
            <a:r>
              <a:rPr lang="en-US" dirty="0" smtClean="0">
                <a:latin typeface="Times New Roman" pitchFamily="18" charset="0"/>
                <a:cs typeface="Times New Roman" pitchFamily="18" charset="0"/>
              </a:rPr>
              <a:t> in animal cells.</a:t>
            </a:r>
          </a:p>
          <a:p>
            <a:r>
              <a:rPr lang="en-US" b="1" dirty="0" smtClean="0">
                <a:latin typeface="Times New Roman" pitchFamily="18" charset="0"/>
                <a:cs typeface="Times New Roman" pitchFamily="18" charset="0"/>
              </a:rPr>
              <a:t>(iii) Selective permeable plasma membranes. </a:t>
            </a:r>
          </a:p>
          <a:p>
            <a:r>
              <a:rPr lang="en-US" b="1" dirty="0" smtClean="0">
                <a:latin typeface="Times New Roman" pitchFamily="18" charset="0"/>
                <a:cs typeface="Times New Roman" pitchFamily="18" charset="0"/>
              </a:rPr>
              <a:t>The plasma membrane and other intra-cellular </a:t>
            </a:r>
            <a:r>
              <a:rPr lang="en-US" dirty="0" smtClean="0">
                <a:latin typeface="Times New Roman" pitchFamily="18" charset="0"/>
                <a:cs typeface="Times New Roman" pitchFamily="18" charset="0"/>
              </a:rPr>
              <a:t>membrane are very selective in nature. Such membranes allow only certain selected ions and small molecules to pass through them.</a:t>
            </a:r>
            <a:endParaRPr lang="en-US"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Permeability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b="1" dirty="0" smtClean="0">
                <a:latin typeface="Times New Roman" pitchFamily="18" charset="0"/>
                <a:cs typeface="Times New Roman" pitchFamily="18" charset="0"/>
              </a:rPr>
              <a:t>(iv) </a:t>
            </a:r>
            <a:r>
              <a:rPr lang="en-US" sz="2800" b="1" dirty="0" err="1" smtClean="0">
                <a:latin typeface="Times New Roman" pitchFamily="18" charset="0"/>
                <a:cs typeface="Times New Roman" pitchFamily="18" charset="0"/>
              </a:rPr>
              <a:t>Dialysing</a:t>
            </a:r>
            <a:r>
              <a:rPr lang="en-US" sz="2800" b="1" dirty="0" smtClean="0">
                <a:latin typeface="Times New Roman" pitchFamily="18" charset="0"/>
                <a:cs typeface="Times New Roman" pitchFamily="18" charset="0"/>
              </a:rPr>
              <a:t> plasma membranes.</a:t>
            </a:r>
          </a:p>
          <a:p>
            <a:r>
              <a:rPr lang="en-US" sz="2800" b="1" dirty="0" smtClean="0">
                <a:latin typeface="Times New Roman" pitchFamily="18" charset="0"/>
                <a:cs typeface="Times New Roman" pitchFamily="18" charset="0"/>
              </a:rPr>
              <a:t> The plasma membranes of certain cells have certain </a:t>
            </a:r>
            <a:r>
              <a:rPr lang="en-US" sz="2800" dirty="0" smtClean="0">
                <a:latin typeface="Times New Roman" pitchFamily="18" charset="0"/>
                <a:cs typeface="Times New Roman" pitchFamily="18" charset="0"/>
              </a:rPr>
              <a:t>extraneous coats around them. The basement membranes of endothelial cells are the best examples of extraneous coats. This type of plasma membrane having extraneous coats around it, acts as a dialyzer.</a:t>
            </a:r>
          </a:p>
          <a:p>
            <a:r>
              <a:rPr lang="en-US" sz="2800" dirty="0" smtClean="0">
                <a:latin typeface="Times New Roman" pitchFamily="18" charset="0"/>
                <a:cs typeface="Times New Roman" pitchFamily="18" charset="0"/>
              </a:rPr>
              <a:t>In these membranes the water molecules and crystalloids are forced through them by the hydrostatic pressure forces.</a:t>
            </a:r>
            <a:endParaRPr lang="en-US" sz="28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latin typeface="Times New Roman" pitchFamily="18" charset="0"/>
                <a:cs typeface="Times New Roman" pitchFamily="18" charset="0"/>
              </a:rPr>
              <a:t>Mode of Transport Across Plasma Membrane</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dirty="0" smtClean="0">
                <a:latin typeface="Times New Roman" pitchFamily="18" charset="0"/>
                <a:cs typeface="Times New Roman" pitchFamily="18" charset="0"/>
              </a:rPr>
              <a:t>A. </a:t>
            </a:r>
            <a:r>
              <a:rPr lang="en-US" dirty="0" smtClean="0">
                <a:latin typeface="Times New Roman" pitchFamily="18" charset="0"/>
                <a:cs typeface="Times New Roman" pitchFamily="18" charset="0"/>
              </a:rPr>
              <a:t>Passive transport. It is a type of diffusion in which an ion or molecule crossing a membrane moves down its electrochemical or concentration gradient.</a:t>
            </a:r>
          </a:p>
          <a:p>
            <a:pPr>
              <a:buFont typeface="Wingdings" pitchFamily="2" charset="2"/>
              <a:buChar char="§"/>
            </a:pPr>
            <a:r>
              <a:rPr lang="en-US" dirty="0" smtClean="0">
                <a:latin typeface="Times New Roman" pitchFamily="18" charset="0"/>
                <a:cs typeface="Times New Roman" pitchFamily="18" charset="0"/>
              </a:rPr>
              <a:t>Simple diffusion </a:t>
            </a:r>
          </a:p>
          <a:p>
            <a:r>
              <a:rPr lang="en-US" dirty="0" smtClean="0">
                <a:latin typeface="Times New Roman" pitchFamily="18" charset="0"/>
                <a:cs typeface="Times New Roman" pitchFamily="18" charset="0"/>
              </a:rPr>
              <a:t> Facilitated diffusion</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What is plasma membrane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buNone/>
            </a:pPr>
            <a:r>
              <a:rPr lang="en-US"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 plasma membrane encloses every type of cell, both prokaryotic and eukaryotic cells. It physically separates the cytoplasm from the surrounding cellular environment. Plasma membrane is a ultrathin, elastic, living, dynamic and selective transport-barrier. It is a fluid-mosaic assembly of molecules of lipids (phospholipids and cholesterol), proteins and carbohydrates. Plasma membrane controls the entry of </a:t>
            </a:r>
            <a:r>
              <a:rPr lang="en-US" sz="2400" dirty="0" err="1" smtClean="0">
                <a:latin typeface="Times New Roman" pitchFamily="18" charset="0"/>
                <a:cs typeface="Times New Roman" pitchFamily="18" charset="0"/>
              </a:rPr>
              <a:t>nutrientes</a:t>
            </a:r>
            <a:r>
              <a:rPr lang="en-US" sz="2400" dirty="0" smtClean="0">
                <a:latin typeface="Times New Roman" pitchFamily="18" charset="0"/>
                <a:cs typeface="Times New Roman" pitchFamily="18" charset="0"/>
              </a:rPr>
              <a:t> and exit of waste products, and generate differences in ion concentration between the interior and exterior of the cell</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Transport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dirty="0" smtClean="0">
                <a:latin typeface="Times New Roman" pitchFamily="18" charset="0"/>
                <a:cs typeface="Times New Roman" pitchFamily="18" charset="0"/>
              </a:rPr>
              <a:t>Active transport</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Primary Active Transport</a:t>
            </a:r>
          </a:p>
          <a:p>
            <a:r>
              <a:rPr lang="en-US" dirty="0" smtClean="0">
                <a:latin typeface="Times New Roman" pitchFamily="18" charset="0"/>
                <a:cs typeface="Times New Roman" pitchFamily="18" charset="0"/>
              </a:rPr>
              <a:t>  Secondary Active Transport</a:t>
            </a:r>
          </a:p>
          <a:p>
            <a:r>
              <a:rPr lang="en-US" b="1" dirty="0" smtClean="0">
                <a:latin typeface="Times New Roman" pitchFamily="18" charset="0"/>
                <a:cs typeface="Times New Roman" pitchFamily="18" charset="0"/>
              </a:rPr>
              <a:t> Bulk Transport</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Exocytosis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Endocytosis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wnload.jpg"/>
          <p:cNvPicPr>
            <a:picLocks noGrp="1" noChangeAspect="1"/>
          </p:cNvPicPr>
          <p:nvPr>
            <p:ph idx="1"/>
          </p:nvPr>
        </p:nvPicPr>
        <p:blipFill>
          <a:blip r:embed="rId2"/>
          <a:stretch>
            <a:fillRect/>
          </a:stretch>
        </p:blipFill>
        <p:spPr>
          <a:xfrm>
            <a:off x="0" y="0"/>
            <a:ext cx="9144000" cy="676893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History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    The plasma membrane is also called </a:t>
            </a:r>
            <a:r>
              <a:rPr lang="en-US" dirty="0" err="1" smtClean="0">
                <a:latin typeface="Times New Roman" pitchFamily="18" charset="0"/>
                <a:cs typeface="Times New Roman" pitchFamily="18" charset="0"/>
              </a:rPr>
              <a:t>cytoplasmic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membrane,cell</a:t>
            </a:r>
            <a:r>
              <a:rPr lang="en-US" dirty="0" smtClean="0">
                <a:latin typeface="Times New Roman" pitchFamily="18" charset="0"/>
                <a:cs typeface="Times New Roman" pitchFamily="18" charset="0"/>
              </a:rPr>
              <a:t> membrane, or </a:t>
            </a:r>
            <a:r>
              <a:rPr lang="en-US" dirty="0" err="1" smtClean="0">
                <a:latin typeface="Times New Roman" pitchFamily="18" charset="0"/>
                <a:cs typeface="Times New Roman" pitchFamily="18" charset="0"/>
              </a:rPr>
              <a:t>plasmalemma</a:t>
            </a:r>
            <a:r>
              <a:rPr lang="en-US" dirty="0" smtClean="0">
                <a:latin typeface="Times New Roman" pitchFamily="18" charset="0"/>
                <a:cs typeface="Times New Roman" pitchFamily="18" charset="0"/>
              </a:rPr>
              <a:t>. The term cell membrane was coined by C. </a:t>
            </a:r>
            <a:r>
              <a:rPr lang="en-US" dirty="0" err="1" smtClean="0">
                <a:latin typeface="Times New Roman" pitchFamily="18" charset="0"/>
                <a:cs typeface="Times New Roman" pitchFamily="18" charset="0"/>
              </a:rPr>
              <a:t>Nageli</a:t>
            </a:r>
            <a:r>
              <a:rPr lang="en-US" dirty="0" smtClean="0">
                <a:latin typeface="Times New Roman" pitchFamily="18" charset="0"/>
                <a:cs typeface="Times New Roman" pitchFamily="18" charset="0"/>
              </a:rPr>
              <a:t> and C. Cramer in 1855 and the term </a:t>
            </a:r>
            <a:r>
              <a:rPr lang="en-US" dirty="0" err="1" smtClean="0">
                <a:latin typeface="Times New Roman" pitchFamily="18" charset="0"/>
                <a:cs typeface="Times New Roman" pitchFamily="18" charset="0"/>
              </a:rPr>
              <a:t>plasmalemma</a:t>
            </a:r>
            <a:r>
              <a:rPr lang="en-US" dirty="0" smtClean="0">
                <a:latin typeface="Times New Roman" pitchFamily="18" charset="0"/>
                <a:cs typeface="Times New Roman" pitchFamily="18" charset="0"/>
              </a:rPr>
              <a:t> has been given by J. Q. </a:t>
            </a:r>
            <a:r>
              <a:rPr lang="en-US" dirty="0" err="1" smtClean="0">
                <a:latin typeface="Times New Roman" pitchFamily="18" charset="0"/>
                <a:cs typeface="Times New Roman" pitchFamily="18" charset="0"/>
              </a:rPr>
              <a:t>Plowe</a:t>
            </a:r>
            <a:r>
              <a:rPr lang="en-US" dirty="0" smtClean="0">
                <a:latin typeface="Times New Roman" pitchFamily="18" charset="0"/>
                <a:cs typeface="Times New Roman" pitchFamily="18" charset="0"/>
              </a:rPr>
              <a:t> in 1931.</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History</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dirty="0" smtClean="0"/>
              <a:t> • </a:t>
            </a:r>
            <a:r>
              <a:rPr lang="en-US" sz="2800" dirty="0" smtClean="0">
                <a:latin typeface="Times New Roman" pitchFamily="18" charset="0"/>
                <a:cs typeface="Times New Roman" pitchFamily="18" charset="0"/>
              </a:rPr>
              <a:t>In 1895, Charles Overton suggested that plasma membrane is composed of lipids.</a:t>
            </a:r>
          </a:p>
          <a:p>
            <a:pPr>
              <a:buNone/>
            </a:pPr>
            <a:r>
              <a:rPr lang="en-US" sz="2800" dirty="0" smtClean="0">
                <a:latin typeface="Times New Roman" pitchFamily="18" charset="0"/>
                <a:cs typeface="Times New Roman" pitchFamily="18" charset="0"/>
              </a:rPr>
              <a:t> • In 1900-1920, further studies on plasma membrane state that lipid must be a </a:t>
            </a:r>
            <a:r>
              <a:rPr lang="en-US" sz="2800" dirty="0" err="1" smtClean="0">
                <a:latin typeface="Times New Roman" pitchFamily="18" charset="0"/>
                <a:cs typeface="Times New Roman" pitchFamily="18" charset="0"/>
              </a:rPr>
              <a:t>phospholipid</a:t>
            </a:r>
            <a:r>
              <a:rPr lang="en-US" sz="2800" dirty="0" smtClean="0">
                <a:latin typeface="Times New Roman" pitchFamily="18" charset="0"/>
                <a:cs typeface="Times New Roman" pitchFamily="18" charset="0"/>
              </a:rPr>
              <a:t>.</a:t>
            </a:r>
          </a:p>
          <a:p>
            <a:pPr>
              <a:buNone/>
            </a:pPr>
            <a:r>
              <a:rPr lang="en-US" sz="2800" dirty="0" smtClean="0">
                <a:latin typeface="Times New Roman" pitchFamily="18" charset="0"/>
                <a:cs typeface="Times New Roman" pitchFamily="18" charset="0"/>
              </a:rPr>
              <a:t> • In 1925, E. </a:t>
            </a:r>
            <a:r>
              <a:rPr lang="en-US" sz="2800" dirty="0" err="1" smtClean="0">
                <a:latin typeface="Times New Roman" pitchFamily="18" charset="0"/>
                <a:cs typeface="Times New Roman" pitchFamily="18" charset="0"/>
              </a:rPr>
              <a:t>Gorter</a:t>
            </a:r>
            <a:r>
              <a:rPr lang="en-US" sz="2800" dirty="0" smtClean="0">
                <a:latin typeface="Times New Roman" pitchFamily="18" charset="0"/>
                <a:cs typeface="Times New Roman" pitchFamily="18" charset="0"/>
              </a:rPr>
              <a:t> and G. </a:t>
            </a:r>
            <a:r>
              <a:rPr lang="en-US" sz="2800" dirty="0" err="1" smtClean="0">
                <a:latin typeface="Times New Roman" pitchFamily="18" charset="0"/>
                <a:cs typeface="Times New Roman" pitchFamily="18" charset="0"/>
              </a:rPr>
              <a:t>Grendel</a:t>
            </a:r>
            <a:r>
              <a:rPr lang="en-US" sz="2800" dirty="0" smtClean="0">
                <a:latin typeface="Times New Roman" pitchFamily="18" charset="0"/>
                <a:cs typeface="Times New Roman" pitchFamily="18" charset="0"/>
              </a:rPr>
              <a:t> proposed that plasma membrane is composed of </a:t>
            </a:r>
            <a:r>
              <a:rPr lang="en-US" sz="2800" dirty="0" err="1" smtClean="0">
                <a:latin typeface="Times New Roman" pitchFamily="18" charset="0"/>
                <a:cs typeface="Times New Roman" pitchFamily="18" charset="0"/>
              </a:rPr>
              <a:t>phospholipid</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bilayer</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MODELS OF PLASMA MEMBRANE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838200" y="1783560"/>
            <a:ext cx="7772400" cy="4572000"/>
          </a:xfrm>
        </p:spPr>
        <p:txBody>
          <a:bodyPr>
            <a:normAutofit fontScale="85000" lnSpcReduction="10000"/>
          </a:bodyPr>
          <a:lstStyle/>
          <a:p>
            <a:r>
              <a:rPr lang="en-US" sz="3900" b="1" dirty="0" smtClean="0">
                <a:latin typeface="Times New Roman" pitchFamily="18" charset="0"/>
                <a:cs typeface="Times New Roman" pitchFamily="18" charset="0"/>
              </a:rPr>
              <a:t>Sandwich model:- </a:t>
            </a:r>
            <a:r>
              <a:rPr lang="en-US" dirty="0" smtClean="0">
                <a:latin typeface="Times New Roman" pitchFamily="18" charset="0"/>
                <a:cs typeface="Times New Roman" pitchFamily="18" charset="0"/>
              </a:rPr>
              <a:t>• It is proposed by </a:t>
            </a:r>
            <a:r>
              <a:rPr lang="en-US" dirty="0" err="1" smtClean="0">
                <a:latin typeface="Times New Roman" pitchFamily="18" charset="0"/>
                <a:cs typeface="Times New Roman" pitchFamily="18" charset="0"/>
              </a:rPr>
              <a:t>Danielli</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Davson</a:t>
            </a:r>
            <a:r>
              <a:rPr lang="en-US" dirty="0" smtClean="0">
                <a:latin typeface="Times New Roman" pitchFamily="18" charset="0"/>
                <a:cs typeface="Times New Roman" pitchFamily="18" charset="0"/>
              </a:rPr>
              <a:t> in 1935. • In this model a lipid </a:t>
            </a:r>
            <a:r>
              <a:rPr lang="en-US" dirty="0" err="1" smtClean="0">
                <a:latin typeface="Times New Roman" pitchFamily="18" charset="0"/>
                <a:cs typeface="Times New Roman" pitchFamily="18" charset="0"/>
              </a:rPr>
              <a:t>bilayer</a:t>
            </a:r>
            <a:r>
              <a:rPr lang="en-US" dirty="0" smtClean="0">
                <a:latin typeface="Times New Roman" pitchFamily="18" charset="0"/>
                <a:cs typeface="Times New Roman" pitchFamily="18" charset="0"/>
              </a:rPr>
              <a:t> was coated on its either side with proteins. </a:t>
            </a:r>
          </a:p>
          <a:p>
            <a:r>
              <a:rPr lang="en-US" dirty="0" smtClean="0">
                <a:latin typeface="Times New Roman" pitchFamily="18" charset="0"/>
                <a:cs typeface="Times New Roman" pitchFamily="18" charset="0"/>
              </a:rPr>
              <a:t> Mutual attraction between the hydrocarbon chains of the lipids and electrostatic force between the protein and the head of lipid were thought to maintain the stability of the membrane</a:t>
            </a:r>
          </a:p>
          <a:p>
            <a:r>
              <a:rPr lang="en-US" dirty="0" smtClean="0">
                <a:latin typeface="Times New Roman" pitchFamily="18" charset="0"/>
                <a:cs typeface="Times New Roman" pitchFamily="18" charset="0"/>
              </a:rPr>
              <a:t>They predicted the lipid </a:t>
            </a:r>
            <a:r>
              <a:rPr lang="en-US" dirty="0" err="1" smtClean="0">
                <a:latin typeface="Times New Roman" pitchFamily="18" charset="0"/>
                <a:cs typeface="Times New Roman" pitchFamily="18" charset="0"/>
              </a:rPr>
              <a:t>bilayer</a:t>
            </a:r>
            <a:r>
              <a:rPr lang="en-US" dirty="0" smtClean="0">
                <a:latin typeface="Times New Roman" pitchFamily="18" charset="0"/>
                <a:cs typeface="Times New Roman" pitchFamily="18" charset="0"/>
              </a:rPr>
              <a:t> to be about 6.0 nm in thickness, and each of the protein layer of about 1.0 nm thickness, giving a total thickness of about 8.0nm.</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Sandwich model</a:t>
            </a:r>
            <a:endParaRPr lang="en-US" b="1" dirty="0">
              <a:latin typeface="Times New Roman" pitchFamily="18" charset="0"/>
              <a:cs typeface="Times New Roman" pitchFamily="18" charset="0"/>
            </a:endParaRPr>
          </a:p>
        </p:txBody>
      </p:sp>
      <p:pic>
        <p:nvPicPr>
          <p:cNvPr id="4" name="Content Placeholder 3" descr="Sandwich-Davson–Danielli-model.jpg"/>
          <p:cNvPicPr>
            <a:picLocks noGrp="1" noChangeAspect="1"/>
          </p:cNvPicPr>
          <p:nvPr>
            <p:ph idx="1"/>
          </p:nvPr>
        </p:nvPicPr>
        <p:blipFill>
          <a:blip r:embed="rId2"/>
          <a:stretch>
            <a:fillRect/>
          </a:stretch>
        </p:blipFill>
        <p:spPr>
          <a:xfrm>
            <a:off x="762000" y="1862931"/>
            <a:ext cx="7620000" cy="40005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Unit membrane model</a:t>
            </a:r>
            <a:r>
              <a:rPr lang="en-US" b="1" dirty="0" smtClean="0"/>
              <a:t/>
            </a:r>
            <a:br>
              <a:rPr lang="en-US" b="1" dirty="0" smtClean="0"/>
            </a:br>
            <a:endParaRPr lang="en-US" b="1"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Robertson's </a:t>
            </a:r>
            <a:r>
              <a:rPr lang="en-US" b="1" dirty="0" smtClean="0">
                <a:latin typeface="Times New Roman" pitchFamily="18" charset="0"/>
                <a:cs typeface="Times New Roman" pitchFamily="18" charset="0"/>
              </a:rPr>
              <a:t>unit membrane model</a:t>
            </a:r>
            <a:r>
              <a:rPr lang="en-US" dirty="0" smtClean="0">
                <a:latin typeface="Times New Roman" pitchFamily="18" charset="0"/>
                <a:cs typeface="Times New Roman" pitchFamily="18" charset="0"/>
              </a:rPr>
              <a:t> was given by </a:t>
            </a:r>
            <a:r>
              <a:rPr lang="en-US" dirty="0" smtClean="0">
                <a:latin typeface="Times New Roman" pitchFamily="18" charset="0"/>
                <a:cs typeface="Times New Roman" pitchFamily="18" charset="0"/>
                <a:hlinkClick r:id="rId2" tooltip="J. David Robertson (page does not exist)"/>
              </a:rPr>
              <a:t>J. David Robertson</a:t>
            </a:r>
            <a:r>
              <a:rPr lang="en-US" dirty="0" smtClean="0">
                <a:latin typeface="Times New Roman" pitchFamily="18" charset="0"/>
                <a:cs typeface="Times New Roman" pitchFamily="18" charset="0"/>
              </a:rPr>
              <a:t> in 1959 after the </a:t>
            </a:r>
            <a:r>
              <a:rPr lang="en-US" dirty="0" err="1" smtClean="0">
                <a:latin typeface="Times New Roman" pitchFamily="18" charset="0"/>
                <a:cs typeface="Times New Roman" pitchFamily="18" charset="0"/>
                <a:hlinkClick r:id="rId3" tooltip="Biological membrane"/>
              </a:rPr>
              <a:t>Biomembrane</a:t>
            </a:r>
            <a:r>
              <a:rPr lang="en-US" dirty="0" smtClean="0">
                <a:latin typeface="Times New Roman" pitchFamily="18" charset="0"/>
                <a:cs typeface="Times New Roman" pitchFamily="18" charset="0"/>
              </a:rPr>
              <a:t> model was proposed by </a:t>
            </a:r>
            <a:r>
              <a:rPr lang="en-US" dirty="0" err="1" smtClean="0">
                <a:latin typeface="Times New Roman" pitchFamily="18" charset="0"/>
                <a:cs typeface="Times New Roman" pitchFamily="18" charset="0"/>
              </a:rPr>
              <a:t>Danielli</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Davson</a:t>
            </a:r>
            <a:r>
              <a:rPr lang="en-US" dirty="0" smtClean="0">
                <a:latin typeface="Times New Roman" pitchFamily="18" charset="0"/>
                <a:cs typeface="Times New Roman" pitchFamily="18" charset="0"/>
              </a:rPr>
              <a:t> in 1935.</a:t>
            </a:r>
          </a:p>
          <a:p>
            <a:r>
              <a:rPr lang="en-US" dirty="0" smtClean="0">
                <a:latin typeface="Times New Roman" pitchFamily="18" charset="0"/>
                <a:cs typeface="Times New Roman" pitchFamily="18" charset="0"/>
              </a:rPr>
              <a:t> This hypothesis state that all cellular membrane have an identical </a:t>
            </a:r>
            <a:r>
              <a:rPr lang="en-US" dirty="0" err="1" smtClean="0">
                <a:latin typeface="Times New Roman" pitchFamily="18" charset="0"/>
                <a:cs typeface="Times New Roman" pitchFamily="18" charset="0"/>
              </a:rPr>
              <a:t>trilaminar</a:t>
            </a:r>
            <a:r>
              <a:rPr lang="en-US" dirty="0" smtClean="0">
                <a:latin typeface="Times New Roman" pitchFamily="18" charset="0"/>
                <a:cs typeface="Times New Roman" pitchFamily="18" charset="0"/>
              </a:rPr>
              <a:t> structure(dark-light-dark).</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smtClean="0">
                <a:latin typeface="Times New Roman" pitchFamily="18" charset="0"/>
                <a:cs typeface="Times New Roman" pitchFamily="18" charset="0"/>
              </a:rPr>
              <a:t>Fluid mosaic model</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US" b="1" dirty="0" err="1" smtClean="0">
                <a:latin typeface="Times New Roman" pitchFamily="18" charset="0"/>
                <a:cs typeface="Times New Roman" pitchFamily="18" charset="0"/>
              </a:rPr>
              <a:t>S.J.Singer</a:t>
            </a:r>
            <a:r>
              <a:rPr lang="en-US" b="1" dirty="0" smtClean="0">
                <a:latin typeface="Times New Roman" pitchFamily="18" charset="0"/>
                <a:cs typeface="Times New Roman" pitchFamily="18" charset="0"/>
              </a:rPr>
              <a:t> and </a:t>
            </a:r>
            <a:r>
              <a:rPr lang="en-US" b="1" dirty="0" err="1" smtClean="0">
                <a:latin typeface="Times New Roman" pitchFamily="18" charset="0"/>
                <a:cs typeface="Times New Roman" pitchFamily="18" charset="0"/>
              </a:rPr>
              <a:t>G.L.Nicolson</a:t>
            </a:r>
            <a:r>
              <a:rPr lang="en-US" b="1" dirty="0" smtClean="0">
                <a:latin typeface="Times New Roman" pitchFamily="18" charset="0"/>
                <a:cs typeface="Times New Roman" pitchFamily="18" charset="0"/>
              </a:rPr>
              <a:t> (1972) suggested the widely accepted fluid mosaic model of</a:t>
            </a:r>
          </a:p>
          <a:p>
            <a:r>
              <a:rPr lang="en-US" dirty="0" smtClean="0">
                <a:latin typeface="Times New Roman" pitchFamily="18" charset="0"/>
                <a:cs typeface="Times New Roman" pitchFamily="18" charset="0"/>
              </a:rPr>
              <a:t>biological membranes. According to this model  the plasma membrane contains a bimolecular</a:t>
            </a:r>
          </a:p>
          <a:p>
            <a:r>
              <a:rPr lang="en-US" dirty="0" smtClean="0">
                <a:latin typeface="Times New Roman" pitchFamily="18" charset="0"/>
                <a:cs typeface="Times New Roman" pitchFamily="18" charset="0"/>
              </a:rPr>
              <a:t>lipid layer, both surfaces of which are interrupted by protein molecules. Proteins occur in the form</a:t>
            </a:r>
          </a:p>
          <a:p>
            <a:r>
              <a:rPr lang="en-US" dirty="0" smtClean="0">
                <a:latin typeface="Times New Roman" pitchFamily="18" charset="0"/>
                <a:cs typeface="Times New Roman" pitchFamily="18" charset="0"/>
              </a:rPr>
              <a:t>of globular molecules and they are dotted about here and there in a mosaic pattern</a:t>
            </a:r>
            <a:r>
              <a:rPr lang="en-U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TotalTime>
  <Words>1187</Words>
  <Application>Microsoft Office PowerPoint</Application>
  <PresentationFormat>On-screen Show (4:3)</PresentationFormat>
  <Paragraphs>109</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inherit</vt:lpstr>
      <vt:lpstr>Times New Roman</vt:lpstr>
      <vt:lpstr>Wingdings</vt:lpstr>
      <vt:lpstr>Office Theme</vt:lpstr>
      <vt:lpstr>Plasma Membrane</vt:lpstr>
      <vt:lpstr>Content </vt:lpstr>
      <vt:lpstr>What is plasma membrane </vt:lpstr>
      <vt:lpstr>History</vt:lpstr>
      <vt:lpstr>History </vt:lpstr>
      <vt:lpstr>MODELS OF PLASMA MEMBRANE</vt:lpstr>
      <vt:lpstr>Sandwich model</vt:lpstr>
      <vt:lpstr>Unit membrane model </vt:lpstr>
      <vt:lpstr> Fluid mosaic model</vt:lpstr>
      <vt:lpstr>STRUCTURE OF PLASMA MEMBRANE</vt:lpstr>
      <vt:lpstr> Chemical composition </vt:lpstr>
      <vt:lpstr>Diagram </vt:lpstr>
      <vt:lpstr>Components of the plasma membrane </vt:lpstr>
      <vt:lpstr>Component </vt:lpstr>
      <vt:lpstr>Percentage </vt:lpstr>
      <vt:lpstr>Phospholipids </vt:lpstr>
      <vt:lpstr>Phosopholipids </vt:lpstr>
      <vt:lpstr>Phospholipids </vt:lpstr>
      <vt:lpstr>Proteins</vt:lpstr>
      <vt:lpstr>Protein </vt:lpstr>
      <vt:lpstr>Carbohydrates </vt:lpstr>
      <vt:lpstr>Membrane fluidity </vt:lpstr>
      <vt:lpstr>Membrane fluidity </vt:lpstr>
      <vt:lpstr>The components of the plasma membrane </vt:lpstr>
      <vt:lpstr>FUNCTIONS OF PLASMA MEMBRANE</vt:lpstr>
      <vt:lpstr> Permeability</vt:lpstr>
      <vt:lpstr>Permeability</vt:lpstr>
      <vt:lpstr>Permeability</vt:lpstr>
      <vt:lpstr>Mode of Transport Across Plasma Membrane</vt:lpstr>
      <vt:lpstr>Transport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Digital Computers</dc:creator>
  <cp:lastModifiedBy>Shahid Iqbal</cp:lastModifiedBy>
  <cp:revision>90</cp:revision>
  <dcterms:created xsi:type="dcterms:W3CDTF">2020-04-08T05:38:07Z</dcterms:created>
  <dcterms:modified xsi:type="dcterms:W3CDTF">2020-05-02T05:35:05Z</dcterms:modified>
</cp:coreProperties>
</file>