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1" r:id="rId3"/>
    <p:sldId id="257" r:id="rId4"/>
    <p:sldId id="258" r:id="rId5"/>
    <p:sldId id="259" r:id="rId6"/>
    <p:sldId id="260" r:id="rId7"/>
    <p:sldId id="262" r:id="rId8"/>
    <p:sldId id="263" r:id="rId9"/>
    <p:sldId id="264" r:id="rId10"/>
    <p:sldId id="265" r:id="rId11"/>
    <p:sldId id="266" r:id="rId12"/>
    <p:sldId id="273" r:id="rId13"/>
    <p:sldId id="267" r:id="rId14"/>
    <p:sldId id="270" r:id="rId15"/>
    <p:sldId id="268" r:id="rId16"/>
    <p:sldId id="269" r:id="rId17"/>
    <p:sldId id="271" r:id="rId18"/>
    <p:sldId id="272"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snapToGrid="0">
      <p:cViewPr varScale="1">
        <p:scale>
          <a:sx n="80" d="100"/>
          <a:sy n="80" d="100"/>
        </p:scale>
        <p:origin x="300"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15-May-19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15-May-19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15-May-19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15-May-19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15-May-19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15-May-19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15-May-19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15-May-19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15-May-19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15-May-19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15-May-19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15-May-19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15-May-19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15-May-19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15-May-19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15-May-19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15-May-19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Lecture 10A</a:t>
            </a:r>
          </a:p>
        </p:txBody>
      </p:sp>
      <p:sp>
        <p:nvSpPr>
          <p:cNvPr id="3" name="Subtitle 2"/>
          <p:cNvSpPr>
            <a:spLocks noGrp="1"/>
          </p:cNvSpPr>
          <p:nvPr>
            <p:ph type="subTitle" idx="1"/>
          </p:nvPr>
        </p:nvSpPr>
        <p:spPr/>
        <p:txBody>
          <a:bodyPr>
            <a:noAutofit/>
          </a:bodyPr>
          <a:lstStyle/>
          <a:p>
            <a:r>
              <a:rPr lang="en-US" sz="2400" dirty="0"/>
              <a:t>Strategic Alignment, Activity and Workflow Modeling, and Business Rules</a:t>
            </a:r>
          </a:p>
        </p:txBody>
      </p:sp>
    </p:spTree>
    <p:extLst>
      <p:ext uri="{BB962C8B-B14F-4D97-AF65-F5344CB8AC3E}">
        <p14:creationId xmlns:p14="http://schemas.microsoft.com/office/powerpoint/2010/main" val="27683216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Activity Modeling Concepts</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33055" y="1917520"/>
            <a:ext cx="7426036" cy="4234873"/>
          </a:xfrm>
        </p:spPr>
      </p:pic>
    </p:spTree>
    <p:extLst>
      <p:ext uri="{BB962C8B-B14F-4D97-AF65-F5344CB8AC3E}">
        <p14:creationId xmlns:p14="http://schemas.microsoft.com/office/powerpoint/2010/main" val="28622720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Activity Modeling Concepts</a:t>
            </a:r>
          </a:p>
        </p:txBody>
      </p:sp>
      <p:sp>
        <p:nvSpPr>
          <p:cNvPr id="3" name="Content Placeholder 2"/>
          <p:cNvSpPr>
            <a:spLocks noGrp="1"/>
          </p:cNvSpPr>
          <p:nvPr>
            <p:ph idx="1"/>
          </p:nvPr>
        </p:nvSpPr>
        <p:spPr>
          <a:xfrm>
            <a:off x="677334" y="1698171"/>
            <a:ext cx="8596668" cy="4343191"/>
          </a:xfrm>
        </p:spPr>
        <p:txBody>
          <a:bodyPr>
            <a:normAutofit/>
          </a:bodyPr>
          <a:lstStyle/>
          <a:p>
            <a:pPr>
              <a:buFont typeface="Courier New" panose="02070309020205020404" pitchFamily="49" charset="0"/>
              <a:buChar char="o"/>
            </a:pPr>
            <a:r>
              <a:rPr lang="en-US" sz="2000" dirty="0"/>
              <a:t> Each activity has component tasks that are separately executable. For example, Figure 8.4 shows that activity A1 has tasks A11 and A12; A2 has tasks A21 and A22; and activity B1 has tasks B11 and B12. Similarly, activity B2 has tasks B21 and B22; and B3 has tasks B31 and B32. However, tasks within activities are not executed until they are explicitly invoked by processes.</a:t>
            </a:r>
          </a:p>
          <a:p>
            <a:pPr>
              <a:buFont typeface="Courier New" panose="02070309020205020404" pitchFamily="49" charset="0"/>
              <a:buChar char="o"/>
            </a:pPr>
            <a:r>
              <a:rPr lang="en-US" sz="2000" dirty="0"/>
              <a:t> Notice that Figure 8.4 shows two processes: Process A and Process B. These invoke executable tasks within activities as shown by the arrows, which identify the sequence of task invocation for execution. For example, Process A is shown by the solid arrows in the figure.</a:t>
            </a:r>
          </a:p>
        </p:txBody>
      </p:sp>
    </p:spTree>
    <p:extLst>
      <p:ext uri="{BB962C8B-B14F-4D97-AF65-F5344CB8AC3E}">
        <p14:creationId xmlns:p14="http://schemas.microsoft.com/office/powerpoint/2010/main" val="16952528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Activity Modeling Concepts</a:t>
            </a:r>
          </a:p>
        </p:txBody>
      </p:sp>
      <p:sp>
        <p:nvSpPr>
          <p:cNvPr id="3" name="Content Placeholder 2"/>
          <p:cNvSpPr>
            <a:spLocks noGrp="1"/>
          </p:cNvSpPr>
          <p:nvPr>
            <p:ph idx="1"/>
          </p:nvPr>
        </p:nvSpPr>
        <p:spPr>
          <a:xfrm>
            <a:off x="677334" y="1704109"/>
            <a:ext cx="8596668" cy="4337253"/>
          </a:xfrm>
        </p:spPr>
        <p:txBody>
          <a:bodyPr>
            <a:normAutofit/>
          </a:bodyPr>
          <a:lstStyle/>
          <a:p>
            <a:pPr>
              <a:buFont typeface="Courier New" panose="02070309020205020404" pitchFamily="49" charset="0"/>
              <a:buChar char="o"/>
            </a:pPr>
            <a:r>
              <a:rPr lang="en-US" sz="2000" dirty="0"/>
              <a:t> it first invokes tasks that reside in activity A1, B2, and finally B3. Process B is shown by the dashed arrows; it invokes tasks that reside in activity A2, B1, and finally B2. By defining activities, we establish what has to be done. Depending on the technologies to be used for implementation, separately executable tasks can be defined with activities. </a:t>
            </a:r>
          </a:p>
          <a:p>
            <a:pPr>
              <a:buFont typeface="Courier New" panose="02070309020205020404" pitchFamily="49" charset="0"/>
              <a:buChar char="o"/>
            </a:pPr>
            <a:r>
              <a:rPr lang="en-US" sz="2000" dirty="0"/>
              <a:t>The execution sequence defines how these tasks are to be executed by the path that a process takes. Many processes may take different execution paths, each sharing common activities and reusable tasks. </a:t>
            </a:r>
          </a:p>
          <a:p>
            <a:endParaRPr lang="en-US" sz="2000" dirty="0"/>
          </a:p>
        </p:txBody>
      </p:sp>
    </p:spTree>
    <p:extLst>
      <p:ext uri="{BB962C8B-B14F-4D97-AF65-F5344CB8AC3E}">
        <p14:creationId xmlns:p14="http://schemas.microsoft.com/office/powerpoint/2010/main" val="24048029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Activity Modeling Concepts</a:t>
            </a:r>
          </a:p>
        </p:txBody>
      </p:sp>
      <p:sp>
        <p:nvSpPr>
          <p:cNvPr id="3" name="Content Placeholder 2"/>
          <p:cNvSpPr>
            <a:spLocks noGrp="1"/>
          </p:cNvSpPr>
          <p:nvPr>
            <p:ph idx="1"/>
          </p:nvPr>
        </p:nvSpPr>
        <p:spPr/>
        <p:txBody>
          <a:bodyPr>
            <a:normAutofit lnSpcReduction="10000"/>
          </a:bodyPr>
          <a:lstStyle/>
          <a:p>
            <a:pPr>
              <a:buFont typeface="Courier New" panose="02070309020205020404" pitchFamily="49" charset="0"/>
              <a:buChar char="o"/>
            </a:pPr>
            <a:r>
              <a:rPr lang="en-US" sz="2400" dirty="0"/>
              <a:t> it first invokes tasks that reside in activity A1, B2, and finally B3. Process B is shown by the dashed arrows; it invokes tasks that reside in activity A2, B1, and finally B2. By defining activities, we establish what has to be done. Depending on the technologies to be used for implementation, separately executable tasks can be defined with activities. </a:t>
            </a:r>
          </a:p>
          <a:p>
            <a:pPr>
              <a:buFont typeface="Courier New" panose="02070309020205020404" pitchFamily="49" charset="0"/>
              <a:buChar char="o"/>
            </a:pPr>
            <a:r>
              <a:rPr lang="en-US" sz="2400" dirty="0"/>
              <a:t>The execution sequence defines how these tasks are to be executed by the path that a process takes. Many processes may take different execution paths, each sharing common activities and reusable tasks. </a:t>
            </a:r>
          </a:p>
        </p:txBody>
      </p:sp>
    </p:spTree>
    <p:extLst>
      <p:ext uri="{BB962C8B-B14F-4D97-AF65-F5344CB8AC3E}">
        <p14:creationId xmlns:p14="http://schemas.microsoft.com/office/powerpoint/2010/main" val="41338199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Role of IDEF0</a:t>
            </a:r>
          </a:p>
        </p:txBody>
      </p:sp>
      <p:sp>
        <p:nvSpPr>
          <p:cNvPr id="3" name="Content Placeholder 2"/>
          <p:cNvSpPr>
            <a:spLocks noGrp="1"/>
          </p:cNvSpPr>
          <p:nvPr>
            <p:ph idx="1"/>
          </p:nvPr>
        </p:nvSpPr>
        <p:spPr/>
        <p:txBody>
          <a:bodyPr>
            <a:normAutofit/>
          </a:bodyPr>
          <a:lstStyle/>
          <a:p>
            <a:pPr>
              <a:buFont typeface="Wingdings" panose="05000000000000000000" pitchFamily="2" charset="2"/>
              <a:buChar char="ü"/>
            </a:pPr>
            <a:r>
              <a:rPr lang="en-US" sz="2000" dirty="0"/>
              <a:t> IDEF0 is a graphical documentation technique that is used to define an activity model. It shows the relationships between activities.</a:t>
            </a:r>
          </a:p>
          <a:p>
            <a:pPr>
              <a:buFont typeface="Wingdings" panose="05000000000000000000" pitchFamily="2" charset="2"/>
              <a:buChar char="ü"/>
            </a:pPr>
            <a:r>
              <a:rPr lang="en-US" sz="2000" dirty="0"/>
              <a:t> It supports ABC and other economic analyses for process improvement. These include simulations, workflow analysis, and benchmarking</a:t>
            </a:r>
          </a:p>
          <a:p>
            <a:pPr>
              <a:buFont typeface="Wingdings" panose="05000000000000000000" pitchFamily="2" charset="2"/>
              <a:buChar char="ü"/>
            </a:pPr>
            <a:r>
              <a:rPr lang="en-US" sz="2000" dirty="0"/>
              <a:t>Activities are the building blocks for business process improvement.</a:t>
            </a:r>
          </a:p>
          <a:p>
            <a:pPr>
              <a:buFont typeface="Wingdings" panose="05000000000000000000" pitchFamily="2" charset="2"/>
              <a:buChar char="ü"/>
            </a:pPr>
            <a:r>
              <a:rPr lang="en-US" sz="2000" dirty="0"/>
              <a:t>It is important to analyze and understand business activities before any business process improvements can be determined. By using ABC, activities and their relationships can be defined, as well as the costs associated with those activities</a:t>
            </a:r>
          </a:p>
        </p:txBody>
      </p:sp>
    </p:spTree>
    <p:extLst>
      <p:ext uri="{BB962C8B-B14F-4D97-AF65-F5344CB8AC3E}">
        <p14:creationId xmlns:p14="http://schemas.microsoft.com/office/powerpoint/2010/main" val="27434196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Role of IDEF0</a:t>
            </a:r>
          </a:p>
        </p:txBody>
      </p:sp>
      <p:sp>
        <p:nvSpPr>
          <p:cNvPr id="3" name="Content Placeholder 2"/>
          <p:cNvSpPr>
            <a:spLocks noGrp="1"/>
          </p:cNvSpPr>
          <p:nvPr>
            <p:ph idx="1"/>
          </p:nvPr>
        </p:nvSpPr>
        <p:spPr>
          <a:xfrm>
            <a:off x="677334" y="1551709"/>
            <a:ext cx="8596668" cy="4489653"/>
          </a:xfrm>
        </p:spPr>
        <p:txBody>
          <a:bodyPr>
            <a:normAutofit/>
          </a:bodyPr>
          <a:lstStyle/>
          <a:p>
            <a:pPr>
              <a:buFont typeface="Wingdings" panose="05000000000000000000" pitchFamily="2" charset="2"/>
              <a:buChar char="ü"/>
            </a:pPr>
            <a:r>
              <a:rPr lang="en-US" sz="2000" dirty="0"/>
              <a:t>Activity-based costing (ABC) is used to decide between process improvements for existing activities—called As-Is costing—and proposed alternative future activities—called </a:t>
            </a:r>
            <a:r>
              <a:rPr lang="en-US" sz="2000"/>
              <a:t>To-Be costing.</a:t>
            </a:r>
            <a:endParaRPr lang="en-US" sz="2000" dirty="0"/>
          </a:p>
          <a:p>
            <a:pPr>
              <a:buFont typeface="Wingdings" panose="05000000000000000000" pitchFamily="2" charset="2"/>
              <a:buChar char="ü"/>
            </a:pPr>
            <a:r>
              <a:rPr lang="en-US" sz="2000" dirty="0"/>
              <a:t>Each activity can be attached to multiple cost centers, with the associated costs for each activity specified for each cost center. Using ABC, costs can be calculated automatically or costs can be overridden if desired.</a:t>
            </a:r>
          </a:p>
          <a:p>
            <a:pPr>
              <a:buFont typeface="Wingdings" panose="05000000000000000000" pitchFamily="2" charset="2"/>
              <a:buChar char="ü"/>
            </a:pPr>
            <a:r>
              <a:rPr lang="en-US" sz="2000" dirty="0"/>
              <a:t>The As-Is model represents the current state of the organization that is modeled, without any specific process improvement included. It establishes a baseline for later business process improvement actions or programs.</a:t>
            </a:r>
          </a:p>
        </p:txBody>
      </p:sp>
    </p:spTree>
    <p:extLst>
      <p:ext uri="{BB962C8B-B14F-4D97-AF65-F5344CB8AC3E}">
        <p14:creationId xmlns:p14="http://schemas.microsoft.com/office/powerpoint/2010/main" val="23126180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IDEF0 Model Components</a:t>
            </a:r>
          </a:p>
        </p:txBody>
      </p:sp>
      <p:sp>
        <p:nvSpPr>
          <p:cNvPr id="3" name="Content Placeholder 2"/>
          <p:cNvSpPr>
            <a:spLocks noGrp="1"/>
          </p:cNvSpPr>
          <p:nvPr>
            <p:ph idx="1"/>
          </p:nvPr>
        </p:nvSpPr>
        <p:spPr>
          <a:xfrm>
            <a:off x="677334" y="1751527"/>
            <a:ext cx="8596668" cy="4289835"/>
          </a:xfrm>
        </p:spPr>
        <p:txBody>
          <a:bodyPr>
            <a:normAutofit/>
          </a:bodyPr>
          <a:lstStyle/>
          <a:p>
            <a:pPr marL="0" indent="0">
              <a:buNone/>
            </a:pPr>
            <a:r>
              <a:rPr lang="en-US" sz="2400" dirty="0"/>
              <a:t>Activity modeling uses IDEF0 models. An IDEF0 model uses several diagrams as listed below:</a:t>
            </a:r>
          </a:p>
          <a:p>
            <a:pPr marL="514350" indent="-514350">
              <a:buAutoNum type="arabicPeriod"/>
            </a:pPr>
            <a:r>
              <a:rPr lang="en-US" sz="2800" b="1" dirty="0"/>
              <a:t>Context Diagram</a:t>
            </a:r>
          </a:p>
          <a:p>
            <a:pPr>
              <a:buFont typeface="Wingdings" panose="05000000000000000000" pitchFamily="2" charset="2"/>
              <a:buChar char="Ø"/>
            </a:pPr>
            <a:r>
              <a:rPr lang="en-US" sz="2400" dirty="0"/>
              <a:t>A context diagram that defines the scope of an activity at the highest level.</a:t>
            </a:r>
          </a:p>
          <a:p>
            <a:pPr>
              <a:buFont typeface="Wingdings" panose="05000000000000000000" pitchFamily="2" charset="2"/>
              <a:buChar char="Ø"/>
            </a:pPr>
            <a:r>
              <a:rPr lang="en-US" sz="2400" dirty="0"/>
              <a:t>It provides a top-level overview of the activity.</a:t>
            </a:r>
          </a:p>
          <a:p>
            <a:pPr>
              <a:buFont typeface="Wingdings" panose="05000000000000000000" pitchFamily="2" charset="2"/>
              <a:buChar char="Ø"/>
            </a:pPr>
            <a:r>
              <a:rPr lang="en-US" sz="2400" dirty="0"/>
              <a:t>It establishes the boundaries for the activity model, representing the scope of </a:t>
            </a:r>
            <a:r>
              <a:rPr lang="en-US" sz="2400"/>
              <a:t>a sub-project </a:t>
            </a:r>
            <a:r>
              <a:rPr lang="en-US" sz="2400" dirty="0"/>
              <a:t>to define that activity in more detail.</a:t>
            </a:r>
          </a:p>
          <a:p>
            <a:pPr marL="0" indent="0">
              <a:buNone/>
            </a:pPr>
            <a:endParaRPr lang="en-US" sz="2400" dirty="0"/>
          </a:p>
        </p:txBody>
      </p:sp>
    </p:spTree>
    <p:extLst>
      <p:ext uri="{BB962C8B-B14F-4D97-AF65-F5344CB8AC3E}">
        <p14:creationId xmlns:p14="http://schemas.microsoft.com/office/powerpoint/2010/main" val="25254132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IDEF0 Model Components</a:t>
            </a:r>
          </a:p>
        </p:txBody>
      </p:sp>
      <p:sp>
        <p:nvSpPr>
          <p:cNvPr id="3" name="Content Placeholder 2"/>
          <p:cNvSpPr>
            <a:spLocks noGrp="1"/>
          </p:cNvSpPr>
          <p:nvPr>
            <p:ph idx="1"/>
          </p:nvPr>
        </p:nvSpPr>
        <p:spPr>
          <a:xfrm>
            <a:off x="677334" y="1622739"/>
            <a:ext cx="8596668" cy="4418624"/>
          </a:xfrm>
        </p:spPr>
        <p:txBody>
          <a:bodyPr>
            <a:normAutofit/>
          </a:bodyPr>
          <a:lstStyle/>
          <a:p>
            <a:pPr>
              <a:buFont typeface="Wingdings" panose="05000000000000000000" pitchFamily="2" charset="2"/>
              <a:buChar char="Ø"/>
            </a:pPr>
            <a:r>
              <a:rPr lang="en-US" sz="2000" dirty="0"/>
              <a:t>Because it represents the highest level of the activity, it is called the A0  activity.</a:t>
            </a:r>
          </a:p>
          <a:p>
            <a:pPr>
              <a:buFont typeface="Wingdings" panose="05000000000000000000" pitchFamily="2" charset="2"/>
              <a:buChar char="Ø"/>
            </a:pPr>
            <a:r>
              <a:rPr lang="en-US" sz="2000" dirty="0"/>
              <a:t>As a context diagram, it documents all inputs, outputs, material, and other information that relate to the A0 activity. </a:t>
            </a:r>
          </a:p>
          <a:p>
            <a:pPr>
              <a:buFont typeface="Wingdings" panose="05000000000000000000" pitchFamily="2" charset="2"/>
              <a:buChar char="Ø"/>
            </a:pPr>
            <a:r>
              <a:rPr lang="en-US" sz="2000" dirty="0"/>
              <a:t>IDEF0 activity models are also called ICOM diagrams. </a:t>
            </a:r>
          </a:p>
          <a:p>
            <a:pPr>
              <a:buFont typeface="Wingdings" panose="05000000000000000000" pitchFamily="2" charset="2"/>
              <a:buChar char="Ø"/>
            </a:pPr>
            <a:r>
              <a:rPr lang="en-US" sz="2000" dirty="0"/>
              <a:t>ICOM is an acronym that stands for input, control, output, and mechanism.</a:t>
            </a:r>
          </a:p>
          <a:p>
            <a:pPr>
              <a:buFont typeface="Wingdings" panose="05000000000000000000" pitchFamily="2" charset="2"/>
              <a:buChar char="Ø"/>
            </a:pPr>
            <a:r>
              <a:rPr lang="en-US" sz="2000" dirty="0"/>
              <a:t>An ICOM can be a person, place, thing, concept, or event. It is material or information that is consumed, used, constrained, or produced by the activity.</a:t>
            </a:r>
          </a:p>
          <a:p>
            <a:pPr>
              <a:buFont typeface="Wingdings" panose="05000000000000000000" pitchFamily="2" charset="2"/>
              <a:buChar char="Ø"/>
            </a:pPr>
            <a:endParaRPr lang="en-US" sz="2000" dirty="0"/>
          </a:p>
        </p:txBody>
      </p:sp>
    </p:spTree>
    <p:extLst>
      <p:ext uri="{BB962C8B-B14F-4D97-AF65-F5344CB8AC3E}">
        <p14:creationId xmlns:p14="http://schemas.microsoft.com/office/powerpoint/2010/main" val="10574637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IDEF0 Model Components</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05345" y="2549236"/>
            <a:ext cx="6927273" cy="3325091"/>
          </a:xfrm>
        </p:spPr>
      </p:pic>
    </p:spTree>
    <p:extLst>
      <p:ext uri="{BB962C8B-B14F-4D97-AF65-F5344CB8AC3E}">
        <p14:creationId xmlns:p14="http://schemas.microsoft.com/office/powerpoint/2010/main" val="1394394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a:xfrm>
            <a:off x="484151" y="2099255"/>
            <a:ext cx="8596668" cy="4172755"/>
          </a:xfrm>
        </p:spPr>
        <p:txBody>
          <a:bodyPr/>
          <a:lstStyle/>
          <a:p>
            <a:r>
              <a:rPr lang="en-US" dirty="0"/>
              <a:t>In this chapter we will discuss “activity modeling and activity-based costing”.</a:t>
            </a:r>
          </a:p>
          <a:p>
            <a:pPr marL="0" indent="0">
              <a:buNone/>
            </a:pPr>
            <a:endParaRPr lang="en-US" dirty="0"/>
          </a:p>
          <a:p>
            <a:r>
              <a:rPr lang="en-US" dirty="0"/>
              <a:t>In the final section we will learn how workflow models can be developed from activity models and project maps</a:t>
            </a:r>
          </a:p>
          <a:p>
            <a:r>
              <a:rPr lang="en-US" dirty="0"/>
              <a:t>We will also see how business rules are defined.</a:t>
            </a:r>
          </a:p>
          <a:p>
            <a:r>
              <a:rPr lang="en-US" dirty="0"/>
              <a:t> Workflow models and business rules can later be delivered as executable code that is generated using the SOA product.</a:t>
            </a:r>
          </a:p>
        </p:txBody>
      </p:sp>
    </p:spTree>
    <p:extLst>
      <p:ext uri="{BB962C8B-B14F-4D97-AF65-F5344CB8AC3E}">
        <p14:creationId xmlns:p14="http://schemas.microsoft.com/office/powerpoint/2010/main" val="2927591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Define Strategic Alignment Matrices</a:t>
            </a:r>
          </a:p>
        </p:txBody>
      </p:sp>
      <p:sp>
        <p:nvSpPr>
          <p:cNvPr id="3" name="Content Placeholder 2"/>
          <p:cNvSpPr>
            <a:spLocks noGrp="1"/>
          </p:cNvSpPr>
          <p:nvPr>
            <p:ph idx="1"/>
          </p:nvPr>
        </p:nvSpPr>
        <p:spPr>
          <a:xfrm>
            <a:off x="677334" y="2062975"/>
            <a:ext cx="8596668" cy="3681001"/>
          </a:xfrm>
        </p:spPr>
        <p:txBody>
          <a:bodyPr/>
          <a:lstStyle/>
          <a:p>
            <a:r>
              <a:rPr lang="en-US" dirty="0"/>
              <a:t>Before we discuss strategic alignment matrices in detail, we should first understand the relationships that exist between business plans, activities and processes.</a:t>
            </a:r>
          </a:p>
          <a:p>
            <a:endParaRPr lang="en-US" dirty="0"/>
          </a:p>
        </p:txBody>
      </p:sp>
    </p:spTree>
    <p:extLst>
      <p:ext uri="{BB962C8B-B14F-4D97-AF65-F5344CB8AC3E}">
        <p14:creationId xmlns:p14="http://schemas.microsoft.com/office/powerpoint/2010/main" val="37802898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Relationship Between Business Plans, Data, and Activities</a:t>
            </a:r>
          </a:p>
        </p:txBody>
      </p:sp>
      <p:sp>
        <p:nvSpPr>
          <p:cNvPr id="3" name="Content Placeholder 2"/>
          <p:cNvSpPr>
            <a:spLocks noGrp="1"/>
          </p:cNvSpPr>
          <p:nvPr>
            <p:ph idx="1"/>
          </p:nvPr>
        </p:nvSpPr>
        <p:spPr/>
        <p:txBody>
          <a:bodyPr>
            <a:normAutofit lnSpcReduction="10000"/>
          </a:bodyPr>
          <a:lstStyle/>
          <a:p>
            <a:r>
              <a:rPr lang="en-US" dirty="0"/>
              <a:t> We saw that a typical strategic business plan includes a mission statement and vision statement.</a:t>
            </a:r>
          </a:p>
          <a:p>
            <a:pPr>
              <a:buFont typeface="Wingdings" panose="05000000000000000000" pitchFamily="2" charset="2"/>
              <a:buChar char="q"/>
            </a:pPr>
            <a:r>
              <a:rPr lang="en-US" dirty="0"/>
              <a:t>Policy statements</a:t>
            </a:r>
          </a:p>
          <a:p>
            <a:pPr>
              <a:buFont typeface="Wingdings" panose="05000000000000000000" pitchFamily="2" charset="2"/>
              <a:buChar char="ü"/>
            </a:pPr>
            <a:r>
              <a:rPr lang="en-US" dirty="0"/>
              <a:t>Policy statements are defined as qualitative guidelines that establish boundaries of responsibility. They define the scope of that part of the enterprise.</a:t>
            </a:r>
          </a:p>
          <a:p>
            <a:pPr>
              <a:buFont typeface="Wingdings" panose="05000000000000000000" pitchFamily="2" charset="2"/>
              <a:buChar char="ü"/>
            </a:pPr>
            <a:r>
              <a:rPr lang="en-US" dirty="0"/>
              <a:t>Policy statements is an organization-level document that prescribes acceptable method and behaviors.</a:t>
            </a:r>
          </a:p>
          <a:p>
            <a:pPr>
              <a:buFont typeface="Wingdings" panose="05000000000000000000" pitchFamily="2" charset="2"/>
              <a:buChar char="ü"/>
            </a:pPr>
            <a:r>
              <a:rPr lang="en-US" dirty="0"/>
              <a:t>Essentially ,policy is simply the way in which things are done within the organization.</a:t>
            </a:r>
          </a:p>
          <a:p>
            <a:pPr>
              <a:buFont typeface="Wingdings" panose="05000000000000000000" pitchFamily="2" charset="2"/>
              <a:buChar char="ü"/>
            </a:pPr>
            <a:r>
              <a:rPr lang="en-US" dirty="0"/>
              <a:t>For instance, instead of referring to a specific individual in a policy statement, policy or position title could be used. </a:t>
            </a:r>
          </a:p>
          <a:p>
            <a:pPr marL="0" indent="0">
              <a:buNone/>
            </a:pPr>
            <a:endParaRPr lang="en-US" dirty="0"/>
          </a:p>
        </p:txBody>
      </p:sp>
    </p:spTree>
    <p:extLst>
      <p:ext uri="{BB962C8B-B14F-4D97-AF65-F5344CB8AC3E}">
        <p14:creationId xmlns:p14="http://schemas.microsoft.com/office/powerpoint/2010/main" val="20813405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Relationship Between Business Plans, Data, and Activities</a:t>
            </a:r>
          </a:p>
        </p:txBody>
      </p:sp>
      <p:sp>
        <p:nvSpPr>
          <p:cNvPr id="3" name="Content Placeholder 2"/>
          <p:cNvSpPr>
            <a:spLocks noGrp="1"/>
          </p:cNvSpPr>
          <p:nvPr>
            <p:ph idx="1"/>
          </p:nvPr>
        </p:nvSpPr>
        <p:spPr/>
        <p:txBody>
          <a:bodyPr/>
          <a:lstStyle/>
          <a:p>
            <a:pPr>
              <a:buFont typeface="Wingdings" panose="05000000000000000000" pitchFamily="2" charset="2"/>
              <a:buChar char="q"/>
            </a:pPr>
            <a:r>
              <a:rPr lang="en-US" dirty="0"/>
              <a:t>Goals and objectives</a:t>
            </a:r>
          </a:p>
          <a:p>
            <a:pPr>
              <a:buFont typeface="Wingdings" panose="05000000000000000000" pitchFamily="2" charset="2"/>
              <a:buChar char="ü"/>
            </a:pPr>
            <a:r>
              <a:rPr lang="en-US" dirty="0"/>
              <a:t>Goals and objectives are defined as quantitative targets for achievement, with measure, level, and time. Goals are typically long term; objectives are short term. The measures for goals and objectives are implemented as attributes in data entities.</a:t>
            </a:r>
          </a:p>
          <a:p>
            <a:pPr>
              <a:buFont typeface="Wingdings" panose="05000000000000000000" pitchFamily="2" charset="2"/>
              <a:buChar char="ü"/>
            </a:pPr>
            <a:r>
              <a:rPr lang="en-US" dirty="0"/>
              <a:t>Business need to be plan to be successful . An important part of the business planning process is determining business objectives that are translated into actionable business goals.</a:t>
            </a:r>
          </a:p>
          <a:p>
            <a:pPr>
              <a:buFont typeface="Wingdings" panose="05000000000000000000" pitchFamily="2" charset="2"/>
              <a:buChar char="ü"/>
            </a:pPr>
            <a:r>
              <a:rPr lang="en-US" dirty="0"/>
              <a:t>Spend time to think through your goals so that you can have enough detail to achieve your desired results. </a:t>
            </a:r>
          </a:p>
        </p:txBody>
      </p:sp>
    </p:spTree>
    <p:extLst>
      <p:ext uri="{BB962C8B-B14F-4D97-AF65-F5344CB8AC3E}">
        <p14:creationId xmlns:p14="http://schemas.microsoft.com/office/powerpoint/2010/main" val="21200155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Relationship Between Business Plans, Data, and Activities</a:t>
            </a:r>
          </a:p>
        </p:txBody>
      </p:sp>
      <p:sp>
        <p:nvSpPr>
          <p:cNvPr id="3" name="Content Placeholder 2"/>
          <p:cNvSpPr>
            <a:spLocks noGrp="1"/>
          </p:cNvSpPr>
          <p:nvPr>
            <p:ph idx="1"/>
          </p:nvPr>
        </p:nvSpPr>
        <p:spPr/>
        <p:txBody>
          <a:bodyPr/>
          <a:lstStyle/>
          <a:p>
            <a:pPr>
              <a:buFont typeface="Wingdings" panose="05000000000000000000" pitchFamily="2" charset="2"/>
              <a:buChar char="q"/>
            </a:pPr>
            <a:r>
              <a:rPr lang="en-US" b="1" dirty="0"/>
              <a:t>Strategies and tactics </a:t>
            </a:r>
          </a:p>
          <a:p>
            <a:pPr>
              <a:buFont typeface="Wingdings" panose="05000000000000000000" pitchFamily="2" charset="2"/>
              <a:buChar char="ü"/>
            </a:pPr>
            <a:r>
              <a:rPr lang="en-US" b="1" dirty="0"/>
              <a:t>Strategies and tactics are used to define activities and processes.</a:t>
            </a:r>
          </a:p>
          <a:p>
            <a:pPr>
              <a:buFont typeface="Wingdings" panose="05000000000000000000" pitchFamily="2" charset="2"/>
              <a:buChar char="ü"/>
            </a:pPr>
            <a:r>
              <a:rPr lang="en-US" b="1" dirty="0"/>
              <a:t> Strategies in business indicate what has to be done to achieve goals or objectives. activities that also define what has to be done, but not how. Tactics indicate how to carry out relevant strategies.</a:t>
            </a:r>
          </a:p>
          <a:p>
            <a:pPr>
              <a:buFont typeface="Wingdings" panose="05000000000000000000" pitchFamily="2" charset="2"/>
              <a:buChar char="ü"/>
            </a:pPr>
            <a:r>
              <a:rPr lang="en-US" b="1" dirty="0"/>
              <a:t> Similarly, processes define how to carry out various process steps to implement relevant activities.</a:t>
            </a:r>
          </a:p>
          <a:p>
            <a:pPr>
              <a:buFont typeface="Wingdings" panose="05000000000000000000" pitchFamily="2" charset="2"/>
              <a:buChar char="ü"/>
            </a:pPr>
            <a:r>
              <a:rPr lang="en-US" b="1" dirty="0"/>
              <a:t>Tactics are the actions taken to support that strategy. Tactics are used to achieve strategic goal.</a:t>
            </a:r>
            <a:endParaRPr lang="en-US" dirty="0"/>
          </a:p>
        </p:txBody>
      </p:sp>
    </p:spTree>
    <p:extLst>
      <p:ext uri="{BB962C8B-B14F-4D97-AF65-F5344CB8AC3E}">
        <p14:creationId xmlns:p14="http://schemas.microsoft.com/office/powerpoint/2010/main" val="20452688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074235"/>
          </a:xfrm>
        </p:spPr>
        <p:txBody>
          <a:bodyPr>
            <a:normAutofit/>
          </a:bodyPr>
          <a:lstStyle/>
          <a:p>
            <a:r>
              <a:rPr lang="en-US" sz="3200" dirty="0"/>
              <a:t>Aligning Business Plans to Organizational Structure</a:t>
            </a:r>
          </a:p>
        </p:txBody>
      </p:sp>
      <p:sp>
        <p:nvSpPr>
          <p:cNvPr id="3" name="Content Placeholder 2"/>
          <p:cNvSpPr>
            <a:spLocks noGrp="1"/>
          </p:cNvSpPr>
          <p:nvPr>
            <p:ph idx="1"/>
          </p:nvPr>
        </p:nvSpPr>
        <p:spPr>
          <a:xfrm>
            <a:off x="677334" y="1683835"/>
            <a:ext cx="8596668" cy="4357528"/>
          </a:xfrm>
        </p:spPr>
        <p:txBody>
          <a:bodyPr>
            <a:normAutofit/>
          </a:bodyPr>
          <a:lstStyle/>
          <a:p>
            <a:pPr>
              <a:buFont typeface="Wingdings" panose="05000000000000000000" pitchFamily="2" charset="2"/>
              <a:buChar char="ü"/>
            </a:pPr>
            <a:r>
              <a:rPr lang="en-US" sz="2800" dirty="0"/>
              <a:t>Every company should align its business strategy with a deliberate organizational structure to ensure a competitive market position.</a:t>
            </a:r>
          </a:p>
          <a:p>
            <a:pPr>
              <a:buFont typeface="Wingdings" panose="05000000000000000000" pitchFamily="2" charset="2"/>
              <a:buChar char="ü"/>
            </a:pPr>
            <a:r>
              <a:rPr lang="en-US" sz="2800" dirty="0"/>
              <a:t>Large global companies often pursue rigid hierarchical structure that clearly defined job roles to manage their output. </a:t>
            </a:r>
          </a:p>
        </p:txBody>
      </p:sp>
    </p:spTree>
    <p:extLst>
      <p:ext uri="{BB962C8B-B14F-4D97-AF65-F5344CB8AC3E}">
        <p14:creationId xmlns:p14="http://schemas.microsoft.com/office/powerpoint/2010/main" val="25319092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Aligning Business Plans to Organizational Structure</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45127" y="1930401"/>
            <a:ext cx="8428875" cy="4539672"/>
          </a:xfrm>
        </p:spPr>
      </p:pic>
    </p:spTree>
    <p:extLst>
      <p:ext uri="{BB962C8B-B14F-4D97-AF65-F5344CB8AC3E}">
        <p14:creationId xmlns:p14="http://schemas.microsoft.com/office/powerpoint/2010/main" val="28559292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Activity Modeling Concepts</a:t>
            </a:r>
          </a:p>
        </p:txBody>
      </p:sp>
      <p:sp>
        <p:nvSpPr>
          <p:cNvPr id="3" name="Content Placeholder 2"/>
          <p:cNvSpPr>
            <a:spLocks noGrp="1"/>
          </p:cNvSpPr>
          <p:nvPr>
            <p:ph idx="1"/>
          </p:nvPr>
        </p:nvSpPr>
        <p:spPr/>
        <p:txBody>
          <a:bodyPr>
            <a:normAutofit lnSpcReduction="10000"/>
          </a:bodyPr>
          <a:lstStyle/>
          <a:p>
            <a:pPr>
              <a:buFont typeface="Courier New" panose="02070309020205020404" pitchFamily="49" charset="0"/>
              <a:buChar char="o"/>
            </a:pPr>
            <a:r>
              <a:rPr lang="en-US" dirty="0"/>
              <a:t>Activity modeling is based on the IDEF0 technique as developed by the U.S. Department of Defense.</a:t>
            </a:r>
          </a:p>
          <a:p>
            <a:pPr>
              <a:buFont typeface="Courier New" panose="02070309020205020404" pitchFamily="49" charset="0"/>
              <a:buChar char="o"/>
            </a:pPr>
            <a:r>
              <a:rPr lang="en-US" dirty="0"/>
              <a:t>But first, you need to understand the differences between functions, activities, and processes.</a:t>
            </a:r>
          </a:p>
          <a:p>
            <a:pPr>
              <a:buFont typeface="Courier New" panose="02070309020205020404" pitchFamily="49" charset="0"/>
              <a:buChar char="o"/>
            </a:pPr>
            <a:r>
              <a:rPr lang="en-US" dirty="0"/>
              <a:t>InChapter7 we briefly discussed functions and functional areas.</a:t>
            </a:r>
          </a:p>
          <a:p>
            <a:pPr>
              <a:buFont typeface="Courier New" panose="02070309020205020404" pitchFamily="49" charset="0"/>
              <a:buChar char="o"/>
            </a:pPr>
            <a:r>
              <a:rPr lang="en-US" dirty="0"/>
              <a:t> We saw that functional areas are used to manage related functions within an enterprise.</a:t>
            </a:r>
          </a:p>
          <a:p>
            <a:pPr>
              <a:buFont typeface="Courier New" panose="02070309020205020404" pitchFamily="49" charset="0"/>
              <a:buChar char="o"/>
            </a:pPr>
            <a:r>
              <a:rPr lang="en-US" dirty="0"/>
              <a:t> Figure 8.4 is an important figure for understanding the essential differences between activities , tasks , and processes . It shows that Business Function A is responsible for activities A1, A2, and B1. Business Function B is responsible for activities B1, B2, and B3. Both Business Function A and B share activity B1, which is a common, reusable activity.</a:t>
            </a:r>
          </a:p>
          <a:p>
            <a:pPr>
              <a:buFont typeface="Courier New" panose="02070309020205020404" pitchFamily="49" charset="0"/>
              <a:buChar char="o"/>
            </a:pPr>
            <a:endParaRPr lang="en-US" dirty="0"/>
          </a:p>
          <a:p>
            <a:pPr>
              <a:buFont typeface="Courier New" panose="02070309020205020404" pitchFamily="49" charset="0"/>
              <a:buChar char="o"/>
            </a:pPr>
            <a:endParaRPr lang="en-US" dirty="0"/>
          </a:p>
        </p:txBody>
      </p:sp>
    </p:spTree>
    <p:extLst>
      <p:ext uri="{BB962C8B-B14F-4D97-AF65-F5344CB8AC3E}">
        <p14:creationId xmlns:p14="http://schemas.microsoft.com/office/powerpoint/2010/main" val="53352256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1131</TotalTime>
  <Words>1324</Words>
  <Application>Microsoft Office PowerPoint</Application>
  <PresentationFormat>Widescreen</PresentationFormat>
  <Paragraphs>70</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Courier New</vt:lpstr>
      <vt:lpstr>Trebuchet MS</vt:lpstr>
      <vt:lpstr>Wingdings</vt:lpstr>
      <vt:lpstr>Wingdings 3</vt:lpstr>
      <vt:lpstr>Facet</vt:lpstr>
      <vt:lpstr>Lecture 10A</vt:lpstr>
      <vt:lpstr>Introduction</vt:lpstr>
      <vt:lpstr> Define Strategic Alignment Matrices</vt:lpstr>
      <vt:lpstr>Relationship Between Business Plans, Data, and Activities</vt:lpstr>
      <vt:lpstr>Relationship Between Business Plans, Data, and Activities</vt:lpstr>
      <vt:lpstr>Relationship Between Business Plans, Data, and Activities</vt:lpstr>
      <vt:lpstr>Aligning Business Plans to Organizational Structure</vt:lpstr>
      <vt:lpstr>Aligning Business Plans to Organizational Structure</vt:lpstr>
      <vt:lpstr> Activity Modeling Concepts</vt:lpstr>
      <vt:lpstr> Activity Modeling Concepts</vt:lpstr>
      <vt:lpstr> Activity Modeling Concepts</vt:lpstr>
      <vt:lpstr> Activity Modeling Concepts</vt:lpstr>
      <vt:lpstr> Activity Modeling Concepts</vt:lpstr>
      <vt:lpstr>Role of IDEF0</vt:lpstr>
      <vt:lpstr>Role of IDEF0</vt:lpstr>
      <vt:lpstr>IDEF0 Model Components</vt:lpstr>
      <vt:lpstr>IDEF0 Model Components</vt:lpstr>
      <vt:lpstr>IDEF0 Model Components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8B</dc:title>
  <dc:creator>Windows User</dc:creator>
  <cp:lastModifiedBy>Muhammad Asad</cp:lastModifiedBy>
  <cp:revision>92</cp:revision>
  <dcterms:created xsi:type="dcterms:W3CDTF">2019-03-21T12:38:12Z</dcterms:created>
  <dcterms:modified xsi:type="dcterms:W3CDTF">2019-05-15T12:14:11Z</dcterms:modified>
</cp:coreProperties>
</file>